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5" r:id="rId2"/>
    <p:sldId id="272" r:id="rId3"/>
    <p:sldId id="302" r:id="rId4"/>
    <p:sldId id="293" r:id="rId5"/>
    <p:sldId id="303" r:id="rId6"/>
    <p:sldId id="273" r:id="rId7"/>
    <p:sldId id="304" r:id="rId8"/>
    <p:sldId id="305" r:id="rId9"/>
    <p:sldId id="274" r:id="rId10"/>
    <p:sldId id="276" r:id="rId11"/>
    <p:sldId id="306" r:id="rId12"/>
    <p:sldId id="277" r:id="rId13"/>
    <p:sldId id="307" r:id="rId14"/>
    <p:sldId id="278" r:id="rId15"/>
    <p:sldId id="308" r:id="rId16"/>
    <p:sldId id="280" r:id="rId17"/>
    <p:sldId id="309" r:id="rId18"/>
    <p:sldId id="282" r:id="rId19"/>
    <p:sldId id="310" r:id="rId20"/>
    <p:sldId id="284" r:id="rId21"/>
    <p:sldId id="311" r:id="rId22"/>
    <p:sldId id="312" r:id="rId23"/>
    <p:sldId id="285" r:id="rId24"/>
    <p:sldId id="295" r:id="rId25"/>
    <p:sldId id="313" r:id="rId26"/>
    <p:sldId id="286" r:id="rId27"/>
    <p:sldId id="314" r:id="rId28"/>
    <p:sldId id="287" r:id="rId29"/>
    <p:sldId id="315" r:id="rId30"/>
    <p:sldId id="294" r:id="rId31"/>
    <p:sldId id="316" r:id="rId32"/>
    <p:sldId id="317" r:id="rId33"/>
    <p:sldId id="296" r:id="rId34"/>
    <p:sldId id="297" r:id="rId35"/>
    <p:sldId id="318" r:id="rId36"/>
    <p:sldId id="299" r:id="rId37"/>
    <p:sldId id="319" r:id="rId38"/>
    <p:sldId id="300" r:id="rId39"/>
    <p:sldId id="320" r:id="rId40"/>
    <p:sldId id="301" r:id="rId41"/>
    <p:sldId id="321" r:id="rId4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4660"/>
  </p:normalViewPr>
  <p:slideViewPr>
    <p:cSldViewPr>
      <p:cViewPr>
        <p:scale>
          <a:sx n="40" d="100"/>
          <a:sy n="40" d="100"/>
        </p:scale>
        <p:origin x="-199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32F0-6405-4BAE-A55C-AAA963DB51DA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B8F7-C148-4A03-9E51-326FCDAB31F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789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B8F7-C148-4A03-9E51-326FCDAB31FB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B8F7-C148-4A03-9E51-326FCDAB31FB}" type="slidenum">
              <a:rPr lang="pt-PT" smtClean="0"/>
              <a:pPr/>
              <a:t>39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4EB3-F63C-4DF6-8529-368DFC722498}" type="datetimeFigureOut">
              <a:rPr lang="pt-PT" smtClean="0"/>
              <a:pPr/>
              <a:t>12-05-2016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0CCD-02BF-4090-82AF-1B28F4DD519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184482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 QUIZ</a:t>
            </a:r>
          </a:p>
          <a:p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Alimentação Saudável e Sustentável</a:t>
            </a:r>
            <a:endParaRPr lang="pt-P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83768" y="3933056"/>
            <a:ext cx="3888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II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e 3º ciclo</a:t>
            </a:r>
            <a:endParaRPr lang="pt-P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47667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5 - Que erva aromática substitui, de forma natural, o açúcar?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00585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Hortelã-pimenta</a:t>
            </a:r>
            <a:endParaRPr lang="pt-PT" sz="36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147425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/>
              <a:t>Stevia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350923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Erva cidreira</a:t>
            </a:r>
            <a:endParaRPr lang="pt-PT" sz="36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13641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330565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25543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47667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5 - Que erva aromática substitui, de forma natural, o açúcar?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00585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Hortelã-pimenta</a:t>
            </a:r>
            <a:endParaRPr lang="pt-PT" sz="36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147425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/>
              <a:t>Stevia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350923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Erva cidreira</a:t>
            </a:r>
            <a:endParaRPr lang="pt-PT" sz="36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13641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330565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255437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21297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O açúcar é importante ao bom funcionamento do organismo porque fornece energia.</a:t>
            </a:r>
            <a:endParaRPr lang="pt-PT" sz="28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342747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Alimentos ricos em açúcar devem ser consumidos preferencialmente à noite.</a:t>
            </a:r>
            <a:endParaRPr lang="pt-PT" sz="28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279522" y="5422867"/>
            <a:ext cx="7396934" cy="929298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O elevado consumo de açúcar pode levar ao surgimento de doenças como a obesidade.</a:t>
            </a:r>
            <a:endParaRPr lang="pt-PT" sz="28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34353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537685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46255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611560" y="62068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800" b="1" dirty="0" smtClean="0"/>
              <a:t>6 - Qual das afirmações sobre o açúcar </a:t>
            </a:r>
            <a:r>
              <a:rPr lang="pt-PT" sz="4800" b="1" u="sng" dirty="0" smtClean="0"/>
              <a:t>não está </a:t>
            </a:r>
            <a:r>
              <a:rPr lang="pt-PT" sz="4800" b="1" dirty="0" smtClean="0"/>
              <a:t>correta?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21297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O açúcar é importante ao bom funcionamento do organismo porque fornece energia.</a:t>
            </a:r>
            <a:endParaRPr lang="pt-PT" sz="28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342747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Alimentos ricos em açúcar devem ser consumidos preferencialmente à noite.</a:t>
            </a:r>
            <a:endParaRPr lang="pt-PT" sz="28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279522" y="5422867"/>
            <a:ext cx="7396934" cy="929298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O elevado consumo de açúcar pode levar ao surgimento de doenças como a obesidade.</a:t>
            </a:r>
            <a:endParaRPr lang="pt-PT" sz="28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34353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537685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462557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611560" y="62068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800" b="1" dirty="0" smtClean="0"/>
              <a:t>6 - Qual das afirmações sobre o açúcar </a:t>
            </a:r>
            <a:r>
              <a:rPr lang="pt-PT" sz="4800" b="1" u="sng" dirty="0" smtClean="0"/>
              <a:t>não está </a:t>
            </a:r>
            <a:r>
              <a:rPr lang="pt-PT" sz="4800" b="1" dirty="0" smtClean="0"/>
              <a:t>correta?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13454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333811"/>
            <a:ext cx="8101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7 - Qual das informações </a:t>
            </a:r>
            <a:r>
              <a:rPr lang="pt-PT" sz="4800" b="1" u="sng" dirty="0" smtClean="0"/>
              <a:t>não é obrigatória</a:t>
            </a:r>
            <a:r>
              <a:rPr lang="pt-PT" sz="4800" b="1" dirty="0" smtClean="0"/>
              <a:t> ser contemplada num rótulo alimentar?</a:t>
            </a:r>
          </a:p>
          <a:p>
            <a:pPr algn="ctr"/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Lista de ingredientes</a:t>
            </a:r>
            <a:endParaRPr lang="pt-PT" sz="36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Durabilidade do produto</a:t>
            </a:r>
            <a:endParaRPr lang="pt-PT" sz="36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31640" y="5517232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Energia gasta na sua produção</a:t>
            </a:r>
            <a:endParaRPr lang="pt-PT" sz="36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333811"/>
            <a:ext cx="8101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7 - Qual das informações </a:t>
            </a:r>
            <a:r>
              <a:rPr lang="pt-PT" sz="4800" b="1" u="sng" dirty="0" smtClean="0"/>
              <a:t>não é obrigatória</a:t>
            </a:r>
            <a:r>
              <a:rPr lang="pt-PT" sz="4800" b="1" dirty="0" smtClean="0"/>
              <a:t> ser contemplada num rótulo alimentar?</a:t>
            </a:r>
          </a:p>
          <a:p>
            <a:pPr algn="ctr"/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Lista de ingredientes</a:t>
            </a:r>
            <a:endParaRPr lang="pt-PT" sz="36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Durabilidade do produto</a:t>
            </a:r>
            <a:endParaRPr lang="pt-PT" sz="36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31640" y="5517232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Energia gasta na sua produção</a:t>
            </a:r>
            <a:endParaRPr lang="pt-PT" sz="36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5486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8 - Que </a:t>
            </a:r>
            <a:r>
              <a:rPr lang="en-US" sz="5400" b="1" dirty="0" err="1" smtClean="0"/>
              <a:t>doenças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podem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advir</a:t>
            </a:r>
            <a:r>
              <a:rPr lang="en-US" sz="5400" b="1" dirty="0" smtClean="0"/>
              <a:t> da </a:t>
            </a:r>
            <a:r>
              <a:rPr lang="en-US" sz="5400" b="1" dirty="0" err="1" smtClean="0"/>
              <a:t>obesidade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Diabetes e </a:t>
            </a:r>
            <a:r>
              <a:rPr lang="pt-PT" sz="3200" b="1" dirty="0"/>
              <a:t>doenças </a:t>
            </a:r>
            <a:r>
              <a:rPr lang="pt-PT" sz="3200" b="1" dirty="0" smtClean="0"/>
              <a:t>cardíacas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1640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Constipações e </a:t>
            </a:r>
            <a:r>
              <a:rPr lang="pt-PT" sz="3200" b="1" dirty="0" smtClean="0"/>
              <a:t>gripes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Tuberculose e </a:t>
            </a:r>
            <a:r>
              <a:rPr lang="pt-PT" sz="3200" b="1" dirty="0" smtClean="0"/>
              <a:t>pneumonia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5486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8 - Que </a:t>
            </a:r>
            <a:r>
              <a:rPr lang="en-US" sz="5400" b="1" dirty="0" err="1" smtClean="0"/>
              <a:t>doenças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podem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advir</a:t>
            </a:r>
            <a:r>
              <a:rPr lang="en-US" sz="5400" b="1" dirty="0" smtClean="0"/>
              <a:t> da </a:t>
            </a:r>
            <a:r>
              <a:rPr lang="en-US" sz="5400" b="1" dirty="0" err="1" smtClean="0"/>
              <a:t>obesidade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Diabetes e </a:t>
            </a:r>
            <a:r>
              <a:rPr lang="pt-PT" sz="3200" b="1" dirty="0"/>
              <a:t>doenças </a:t>
            </a:r>
            <a:r>
              <a:rPr lang="pt-PT" sz="3200" b="1" dirty="0" smtClean="0"/>
              <a:t>cardíacas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1640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Constipações e </a:t>
            </a:r>
            <a:r>
              <a:rPr lang="pt-PT" sz="3200" b="1" dirty="0" smtClean="0"/>
              <a:t>gripes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Tuberculose e </a:t>
            </a:r>
            <a:r>
              <a:rPr lang="pt-PT" sz="3200" b="1" dirty="0" smtClean="0"/>
              <a:t>pneumonia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27584" y="76470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9 - </a:t>
            </a:r>
            <a:r>
              <a:rPr lang="en-US" sz="4800" b="1" dirty="0" err="1" smtClean="0"/>
              <a:t>Por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dia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devemos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ingerir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cerca</a:t>
            </a:r>
            <a:r>
              <a:rPr lang="en-US" sz="4800" b="1" dirty="0" smtClean="0"/>
              <a:t> de 400g* de:</a:t>
            </a:r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285293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Carne ou peixe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3994505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Cereais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069633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Frutas, legumes e hortaliças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298349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177645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10251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51520" y="6237312"/>
            <a:ext cx="29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 Um </a:t>
            </a:r>
            <a:r>
              <a:rPr lang="en-US" b="1" dirty="0" err="1" smtClean="0"/>
              <a:t>adulto</a:t>
            </a:r>
            <a:r>
              <a:rPr lang="en-US" b="1" dirty="0" smtClean="0"/>
              <a:t>, </a:t>
            </a:r>
            <a:r>
              <a:rPr lang="en-US" b="1" dirty="0" err="1" smtClean="0"/>
              <a:t>segundo</a:t>
            </a:r>
            <a:r>
              <a:rPr lang="en-US" b="1" dirty="0" smtClean="0"/>
              <a:t> a OMS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27584" y="76470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9 - </a:t>
            </a:r>
            <a:r>
              <a:rPr lang="en-US" sz="4800" b="1" dirty="0" err="1" smtClean="0"/>
              <a:t>Por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dia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devemos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ingerir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cerca</a:t>
            </a:r>
            <a:r>
              <a:rPr lang="en-US" sz="4800" b="1" dirty="0" smtClean="0"/>
              <a:t> de 400g* de:</a:t>
            </a:r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285293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Carne ou peixe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3994505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Cereais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069633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Frutas, legumes e hortaliças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298349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177645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10251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51520" y="6237312"/>
            <a:ext cx="29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 Um </a:t>
            </a:r>
            <a:r>
              <a:rPr lang="en-US" b="1" dirty="0" err="1" smtClean="0"/>
              <a:t>adulto</a:t>
            </a:r>
            <a:r>
              <a:rPr lang="en-US" b="1" dirty="0" smtClean="0"/>
              <a:t>, </a:t>
            </a:r>
            <a:r>
              <a:rPr lang="en-US" b="1" dirty="0" err="1" smtClean="0"/>
              <a:t>segundo</a:t>
            </a:r>
            <a:r>
              <a:rPr lang="en-US" b="1" dirty="0" smtClean="0"/>
              <a:t> a OMS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13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47667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1 - Quais os grupos alimentares da nova Roda dos Alimentos portuguesa?</a:t>
            </a:r>
          </a:p>
          <a:p>
            <a:endParaRPr lang="en-US" sz="5400" b="1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1352286" y="3140968"/>
            <a:ext cx="6964129" cy="1105565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São 7 grupos +1</a:t>
            </a:r>
            <a:r>
              <a:rPr lang="pt-PT" b="1" dirty="0" smtClean="0"/>
              <a:t>: Laticínios e derivados; Óleos e gorduras; Frutas; Hortícolas; Cereais, tubérculos e derivados; Leguminosas; Carne, Peixe e Ovos + Água.</a:t>
            </a:r>
            <a:endParaRPr lang="pt-PT" b="1" dirty="0"/>
          </a:p>
        </p:txBody>
      </p:sp>
      <p:sp>
        <p:nvSpPr>
          <p:cNvPr id="12" name="Fluxograma: processo alternativo 11"/>
          <p:cNvSpPr/>
          <p:nvPr/>
        </p:nvSpPr>
        <p:spPr>
          <a:xfrm>
            <a:off x="1330204" y="4365104"/>
            <a:ext cx="7058220" cy="1057375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São 6 grupos +1: </a:t>
            </a:r>
            <a:r>
              <a:rPr lang="pt-PT" b="1" dirty="0" smtClean="0"/>
              <a:t>Óleos e gorduras; Frutas; Hortícolas; Cereais, tubérculos e derivados; Leguminosas; Carne, Peixe e Ovos + Água.</a:t>
            </a:r>
            <a:endParaRPr lang="pt-PT" b="1" dirty="0"/>
          </a:p>
        </p:txBody>
      </p:sp>
      <p:sp>
        <p:nvSpPr>
          <p:cNvPr id="14" name="Fluxograma: processo alternativo 13"/>
          <p:cNvSpPr/>
          <p:nvPr/>
        </p:nvSpPr>
        <p:spPr>
          <a:xfrm>
            <a:off x="1279522" y="5549130"/>
            <a:ext cx="7108902" cy="104822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São 7 grupos: </a:t>
            </a:r>
            <a:r>
              <a:rPr lang="pt-PT" b="1" dirty="0" smtClean="0"/>
              <a:t>Laticínios e derivados; Óleos e gorduras; Frutas e Hortícolas; Cereais, tubérculos e derivados; Leguminosas; Carne, Peixe e Ovos; Água.</a:t>
            </a:r>
            <a:endParaRPr lang="pt-PT" b="1" dirty="0"/>
          </a:p>
        </p:txBody>
      </p:sp>
      <p:sp>
        <p:nvSpPr>
          <p:cNvPr id="16" name="Oval 15"/>
          <p:cNvSpPr/>
          <p:nvPr/>
        </p:nvSpPr>
        <p:spPr>
          <a:xfrm>
            <a:off x="488191" y="342900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8191" y="574006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329" y="4581128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5486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10 - </a:t>
            </a:r>
            <a:r>
              <a:rPr lang="en-US" sz="5400" b="1" dirty="0" err="1" smtClean="0"/>
              <a:t>Devemos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evitar</a:t>
            </a:r>
            <a:r>
              <a:rPr lang="en-US" sz="5400" b="1" dirty="0" smtClean="0"/>
              <a:t> o </a:t>
            </a:r>
            <a:r>
              <a:rPr lang="en-US" sz="5400" b="1" dirty="0" err="1" smtClean="0"/>
              <a:t>consumo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diário</a:t>
            </a:r>
            <a:r>
              <a:rPr lang="en-US" sz="5400" b="1" dirty="0" smtClean="0"/>
              <a:t> de: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068960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Ovos escalfados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210529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Legumes cozinhados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285657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3200" dirty="0" smtClean="0"/>
          </a:p>
          <a:p>
            <a:pPr algn="ctr"/>
            <a:r>
              <a:rPr lang="pt-PT" sz="3200" dirty="0" smtClean="0"/>
              <a:t> </a:t>
            </a:r>
            <a:r>
              <a:rPr lang="pt-PT" sz="3200" b="1" dirty="0" smtClean="0"/>
              <a:t>Alimentos processados</a:t>
            </a:r>
          </a:p>
          <a:p>
            <a:pPr algn="ctr"/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199523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39366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318541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5486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10 - </a:t>
            </a:r>
            <a:r>
              <a:rPr lang="en-US" sz="5400" b="1" dirty="0" err="1" smtClean="0"/>
              <a:t>Devemos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evitar</a:t>
            </a:r>
            <a:r>
              <a:rPr lang="en-US" sz="5400" b="1" dirty="0" smtClean="0"/>
              <a:t> o </a:t>
            </a:r>
            <a:r>
              <a:rPr lang="en-US" sz="5400" b="1" dirty="0" err="1" smtClean="0"/>
              <a:t>consumo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diário</a:t>
            </a:r>
            <a:r>
              <a:rPr lang="en-US" sz="5400" b="1" dirty="0" smtClean="0"/>
              <a:t> de: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068960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Ovos escalfados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210529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Legumes cozinhados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285657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3200" dirty="0" smtClean="0"/>
          </a:p>
          <a:p>
            <a:pPr algn="ctr"/>
            <a:r>
              <a:rPr lang="pt-PT" sz="3200" dirty="0" smtClean="0"/>
              <a:t> </a:t>
            </a:r>
            <a:r>
              <a:rPr lang="pt-PT" sz="3200" b="1" dirty="0" smtClean="0"/>
              <a:t>Alimentos processados</a:t>
            </a:r>
          </a:p>
          <a:p>
            <a:pPr algn="ctr"/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199523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393669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318541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9512" y="47260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11 - A dieta mediterrânica baseia-se em tradições alimentares de alguns países, como por exemplo:</a:t>
            </a:r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Noruega, Alemanha, Holanda e Escócia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Líbano, Líbia, Israel e Croácia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Portugal, Espanha, Itália e Grécia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9512" y="47260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11 - A dieta mediterrânica baseia-se em tradições alimentares de alguns países, como por exemplo:</a:t>
            </a:r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Noruega, Alemanha, Holanda e Escócia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Líbano, Líbia, Israel e Croácia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Portugal, Espanha, Itália e Grécia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Tangerinas, kiwis e anonas.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37112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Ameixas, cerejas e alperces.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Abacaxis, nozes e dióspiros.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54868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12 - Quais destes frutos atinge a sua maturação no verão, em Portugal?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6700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Tangerinas, kiwis e anonas.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37112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Ameixas, cerejas e alperces.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Abacaxis, nozes e dióspiros.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54868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12 - Quais destes frutos atinge a sua maturação no verão, em Portugal?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3447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69269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13 - </a:t>
            </a:r>
            <a:r>
              <a:rPr lang="en-US" sz="5400" b="1" dirty="0" err="1" smtClean="0"/>
              <a:t>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agricultura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biológica</a:t>
            </a:r>
            <a:r>
              <a:rPr lang="en-US" sz="5400" b="1" dirty="0" smtClean="0"/>
              <a:t> </a:t>
            </a:r>
            <a:r>
              <a:rPr lang="en-US" sz="5400" b="1" u="sng" dirty="0" err="1" smtClean="0"/>
              <a:t>não</a:t>
            </a:r>
            <a:r>
              <a:rPr lang="en-US" sz="5400" b="1" u="sng" dirty="0" smtClean="0"/>
              <a:t> se </a:t>
            </a:r>
            <a:r>
              <a:rPr lang="en-US" sz="5400" b="1" u="sng" dirty="0" err="1" smtClean="0"/>
              <a:t>deve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15904" y="321297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Realizar consociações de culturas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1341245" y="4354545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Revolver o solo em profundidade</a:t>
            </a:r>
            <a:endParaRPr lang="pt-PT" sz="30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429673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Fazer rotação de culturas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191" y="327833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472483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397355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69269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13 - </a:t>
            </a:r>
            <a:r>
              <a:rPr lang="en-US" sz="5400" b="1" dirty="0" err="1" smtClean="0"/>
              <a:t>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agricultura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biológica</a:t>
            </a:r>
            <a:r>
              <a:rPr lang="en-US" sz="5400" b="1" dirty="0" smtClean="0"/>
              <a:t> </a:t>
            </a:r>
            <a:r>
              <a:rPr lang="en-US" sz="5400" b="1" u="sng" dirty="0" err="1" smtClean="0"/>
              <a:t>não</a:t>
            </a:r>
            <a:r>
              <a:rPr lang="en-US" sz="5400" b="1" u="sng" dirty="0" smtClean="0"/>
              <a:t> se </a:t>
            </a:r>
            <a:r>
              <a:rPr lang="en-US" sz="5400" b="1" u="sng" dirty="0" err="1" smtClean="0"/>
              <a:t>deve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15904" y="321297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Realizar consociações de culturas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1341245" y="4354545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Revolver o solo em profundidade</a:t>
            </a:r>
            <a:endParaRPr lang="pt-PT" sz="30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429673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Fazer rotação de culturas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191" y="327833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472483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397355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14 - </a:t>
            </a:r>
            <a:r>
              <a:rPr lang="en-US" sz="4800" b="1" dirty="0" err="1" smtClean="0"/>
              <a:t>Ler</a:t>
            </a:r>
            <a:r>
              <a:rPr lang="en-US" sz="4800" b="1" dirty="0" smtClean="0"/>
              <a:t> o </a:t>
            </a:r>
            <a:r>
              <a:rPr lang="en-US" sz="4800" b="1" dirty="0" err="1" smtClean="0"/>
              <a:t>rótulo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uma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embalagem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alimentar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permite</a:t>
            </a:r>
            <a:r>
              <a:rPr lang="en-US" sz="4800" b="1" dirty="0" smtClean="0"/>
              <a:t> saber:</a:t>
            </a:r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21297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A origem do produto, a sua composição e validade.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331994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Qual a pegada carbónica dos alimentos produzidos.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407122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Se o seu consumo prolongado provoca doenças.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320988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51513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440006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14 - </a:t>
            </a:r>
            <a:r>
              <a:rPr lang="en-US" sz="4800" b="1" dirty="0" err="1" smtClean="0"/>
              <a:t>Ler</a:t>
            </a:r>
            <a:r>
              <a:rPr lang="en-US" sz="4800" b="1" dirty="0" smtClean="0"/>
              <a:t> o </a:t>
            </a:r>
            <a:r>
              <a:rPr lang="en-US" sz="4800" b="1" dirty="0" err="1" smtClean="0"/>
              <a:t>rótulo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uma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embalagem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alimentar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permite</a:t>
            </a:r>
            <a:r>
              <a:rPr lang="en-US" sz="4800" b="1" dirty="0" smtClean="0"/>
              <a:t> saber:</a:t>
            </a:r>
            <a:endParaRPr lang="en-US" sz="48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212976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A origem do produto, a sua composição e validade.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331994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Qual a pegada carbónica dos alimentos produzidos.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407122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Se o seu consumo prolongado provoca doenças.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320988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51513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440006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47667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1 - Quais os grupos alimentares da nova Roda dos Alimentos portuguesa?</a:t>
            </a:r>
          </a:p>
          <a:p>
            <a:endParaRPr lang="en-US" sz="5400" b="1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1352286" y="3140968"/>
            <a:ext cx="6964129" cy="1105565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São 7 grupos +1</a:t>
            </a:r>
            <a:r>
              <a:rPr lang="pt-PT" b="1" dirty="0" smtClean="0"/>
              <a:t>: Laticínios e derivados; Óleos e gorduras; Frutas; Hortícolas; Cereais, tubérculos e derivados; Leguminosas; Carne, Peixe e Ovos + Água.</a:t>
            </a:r>
            <a:endParaRPr lang="pt-PT" b="1" dirty="0"/>
          </a:p>
        </p:txBody>
      </p:sp>
      <p:sp>
        <p:nvSpPr>
          <p:cNvPr id="12" name="Fluxograma: processo alternativo 11"/>
          <p:cNvSpPr/>
          <p:nvPr/>
        </p:nvSpPr>
        <p:spPr>
          <a:xfrm>
            <a:off x="1330204" y="4365104"/>
            <a:ext cx="7058220" cy="1057375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São 6 grupos +1: </a:t>
            </a:r>
            <a:r>
              <a:rPr lang="pt-PT" b="1" dirty="0" smtClean="0"/>
              <a:t>Óleos e gorduras; Frutas; Hortícolas; Cereais, tubérculos e derivados; Leguminosas; Carne, Peixe e Ovos + Água.</a:t>
            </a:r>
            <a:endParaRPr lang="pt-PT" b="1" dirty="0"/>
          </a:p>
        </p:txBody>
      </p:sp>
      <p:sp>
        <p:nvSpPr>
          <p:cNvPr id="14" name="Fluxograma: processo alternativo 13"/>
          <p:cNvSpPr/>
          <p:nvPr/>
        </p:nvSpPr>
        <p:spPr>
          <a:xfrm>
            <a:off x="1279522" y="5549130"/>
            <a:ext cx="7108902" cy="104822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/>
              <a:t>São 7 grupos: </a:t>
            </a:r>
            <a:r>
              <a:rPr lang="pt-PT" b="1" dirty="0" smtClean="0"/>
              <a:t>Laticínios e derivados; Óleos e gorduras; Frutas e Hortícolas; Cereais, tubérculos e derivados; Leguminosas; Carne, Peixe e Ovos; Água.</a:t>
            </a:r>
            <a:endParaRPr lang="pt-PT" b="1" dirty="0"/>
          </a:p>
        </p:txBody>
      </p:sp>
      <p:sp>
        <p:nvSpPr>
          <p:cNvPr id="16" name="Oval 15"/>
          <p:cNvSpPr/>
          <p:nvPr/>
        </p:nvSpPr>
        <p:spPr>
          <a:xfrm>
            <a:off x="488191" y="342900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8191" y="574006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329" y="4581128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40466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15 - Para </a:t>
            </a:r>
            <a:r>
              <a:rPr lang="en-US" sz="5400" b="1" dirty="0" err="1" smtClean="0"/>
              <a:t>consumir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menos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sal</a:t>
            </a:r>
            <a:r>
              <a:rPr lang="en-US" sz="5400" b="1" dirty="0" smtClean="0"/>
              <a:t>, de forma </a:t>
            </a:r>
            <a:r>
              <a:rPr lang="en-US" sz="5400" b="1" dirty="0" err="1" smtClean="0"/>
              <a:t>saudável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podemos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Temperar a comida com várias ervas aromáticas.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Temperar os cozinhados com muito molho de soja.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Comprar batatas fritas de pacote, pois têm pouco sal adicionado.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40466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15 - Para </a:t>
            </a:r>
            <a:r>
              <a:rPr lang="en-US" sz="5400" b="1" dirty="0" err="1" smtClean="0"/>
              <a:t>consumir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menos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sal</a:t>
            </a:r>
            <a:r>
              <a:rPr lang="en-US" sz="5400" b="1" dirty="0" smtClean="0"/>
              <a:t>, de forma </a:t>
            </a:r>
            <a:r>
              <a:rPr lang="en-US" sz="5400" b="1" dirty="0" err="1" smtClean="0"/>
              <a:t>saudável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podemos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Temperar a comida com várias ervas aromáticas.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Temperar os cozinhados com muito molho de soja.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Comprar batatas fritas de pacote, pois têm pouco sal adicionado.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44455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nas hortaliças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58612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nos frutos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66124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n</a:t>
            </a:r>
            <a:r>
              <a:rPr lang="pt-PT" sz="3200" b="1" dirty="0" smtClean="0"/>
              <a:t>os óleos alimentares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57511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76926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69413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8321" y="188640"/>
            <a:ext cx="7952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16 - Os açúcares são importantes na alimentação. Podemos encontrá-los, naturalmente: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3348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44455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nas hortaliças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58612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nos frutos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66124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n</a:t>
            </a:r>
            <a:r>
              <a:rPr lang="pt-PT" sz="3200" b="1" dirty="0" smtClean="0"/>
              <a:t>os óleos alimentares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57511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76926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694132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8321" y="188640"/>
            <a:ext cx="7952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16 - Os açúcares são importantes na alimentação. Podemos encontrá-los, naturalmente: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19744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10g de açúcar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20g de açúcar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50g de açúcar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4766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17 - Por dia, devemos ingerir açúcares como frutose, lactose, numa quantidade máxima de: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19744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10g de açúcar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20g de açúcar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50g de açúcar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4766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17 - Por dia, devemos ingerir açúcares como frutose, lactose, numa quantidade máxima de: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17585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359024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latin typeface="+mn-lt"/>
                <a:ea typeface="+mn-ea"/>
                <a:cs typeface="+mn-cs"/>
              </a:rPr>
              <a:t>18 - As </a:t>
            </a:r>
            <a:r>
              <a:rPr lang="pt-PT" sz="4800" b="1" dirty="0">
                <a:latin typeface="+mn-lt"/>
                <a:ea typeface="+mn-ea"/>
                <a:cs typeface="+mn-cs"/>
              </a:rPr>
              <a:t>quintas em modo de produção biológico:</a:t>
            </a:r>
          </a:p>
        </p:txBody>
      </p:sp>
      <p:sp>
        <p:nvSpPr>
          <p:cNvPr id="4" name="Fluxograma: processo alternativo 8"/>
          <p:cNvSpPr/>
          <p:nvPr/>
        </p:nvSpPr>
        <p:spPr>
          <a:xfrm>
            <a:off x="1352286" y="3140968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Só têm uma cultura para haver muita produção.</a:t>
            </a:r>
            <a:endParaRPr lang="pt-PT" sz="3000" b="1" dirty="0"/>
          </a:p>
        </p:txBody>
      </p:sp>
      <p:sp>
        <p:nvSpPr>
          <p:cNvPr id="5" name="Fluxograma: processo alternativo 9"/>
          <p:cNvSpPr/>
          <p:nvPr/>
        </p:nvSpPr>
        <p:spPr>
          <a:xfrm>
            <a:off x="1330204" y="4282537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Têm diversas culturas, para aumentar a biodiversidade.</a:t>
            </a:r>
            <a:endParaRPr lang="pt-PT" sz="3000" b="1" dirty="0"/>
          </a:p>
        </p:txBody>
      </p:sp>
      <p:sp>
        <p:nvSpPr>
          <p:cNvPr id="6" name="Fluxograma: processo alternativo 12"/>
          <p:cNvSpPr/>
          <p:nvPr/>
        </p:nvSpPr>
        <p:spPr>
          <a:xfrm>
            <a:off x="1315904" y="5357665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São pequenas e por isso produzem pouco.</a:t>
            </a:r>
            <a:endParaRPr lang="pt-PT" sz="3000" b="1" dirty="0"/>
          </a:p>
        </p:txBody>
      </p:sp>
      <p:sp>
        <p:nvSpPr>
          <p:cNvPr id="7" name="Oval 6"/>
          <p:cNvSpPr/>
          <p:nvPr/>
        </p:nvSpPr>
        <p:spPr>
          <a:xfrm>
            <a:off x="488191" y="3271531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8321" y="546567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0329" y="4390549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359024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latin typeface="+mn-lt"/>
                <a:ea typeface="+mn-ea"/>
                <a:cs typeface="+mn-cs"/>
              </a:rPr>
              <a:t>18 - As </a:t>
            </a:r>
            <a:r>
              <a:rPr lang="pt-PT" sz="4800" b="1" dirty="0">
                <a:latin typeface="+mn-lt"/>
                <a:ea typeface="+mn-ea"/>
                <a:cs typeface="+mn-cs"/>
              </a:rPr>
              <a:t>quintas em modo de produção biológico:</a:t>
            </a:r>
          </a:p>
        </p:txBody>
      </p:sp>
      <p:sp>
        <p:nvSpPr>
          <p:cNvPr id="4" name="Fluxograma: processo alternativo 8"/>
          <p:cNvSpPr/>
          <p:nvPr/>
        </p:nvSpPr>
        <p:spPr>
          <a:xfrm>
            <a:off x="1352286" y="3140968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Só têm uma cultura para haver muita produção.</a:t>
            </a:r>
            <a:endParaRPr lang="pt-PT" sz="3000" b="1" dirty="0"/>
          </a:p>
        </p:txBody>
      </p:sp>
      <p:sp>
        <p:nvSpPr>
          <p:cNvPr id="5" name="Fluxograma: processo alternativo 9"/>
          <p:cNvSpPr/>
          <p:nvPr/>
        </p:nvSpPr>
        <p:spPr>
          <a:xfrm>
            <a:off x="1330204" y="4282537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Têm diversas culturas, para aumentar a biodiversidade.</a:t>
            </a:r>
            <a:endParaRPr lang="pt-PT" sz="3000" b="1" dirty="0"/>
          </a:p>
        </p:txBody>
      </p:sp>
      <p:sp>
        <p:nvSpPr>
          <p:cNvPr id="6" name="Fluxograma: processo alternativo 12"/>
          <p:cNvSpPr/>
          <p:nvPr/>
        </p:nvSpPr>
        <p:spPr>
          <a:xfrm>
            <a:off x="1315904" y="5357665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b="1" dirty="0" smtClean="0"/>
              <a:t>São pequenas e por isso produzem pouco.</a:t>
            </a:r>
            <a:endParaRPr lang="pt-PT" sz="3000" b="1" dirty="0"/>
          </a:p>
        </p:txBody>
      </p:sp>
      <p:sp>
        <p:nvSpPr>
          <p:cNvPr id="7" name="Oval 6"/>
          <p:cNvSpPr/>
          <p:nvPr/>
        </p:nvSpPr>
        <p:spPr>
          <a:xfrm>
            <a:off x="488191" y="3271531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8321" y="5465677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0329" y="4390549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27584" y="33265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19 - </a:t>
            </a:r>
            <a:r>
              <a:rPr lang="en-US" sz="5400" b="1" dirty="0" err="1" smtClean="0"/>
              <a:t>Qual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destas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hipóteses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possui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variedades</a:t>
            </a:r>
            <a:r>
              <a:rPr lang="en-US" sz="5400" b="1" dirty="0" smtClean="0"/>
              <a:t> de </a:t>
            </a:r>
            <a:r>
              <a:rPr lang="en-US" sz="5400" b="1" dirty="0" err="1" smtClean="0"/>
              <a:t>maçã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apenas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portuguesas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15904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Fuji, Golden </a:t>
            </a:r>
            <a:r>
              <a:rPr lang="pt-PT" sz="3200" b="1" dirty="0" err="1" smtClean="0">
                <a:solidFill>
                  <a:schemeClr val="bg1"/>
                </a:solidFill>
              </a:rPr>
              <a:t>Delicious</a:t>
            </a:r>
            <a:r>
              <a:rPr lang="pt-PT" sz="3200" b="1" dirty="0" smtClean="0">
                <a:solidFill>
                  <a:schemeClr val="bg1"/>
                </a:solidFill>
              </a:rPr>
              <a:t>.</a:t>
            </a:r>
            <a:endParaRPr lang="pt-PT" sz="3200" b="1" dirty="0">
              <a:solidFill>
                <a:schemeClr val="bg1"/>
              </a:solidFill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1341245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Gala, Reineta.</a:t>
            </a:r>
            <a:endParaRPr lang="pt-PT" sz="3200" b="1" dirty="0">
              <a:solidFill>
                <a:schemeClr val="bg1"/>
              </a:solidFill>
            </a:endParaRPr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Bravo de Esmolfe, Camoesa.</a:t>
            </a:r>
            <a:endParaRPr lang="pt-PT" sz="32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27584" y="33265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19 - </a:t>
            </a:r>
            <a:r>
              <a:rPr lang="en-US" sz="5400" b="1" dirty="0" err="1" smtClean="0"/>
              <a:t>Qual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destas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hipóteses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possui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variedades</a:t>
            </a:r>
            <a:r>
              <a:rPr lang="en-US" sz="5400" b="1" dirty="0" smtClean="0"/>
              <a:t> de </a:t>
            </a:r>
            <a:r>
              <a:rPr lang="en-US" sz="5400" b="1" dirty="0" err="1" smtClean="0"/>
              <a:t>maçã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apenas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portuguesas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15904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Fuji, Golden </a:t>
            </a:r>
            <a:r>
              <a:rPr lang="pt-PT" sz="3200" b="1" dirty="0" err="1" smtClean="0">
                <a:solidFill>
                  <a:schemeClr val="bg1"/>
                </a:solidFill>
              </a:rPr>
              <a:t>Delicious</a:t>
            </a:r>
            <a:r>
              <a:rPr lang="pt-PT" sz="3200" b="1" dirty="0" smtClean="0">
                <a:solidFill>
                  <a:schemeClr val="bg1"/>
                </a:solidFill>
              </a:rPr>
              <a:t>.</a:t>
            </a:r>
            <a:endParaRPr lang="pt-PT" sz="3200" b="1" dirty="0">
              <a:solidFill>
                <a:schemeClr val="bg1"/>
              </a:solidFill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1341245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Gala, Reineta.</a:t>
            </a:r>
            <a:endParaRPr lang="pt-PT" sz="3200" b="1" dirty="0">
              <a:solidFill>
                <a:schemeClr val="bg1"/>
              </a:solidFill>
            </a:endParaRPr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Bravo de Esmolfe, Camoesa.</a:t>
            </a:r>
            <a:endParaRPr lang="pt-PT" sz="32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260649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2 - Qual das opções para aumentar o consumo diário de água é a </a:t>
            </a:r>
            <a:r>
              <a:rPr lang="pt-PT" sz="4800" b="1" u="sng" dirty="0" smtClean="0"/>
              <a:t>menos</a:t>
            </a:r>
            <a:r>
              <a:rPr lang="pt-PT" sz="4800" b="1" dirty="0" smtClean="0"/>
              <a:t> saudável?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Infusão de tília 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Caldo de legumes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Sumos com gás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3568" y="33265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20 - Para </a:t>
            </a:r>
            <a:r>
              <a:rPr lang="en-US" sz="5400" b="1" dirty="0" err="1" smtClean="0"/>
              <a:t>evitar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desperdiçar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alimentos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devemos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Comer tudo o que nos põem no prato evitando produzir restos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Pôr no prato apenas a quantidade necessária para cada pessoa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Fazer compostagem com os alimentos cozinhados que sobram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3568" y="33265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20 - Para </a:t>
            </a:r>
            <a:r>
              <a:rPr lang="en-US" sz="5400" b="1" dirty="0" err="1" smtClean="0"/>
              <a:t>evitar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desperdiçar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alimentos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devemos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Comer tudo o que nos põem no prato evitando produzir restos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Pôr no prato apenas a quantidade necessária para cada pessoa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Fazer compostagem com os alimentos cozinhados que sobram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260649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2 - Qual das opções para aumentar o consumo diário de água é a </a:t>
            </a:r>
            <a:r>
              <a:rPr lang="pt-PT" sz="4800" b="1" u="sng" dirty="0" smtClean="0"/>
              <a:t>menos</a:t>
            </a:r>
            <a:r>
              <a:rPr lang="pt-PT" sz="4800" b="1" dirty="0" smtClean="0"/>
              <a:t> saudável?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Infusão de tília 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Caldo de legumes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Sumos com gás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333811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3 - Porque é que os peixes têm um tamanho mínimo de captura?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31640" y="3284984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Para não escaparem das redes de pesca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Para poderem crescer e reproduzir-se 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40119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Não existe tamanho mínimo de captura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333811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3 - Porque é que os peixes têm um tamanho mínimo de captura?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31640" y="3284984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Para não escaparem das redes de pesca</a:t>
            </a:r>
            <a:endParaRPr lang="pt-PT" sz="32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Para poderem crescer e reproduzir-se </a:t>
            </a:r>
            <a:endParaRPr lang="pt-PT" sz="32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40119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/>
              <a:t>Não existe tamanho mínimo de captura</a:t>
            </a:r>
            <a:endParaRPr lang="pt-PT" sz="32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47667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4 – Qual destes frutos não é da época de verão em Portugal 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Morango</a:t>
            </a:r>
            <a:endParaRPr lang="pt-PT" sz="36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Melancia</a:t>
            </a:r>
            <a:endParaRPr lang="pt-PT" sz="36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Romã</a:t>
            </a:r>
            <a:endParaRPr lang="pt-PT" sz="36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47667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4 – Qual destes frutos não é da época de verão em Portugal ?</a:t>
            </a:r>
          </a:p>
          <a:p>
            <a:endParaRPr lang="en-US" sz="5400" b="1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1352286" y="3307341"/>
            <a:ext cx="7324170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Morango</a:t>
            </a:r>
            <a:endParaRPr lang="pt-PT" sz="3600" b="1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1330204" y="4448910"/>
            <a:ext cx="7346252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Melancia</a:t>
            </a:r>
            <a:endParaRPr lang="pt-PT" sz="3600" b="1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1315904" y="5524038"/>
            <a:ext cx="7396934" cy="864096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Romã</a:t>
            </a:r>
            <a:endParaRPr lang="pt-PT" sz="3600" b="1" dirty="0"/>
          </a:p>
        </p:txBody>
      </p:sp>
      <p:sp>
        <p:nvSpPr>
          <p:cNvPr id="15" name="Oval 14"/>
          <p:cNvSpPr/>
          <p:nvPr/>
        </p:nvSpPr>
        <p:spPr>
          <a:xfrm>
            <a:off x="488191" y="3437904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A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321" y="5632050"/>
            <a:ext cx="61156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C</a:t>
            </a:r>
            <a:endParaRPr lang="pt-PT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0329" y="4556922"/>
            <a:ext cx="61156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</a:rPr>
              <a:t>B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4898</TotalTime>
  <Words>1462</Words>
  <Application>Microsoft Office PowerPoint</Application>
  <PresentationFormat>Apresentação no Ecrã (4:3)</PresentationFormat>
  <Paragraphs>290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18 - As quintas em modo de produção biológico:</vt:lpstr>
      <vt:lpstr>18 - As quintas em modo de produção biológico: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Margarida</dc:creator>
  <cp:lastModifiedBy>Utilizador</cp:lastModifiedBy>
  <cp:revision>97</cp:revision>
  <dcterms:created xsi:type="dcterms:W3CDTF">2014-04-25T18:30:56Z</dcterms:created>
  <dcterms:modified xsi:type="dcterms:W3CDTF">2016-05-12T18:34:03Z</dcterms:modified>
</cp:coreProperties>
</file>