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65" r:id="rId2"/>
    <p:sldId id="299" r:id="rId3"/>
    <p:sldId id="301" r:id="rId4"/>
    <p:sldId id="293" r:id="rId5"/>
    <p:sldId id="302" r:id="rId6"/>
    <p:sldId id="273" r:id="rId7"/>
    <p:sldId id="303" r:id="rId8"/>
    <p:sldId id="274" r:id="rId9"/>
    <p:sldId id="304" r:id="rId10"/>
    <p:sldId id="275" r:id="rId11"/>
    <p:sldId id="305" r:id="rId12"/>
    <p:sldId id="300" r:id="rId13"/>
    <p:sldId id="306" r:id="rId14"/>
    <p:sldId id="277" r:id="rId15"/>
    <p:sldId id="307" r:id="rId16"/>
    <p:sldId id="278" r:id="rId17"/>
    <p:sldId id="308" r:id="rId18"/>
    <p:sldId id="280" r:id="rId19"/>
    <p:sldId id="309" r:id="rId20"/>
    <p:sldId id="281" r:id="rId21"/>
    <p:sldId id="310" r:id="rId22"/>
    <p:sldId id="282" r:id="rId23"/>
    <p:sldId id="311" r:id="rId24"/>
    <p:sldId id="284" r:id="rId25"/>
    <p:sldId id="312" r:id="rId26"/>
    <p:sldId id="295" r:id="rId27"/>
    <p:sldId id="313" r:id="rId28"/>
    <p:sldId id="286" r:id="rId29"/>
    <p:sldId id="314" r:id="rId30"/>
    <p:sldId id="297" r:id="rId31"/>
    <p:sldId id="315" r:id="rId32"/>
    <p:sldId id="287" r:id="rId33"/>
    <p:sldId id="316" r:id="rId34"/>
    <p:sldId id="289" r:id="rId35"/>
    <p:sldId id="317" r:id="rId36"/>
    <p:sldId id="294" r:id="rId37"/>
    <p:sldId id="318" r:id="rId38"/>
    <p:sldId id="296" r:id="rId39"/>
    <p:sldId id="319" r:id="rId40"/>
    <p:sldId id="298" r:id="rId41"/>
    <p:sldId id="320" r:id="rId4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6" autoAdjust="0"/>
    <p:restoredTop sz="94660"/>
  </p:normalViewPr>
  <p:slideViewPr>
    <p:cSldViewPr>
      <p:cViewPr>
        <p:scale>
          <a:sx n="50" d="100"/>
          <a:sy n="50" d="100"/>
        </p:scale>
        <p:origin x="-185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D420-6DF9-4F0F-867C-910645E57A0A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9D51D-1CDC-4B2D-A1B5-CD911E607F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505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4EB3-F63C-4DF6-8529-368DFC722498}" type="datetimeFigureOut">
              <a:rPr lang="pt-PT" smtClean="0"/>
              <a:pPr/>
              <a:t>12-05-2016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0CCD-02BF-4090-82AF-1B28F4DD519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67544" y="500479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 QUIZ</a:t>
            </a:r>
          </a:p>
          <a:p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Alimentação Saudável e Sustentável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95736" y="1940639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Nível III</a:t>
            </a:r>
          </a:p>
          <a:p>
            <a:pPr algn="ctr"/>
            <a:r>
              <a:rPr lang="pt-P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 secundário | profissional| superior</a:t>
            </a:r>
            <a:endParaRPr lang="pt-P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62068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 smtClean="0"/>
              <a:t>5 - O que são </a:t>
            </a:r>
            <a:r>
              <a:rPr lang="pt-PT" sz="5400" b="1" dirty="0" err="1" smtClean="0"/>
              <a:t>OGM’s</a:t>
            </a:r>
            <a:r>
              <a:rPr lang="pt-PT" sz="5400" b="1" dirty="0" smtClean="0"/>
              <a:t>?</a:t>
            </a:r>
          </a:p>
          <a:p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30204" y="3005856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Organismos Geneticamente Modificados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221088"/>
            <a:ext cx="7346252" cy="108012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Organismos Globalmente Melhores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Organismo de Genética Melhorada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66109" y="3136419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09120"/>
            <a:ext cx="611560" cy="63007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62068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 smtClean="0"/>
              <a:t>5 - O que são </a:t>
            </a:r>
            <a:r>
              <a:rPr lang="pt-PT" sz="5400" b="1" dirty="0" err="1" smtClean="0"/>
              <a:t>OGM’s</a:t>
            </a:r>
            <a:r>
              <a:rPr lang="pt-PT" sz="5400" b="1" dirty="0" smtClean="0"/>
              <a:t>?</a:t>
            </a:r>
          </a:p>
          <a:p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30204" y="3005856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Organismos Geneticamente Modificados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221088"/>
            <a:ext cx="7346252" cy="108012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Organismos Globalmente Melhores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Organismo de Genética Melhorada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66109" y="3136419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09120"/>
            <a:ext cx="611560" cy="63007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476672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6 - Que erva aromática substitui, de forma natural, o açúcar?</a:t>
            </a:r>
          </a:p>
          <a:p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005856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Hortelã-pimenta</a:t>
            </a:r>
            <a:endParaRPr lang="pt-PT" sz="36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147425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Stevia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350923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Erva cidreira</a:t>
            </a:r>
            <a:endParaRPr lang="pt-PT" sz="36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136419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330565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255437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476672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6 - Que erva aromática substitui, de forma natural, o açúcar?</a:t>
            </a:r>
          </a:p>
          <a:p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005856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Hortelã-pimenta</a:t>
            </a:r>
            <a:endParaRPr lang="pt-PT" sz="36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147425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Stevia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350923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Erva cidreira</a:t>
            </a:r>
            <a:endParaRPr lang="pt-PT" sz="36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136419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330565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255437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8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49118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7 - Uma </a:t>
            </a:r>
            <a:r>
              <a:rPr lang="en-US" sz="5400" b="1" dirty="0" err="1" smtClean="0"/>
              <a:t>garrafa</a:t>
            </a:r>
            <a:r>
              <a:rPr lang="en-US" sz="5400" b="1" dirty="0" smtClean="0"/>
              <a:t> de 600ml de </a:t>
            </a:r>
            <a:r>
              <a:rPr lang="en-US" sz="5400" b="1" i="1" dirty="0" smtClean="0"/>
              <a:t>Iced Tea</a:t>
            </a:r>
            <a:r>
              <a:rPr lang="en-US" sz="5400" b="1" dirty="0" smtClean="0"/>
              <a:t>, </a:t>
            </a:r>
            <a:r>
              <a:rPr lang="en-US" sz="5400" b="1" dirty="0" err="1" smtClean="0"/>
              <a:t>contém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Cerca de 32g de açúcar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/>
              <a:t>Cerca de 20g de </a:t>
            </a:r>
            <a:r>
              <a:rPr lang="pt-PT" sz="3200" b="1" dirty="0" smtClean="0"/>
              <a:t>açúcar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61308" y="5524038"/>
            <a:ext cx="7396934" cy="929298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Menos </a:t>
            </a:r>
            <a:r>
              <a:rPr lang="pt-PT" sz="3200" b="1" dirty="0"/>
              <a:t>de 5g de </a:t>
            </a:r>
            <a:r>
              <a:rPr lang="pt-PT" sz="3200" b="1" dirty="0" smtClean="0"/>
              <a:t>açúcar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49118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7 - Uma </a:t>
            </a:r>
            <a:r>
              <a:rPr lang="en-US" sz="5400" b="1" dirty="0" err="1" smtClean="0"/>
              <a:t>garrafa</a:t>
            </a:r>
            <a:r>
              <a:rPr lang="en-US" sz="5400" b="1" dirty="0" smtClean="0"/>
              <a:t> de 600ml de </a:t>
            </a:r>
            <a:r>
              <a:rPr lang="en-US" sz="5400" b="1" i="1" dirty="0" smtClean="0"/>
              <a:t>Iced Tea</a:t>
            </a:r>
            <a:r>
              <a:rPr lang="en-US" sz="5400" b="1" dirty="0" smtClean="0"/>
              <a:t>, </a:t>
            </a:r>
            <a:r>
              <a:rPr lang="en-US" sz="5400" b="1" dirty="0" err="1" smtClean="0"/>
              <a:t>contém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Cerca de 32g de açúcar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/>
              <a:t>Cerca de 20g de </a:t>
            </a:r>
            <a:r>
              <a:rPr lang="pt-PT" sz="3200" b="1" dirty="0" smtClean="0"/>
              <a:t>açúcar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61308" y="5524038"/>
            <a:ext cx="7396934" cy="929298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Menos </a:t>
            </a:r>
            <a:r>
              <a:rPr lang="pt-PT" sz="3200" b="1" dirty="0"/>
              <a:t>de 5g de </a:t>
            </a:r>
            <a:r>
              <a:rPr lang="pt-PT" sz="3200" b="1" dirty="0" smtClean="0"/>
              <a:t>açúcar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51520" y="116632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8 - Nos rótulos dos produtos, o açúcar é “disfarçado”. Qual das opções </a:t>
            </a:r>
            <a:r>
              <a:rPr lang="pt-PT" sz="4800" b="1" u="sng" dirty="0" smtClean="0"/>
              <a:t>não se refere </a:t>
            </a:r>
            <a:r>
              <a:rPr lang="pt-PT" sz="4800" b="1" dirty="0" smtClean="0"/>
              <a:t>a um açúcar? </a:t>
            </a:r>
            <a:endParaRPr lang="en-US" sz="48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Xarope de milho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Sorbitol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Ácido cítrico</a:t>
            </a:r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51520" y="116632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8 - Nos rótulos dos produtos, o açúcar é “disfarçado”. Qual das opções </a:t>
            </a:r>
            <a:r>
              <a:rPr lang="pt-PT" sz="4800" b="1" u="sng" dirty="0" smtClean="0"/>
              <a:t>não se refere </a:t>
            </a:r>
            <a:r>
              <a:rPr lang="pt-PT" sz="4800" b="1" dirty="0" smtClean="0"/>
              <a:t>a um açúcar? </a:t>
            </a:r>
            <a:endParaRPr lang="en-US" sz="48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Xarope de milho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Sorbitol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Ácido cítrico</a:t>
            </a:r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55576" y="84948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9 - </a:t>
            </a:r>
            <a:r>
              <a:rPr lang="en-US" sz="5400" b="1" dirty="0" err="1" smtClean="0"/>
              <a:t>Em</a:t>
            </a:r>
            <a:r>
              <a:rPr lang="en-US" sz="5400" b="1" dirty="0" smtClean="0"/>
              <a:t> Portugal…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2996952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10% das crianças têm excesso de peso e 5% são obesas 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66586" y="4138521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30% das crianças têm excesso de peso e 10% são obesas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31640" y="5206843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40% das crianças têm excesso de peso e 20% são obesas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127515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321661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246533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55576" y="84948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9 - </a:t>
            </a:r>
            <a:r>
              <a:rPr lang="en-US" sz="5400" b="1" dirty="0" err="1" smtClean="0"/>
              <a:t>Em</a:t>
            </a:r>
            <a:r>
              <a:rPr lang="en-US" sz="5400" b="1" dirty="0" smtClean="0"/>
              <a:t> Portugal…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2996952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10% das crianças têm excesso de peso e 5% são obesas 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66586" y="4138521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30% das crianças têm excesso de peso e 10% são obesas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31640" y="5206843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40% das crianças têm excesso de peso e 20% são obesas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127515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321661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246533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pt-PT" sz="4800" b="1" dirty="0" smtClean="0">
                <a:latin typeface="+mn-lt"/>
                <a:ea typeface="+mn-ea"/>
                <a:cs typeface="+mn-cs"/>
              </a:rPr>
              <a:t/>
            </a:r>
            <a:br>
              <a:rPr lang="pt-PT" sz="4800" b="1" dirty="0" smtClean="0">
                <a:latin typeface="+mn-lt"/>
                <a:ea typeface="+mn-ea"/>
                <a:cs typeface="+mn-cs"/>
              </a:rPr>
            </a:br>
            <a:r>
              <a:rPr lang="pt-PT" sz="4800" b="1" dirty="0" smtClean="0">
                <a:latin typeface="+mn-lt"/>
                <a:ea typeface="+mn-ea"/>
                <a:cs typeface="+mn-cs"/>
              </a:rPr>
              <a:t>1 - Quais </a:t>
            </a:r>
            <a:r>
              <a:rPr lang="pt-PT" sz="4800" b="1" dirty="0">
                <a:latin typeface="+mn-lt"/>
                <a:ea typeface="+mn-ea"/>
                <a:cs typeface="+mn-cs"/>
              </a:rPr>
              <a:t>destas </a:t>
            </a:r>
            <a:r>
              <a:rPr lang="pt-PT" sz="4800" b="1" dirty="0" smtClean="0">
                <a:latin typeface="+mn-lt"/>
                <a:ea typeface="+mn-ea"/>
                <a:cs typeface="+mn-cs"/>
              </a:rPr>
              <a:t>práticas </a:t>
            </a:r>
            <a:r>
              <a:rPr lang="pt-PT" sz="4800" b="1" dirty="0">
                <a:latin typeface="+mn-lt"/>
                <a:ea typeface="+mn-ea"/>
                <a:cs typeface="+mn-cs"/>
              </a:rPr>
              <a:t>são usadas em Agricultura Biológica?</a:t>
            </a:r>
          </a:p>
        </p:txBody>
      </p:sp>
      <p:sp>
        <p:nvSpPr>
          <p:cNvPr id="4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Aplicação de herbicida</a:t>
            </a:r>
            <a:endParaRPr lang="pt-PT" sz="3200" b="1" dirty="0"/>
          </a:p>
        </p:txBody>
      </p:sp>
      <p:sp>
        <p:nvSpPr>
          <p:cNvPr id="5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Rotação de culturas</a:t>
            </a:r>
            <a:endParaRPr lang="pt-PT" sz="3200" b="1" dirty="0"/>
          </a:p>
        </p:txBody>
      </p:sp>
      <p:sp>
        <p:nvSpPr>
          <p:cNvPr id="6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Hidroponia</a:t>
            </a:r>
            <a:endParaRPr lang="pt-PT" sz="3200" b="1" dirty="0"/>
          </a:p>
        </p:txBody>
      </p:sp>
      <p:sp>
        <p:nvSpPr>
          <p:cNvPr id="7" name="Oval 6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333811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10 - Podemos distinguir os alimentos e suas caraterísticas nutricionais através das cores: </a:t>
            </a:r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Os de cor verdes são ricos em cálcio, fósforo e ferro. 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Os laranja são fontes de </a:t>
            </a:r>
            <a:r>
              <a:rPr lang="pt-PT" sz="3200" b="1" dirty="0" err="1" smtClean="0"/>
              <a:t>carotenóides</a:t>
            </a:r>
            <a:r>
              <a:rPr lang="pt-PT" sz="3200" b="1" dirty="0" smtClean="0"/>
              <a:t>, precursores da vitamina A. 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31640" y="5517232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Os vermelhos, são fontes de caroteno e ricos em vitamina C. 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333811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10 - Podemos distinguir os alimentos e suas caraterísticas nutricionais através das cores: </a:t>
            </a:r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Os de cor verdes são ricos em cálcio, fósforo e ferro. 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Os laranja são fontes de </a:t>
            </a:r>
            <a:r>
              <a:rPr lang="pt-PT" sz="3200" b="1" dirty="0" err="1" smtClean="0"/>
              <a:t>carotenóides</a:t>
            </a:r>
            <a:r>
              <a:rPr lang="pt-PT" sz="3200" b="1" dirty="0" smtClean="0"/>
              <a:t>, precursores da vitamina A. 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31640" y="5517232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Os vermelhos, são fontes de caroteno e ricos em vitamina C. 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404664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11 - As </a:t>
            </a:r>
            <a:r>
              <a:rPr lang="en-US" sz="4800" b="1" dirty="0" err="1" smtClean="0"/>
              <a:t>gorduras</a:t>
            </a:r>
            <a:r>
              <a:rPr lang="en-US" sz="4800" b="1" dirty="0" smtClean="0"/>
              <a:t> </a:t>
            </a:r>
            <a:r>
              <a:rPr lang="en-US" sz="4800" b="1" i="1" dirty="0" smtClean="0"/>
              <a:t>trans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produzidas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industrialmente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podem</a:t>
            </a:r>
            <a:r>
              <a:rPr lang="en-US" sz="4800" b="1" dirty="0" smtClean="0"/>
              <a:t> ser </a:t>
            </a:r>
            <a:r>
              <a:rPr lang="en-US" sz="4800" b="1" dirty="0" err="1" smtClean="0"/>
              <a:t>encontradas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em</a:t>
            </a:r>
            <a:r>
              <a:rPr lang="en-US" sz="4800" b="1" dirty="0" smtClean="0"/>
              <a:t>:</a:t>
            </a:r>
            <a:endParaRPr lang="en-US" sz="48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Arroz, massa, açúcar</a:t>
            </a:r>
            <a:endParaRPr lang="pt-PT" sz="36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Sumos, chás, bebidas energéticas</a:t>
            </a:r>
            <a:endParaRPr lang="pt-PT" sz="36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Bolos, bolachas, batatas fritas</a:t>
            </a:r>
            <a:endParaRPr lang="pt-PT" sz="36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404664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11 - As </a:t>
            </a:r>
            <a:r>
              <a:rPr lang="en-US" sz="4800" b="1" dirty="0" err="1" smtClean="0"/>
              <a:t>gorduras</a:t>
            </a:r>
            <a:r>
              <a:rPr lang="en-US" sz="4800" b="1" dirty="0" smtClean="0"/>
              <a:t> </a:t>
            </a:r>
            <a:r>
              <a:rPr lang="en-US" sz="4800" b="1" i="1" dirty="0" smtClean="0"/>
              <a:t>trans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produzidas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industrialmente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podem</a:t>
            </a:r>
            <a:r>
              <a:rPr lang="en-US" sz="4800" b="1" dirty="0" smtClean="0"/>
              <a:t> ser </a:t>
            </a:r>
            <a:r>
              <a:rPr lang="en-US" sz="4800" b="1" dirty="0" err="1" smtClean="0"/>
              <a:t>encontradas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em</a:t>
            </a:r>
            <a:r>
              <a:rPr lang="en-US" sz="4800" b="1" dirty="0" smtClean="0"/>
              <a:t>:</a:t>
            </a:r>
            <a:endParaRPr lang="en-US" sz="48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Arroz, massa, açúcar</a:t>
            </a:r>
            <a:endParaRPr lang="pt-PT" sz="36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Sumos, chás, bebidas energéticas</a:t>
            </a:r>
            <a:endParaRPr lang="pt-PT" sz="36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Bolos, bolachas, batatas fritas</a:t>
            </a:r>
            <a:endParaRPr lang="pt-PT" sz="36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47667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12 - Uma </a:t>
            </a:r>
            <a:r>
              <a:rPr lang="en-US" sz="5400" b="1" dirty="0" err="1" smtClean="0"/>
              <a:t>caipirinha</a:t>
            </a:r>
            <a:r>
              <a:rPr lang="en-US" sz="5400" b="1" dirty="0" smtClean="0"/>
              <a:t> (100mL) tem </a:t>
            </a:r>
            <a:r>
              <a:rPr lang="en-US" sz="5400" b="1" dirty="0" err="1" smtClean="0"/>
              <a:t>cerca</a:t>
            </a:r>
            <a:r>
              <a:rPr lang="en-US" sz="5400" b="1" dirty="0" smtClean="0"/>
              <a:t> de: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88668" y="4406235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250 kcal</a:t>
            </a:r>
            <a:endParaRPr lang="pt-PT" sz="36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66586" y="5445224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500 kcal</a:t>
            </a:r>
            <a:endParaRPr lang="pt-PT" sz="36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52286" y="3329892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100 kcal</a:t>
            </a:r>
            <a:endParaRPr lang="pt-PT" sz="36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58924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47667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12 - Uma </a:t>
            </a:r>
            <a:r>
              <a:rPr lang="en-US" sz="5400" b="1" dirty="0" err="1" smtClean="0"/>
              <a:t>caipirinha</a:t>
            </a:r>
            <a:r>
              <a:rPr lang="en-US" sz="5400" b="1" dirty="0" smtClean="0"/>
              <a:t> (100mL) tem </a:t>
            </a:r>
            <a:r>
              <a:rPr lang="en-US" sz="5400" b="1" dirty="0" err="1" smtClean="0"/>
              <a:t>cerca</a:t>
            </a:r>
            <a:r>
              <a:rPr lang="en-US" sz="5400" b="1" dirty="0" smtClean="0"/>
              <a:t> de: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88668" y="4406235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250 kcal</a:t>
            </a:r>
            <a:endParaRPr lang="pt-PT" sz="36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66586" y="5445224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500 kcal</a:t>
            </a:r>
            <a:endParaRPr lang="pt-PT" sz="36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52286" y="3329892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100 kcal</a:t>
            </a:r>
            <a:endParaRPr lang="pt-PT" sz="36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58924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333811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13 - O </a:t>
            </a:r>
            <a:r>
              <a:rPr lang="en-US" sz="5000" b="1" dirty="0" err="1" smtClean="0"/>
              <a:t>sal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marinho</a:t>
            </a:r>
            <a:r>
              <a:rPr lang="en-US" sz="5000" b="1" dirty="0" smtClean="0"/>
              <a:t> integral é </a:t>
            </a:r>
            <a:r>
              <a:rPr lang="en-US" sz="5000" b="1" dirty="0" err="1" smtClean="0"/>
              <a:t>mais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saudável</a:t>
            </a:r>
            <a:r>
              <a:rPr lang="en-US" sz="5000" b="1" dirty="0" smtClean="0"/>
              <a:t> que o </a:t>
            </a:r>
            <a:r>
              <a:rPr lang="en-US" sz="5000" b="1" dirty="0" err="1" smtClean="0"/>
              <a:t>sal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refinado</a:t>
            </a:r>
            <a:r>
              <a:rPr lang="en-US" sz="5000" b="1" dirty="0" smtClean="0"/>
              <a:t>. </a:t>
            </a:r>
            <a:r>
              <a:rPr lang="en-US" sz="5000" b="1" dirty="0" err="1" smtClean="0"/>
              <a:t>Esta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afirmação</a:t>
            </a:r>
            <a:r>
              <a:rPr lang="en-US" sz="5000" b="1" dirty="0" smtClean="0"/>
              <a:t> é…</a:t>
            </a:r>
            <a:endParaRPr lang="en-US" sz="50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Incorreta: tem propriedades idênticas ao sal refinado.</a:t>
            </a:r>
            <a:endParaRPr lang="pt-PT" sz="30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Correta: tem 84 elementos importantes ao organismo. </a:t>
            </a:r>
            <a:endParaRPr lang="pt-PT" sz="30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Incorreta: é lavado com água doce e não contém iodo.</a:t>
            </a:r>
            <a:endParaRPr lang="pt-PT" sz="30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>
                <a:solidFill>
                  <a:schemeClr val="tx1"/>
                </a:solidFill>
              </a:rPr>
              <a:t>A</a:t>
            </a:r>
            <a:endParaRPr lang="pt-PT" sz="3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>
                <a:solidFill>
                  <a:schemeClr val="tx1"/>
                </a:solidFill>
              </a:rPr>
              <a:t>C</a:t>
            </a:r>
            <a:endParaRPr lang="pt-PT" sz="3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333811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13 - O </a:t>
            </a:r>
            <a:r>
              <a:rPr lang="en-US" sz="5000" b="1" dirty="0" err="1" smtClean="0"/>
              <a:t>sal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marinho</a:t>
            </a:r>
            <a:r>
              <a:rPr lang="en-US" sz="5000" b="1" dirty="0" smtClean="0"/>
              <a:t> integral é </a:t>
            </a:r>
            <a:r>
              <a:rPr lang="en-US" sz="5000" b="1" dirty="0" err="1" smtClean="0"/>
              <a:t>mais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saudável</a:t>
            </a:r>
            <a:r>
              <a:rPr lang="en-US" sz="5000" b="1" dirty="0" smtClean="0"/>
              <a:t> que o </a:t>
            </a:r>
            <a:r>
              <a:rPr lang="en-US" sz="5000" b="1" dirty="0" err="1" smtClean="0"/>
              <a:t>sal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refinado</a:t>
            </a:r>
            <a:r>
              <a:rPr lang="en-US" sz="5000" b="1" dirty="0" smtClean="0"/>
              <a:t>. </a:t>
            </a:r>
            <a:r>
              <a:rPr lang="en-US" sz="5000" b="1" dirty="0" err="1" smtClean="0"/>
              <a:t>Esta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afirmação</a:t>
            </a:r>
            <a:r>
              <a:rPr lang="en-US" sz="5000" b="1" dirty="0" smtClean="0"/>
              <a:t> é…</a:t>
            </a:r>
            <a:endParaRPr lang="en-US" sz="50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Incorreta: tem propriedades idênticas ao sal refinado.</a:t>
            </a:r>
            <a:endParaRPr lang="pt-PT" sz="30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Correta: tem 84 elementos importantes ao organismo. </a:t>
            </a:r>
            <a:endParaRPr lang="pt-PT" sz="30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Incorreta: é lavado com água doce e não contém iodo.</a:t>
            </a:r>
            <a:endParaRPr lang="pt-PT" sz="30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>
                <a:solidFill>
                  <a:schemeClr val="tx1"/>
                </a:solidFill>
              </a:rPr>
              <a:t>A</a:t>
            </a:r>
            <a:endParaRPr lang="pt-PT" sz="3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>
                <a:solidFill>
                  <a:schemeClr val="tx1"/>
                </a:solidFill>
              </a:rPr>
              <a:t>C</a:t>
            </a:r>
            <a:endParaRPr lang="pt-PT" sz="3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23528" y="105273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14 - Na </a:t>
            </a:r>
            <a:r>
              <a:rPr lang="en-US" sz="5400" b="1" dirty="0" err="1" smtClean="0"/>
              <a:t>agricultura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biológica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31640" y="3140968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Devido aos métodos utilizados nunca ocorrem pragas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41245" y="4304894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As pragas não surgem, pois ocorre a rotação de culturas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31640" y="5373216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As pragas são tratadas sem químicos de síntese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8191" y="3293888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48803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412906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23528" y="105273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14 - Na </a:t>
            </a:r>
            <a:r>
              <a:rPr lang="en-US" sz="5400" b="1" dirty="0" err="1" smtClean="0"/>
              <a:t>agricultura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biológica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31640" y="3140968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Devido aos métodos utilizados nunca ocorrem pragas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41245" y="4304894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As pragas não surgem, pois ocorre a rotação de culturas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31640" y="5373216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As pragas são tratadas sem químicos de síntese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8191" y="3293888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488034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412906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2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pt-PT" sz="4800" b="1" dirty="0" smtClean="0">
                <a:latin typeface="+mn-lt"/>
                <a:ea typeface="+mn-ea"/>
                <a:cs typeface="+mn-cs"/>
              </a:rPr>
              <a:t/>
            </a:r>
            <a:br>
              <a:rPr lang="pt-PT" sz="4800" b="1" dirty="0" smtClean="0">
                <a:latin typeface="+mn-lt"/>
                <a:ea typeface="+mn-ea"/>
                <a:cs typeface="+mn-cs"/>
              </a:rPr>
            </a:br>
            <a:r>
              <a:rPr lang="pt-PT" sz="4800" b="1" dirty="0" smtClean="0">
                <a:latin typeface="+mn-lt"/>
                <a:ea typeface="+mn-ea"/>
                <a:cs typeface="+mn-cs"/>
              </a:rPr>
              <a:t>1 - Quais </a:t>
            </a:r>
            <a:r>
              <a:rPr lang="pt-PT" sz="4800" b="1" dirty="0">
                <a:latin typeface="+mn-lt"/>
                <a:ea typeface="+mn-ea"/>
                <a:cs typeface="+mn-cs"/>
              </a:rPr>
              <a:t>destas </a:t>
            </a:r>
            <a:r>
              <a:rPr lang="pt-PT" sz="4800" b="1" dirty="0" smtClean="0">
                <a:latin typeface="+mn-lt"/>
                <a:ea typeface="+mn-ea"/>
                <a:cs typeface="+mn-cs"/>
              </a:rPr>
              <a:t>práticas </a:t>
            </a:r>
            <a:r>
              <a:rPr lang="pt-PT" sz="4800" b="1" dirty="0">
                <a:latin typeface="+mn-lt"/>
                <a:ea typeface="+mn-ea"/>
                <a:cs typeface="+mn-cs"/>
              </a:rPr>
              <a:t>são usadas em Agricultura Biológica?</a:t>
            </a:r>
          </a:p>
        </p:txBody>
      </p:sp>
      <p:sp>
        <p:nvSpPr>
          <p:cNvPr id="4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Aplicação de herbicida</a:t>
            </a:r>
            <a:endParaRPr lang="pt-PT" sz="3200" b="1" dirty="0"/>
          </a:p>
        </p:txBody>
      </p:sp>
      <p:sp>
        <p:nvSpPr>
          <p:cNvPr id="5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Rotação de culturas</a:t>
            </a:r>
            <a:endParaRPr lang="pt-PT" sz="3200" b="1" dirty="0"/>
          </a:p>
        </p:txBody>
      </p:sp>
      <p:sp>
        <p:nvSpPr>
          <p:cNvPr id="6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Hidroponia</a:t>
            </a:r>
            <a:endParaRPr lang="pt-PT" sz="3200" b="1" dirty="0"/>
          </a:p>
        </p:txBody>
      </p:sp>
      <p:sp>
        <p:nvSpPr>
          <p:cNvPr id="7" name="Oval 6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83568" y="404664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15 - </a:t>
            </a:r>
            <a:r>
              <a:rPr lang="en-US" sz="5400" b="1" dirty="0" err="1" smtClean="0"/>
              <a:t>Assinala</a:t>
            </a:r>
            <a:r>
              <a:rPr lang="en-US" sz="5400" b="1" dirty="0" smtClean="0"/>
              <a:t> a </a:t>
            </a:r>
            <a:r>
              <a:rPr lang="en-US" sz="5400" b="1" dirty="0" err="1" smtClean="0"/>
              <a:t>opção</a:t>
            </a:r>
            <a:r>
              <a:rPr lang="en-US" sz="5400" b="1" dirty="0" smtClean="0"/>
              <a:t> com </a:t>
            </a:r>
            <a:r>
              <a:rPr lang="en-US" sz="5400" b="1" dirty="0" err="1" smtClean="0"/>
              <a:t>raças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exclusivamente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portuguesas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31640" y="3284984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Vaca: </a:t>
            </a:r>
            <a:r>
              <a:rPr lang="pt-PT" sz="3200" b="1" dirty="0" err="1" smtClean="0">
                <a:solidFill>
                  <a:schemeClr val="bg1"/>
                </a:solidFill>
              </a:rPr>
              <a:t>Marinhoa</a:t>
            </a:r>
            <a:r>
              <a:rPr lang="pt-PT" sz="3200" b="1" dirty="0" smtClean="0">
                <a:solidFill>
                  <a:schemeClr val="bg1"/>
                </a:solidFill>
              </a:rPr>
              <a:t>, Limousine, Mirandesa, Frísia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0" name="Fluxograma: processo alternativo 9"/>
          <p:cNvSpPr/>
          <p:nvPr/>
        </p:nvSpPr>
        <p:spPr>
          <a:xfrm>
            <a:off x="1341245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Ovelha: Merino Preto, </a:t>
            </a:r>
            <a:r>
              <a:rPr lang="pt-PT" sz="3200" b="1" dirty="0" err="1" smtClean="0">
                <a:solidFill>
                  <a:schemeClr val="bg1"/>
                </a:solidFill>
              </a:rPr>
              <a:t>Assaf</a:t>
            </a:r>
            <a:r>
              <a:rPr lang="pt-PT" sz="3200" b="1" dirty="0" smtClean="0">
                <a:solidFill>
                  <a:schemeClr val="bg1"/>
                </a:solidFill>
              </a:rPr>
              <a:t>, Campaniça, Saloia 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31640" y="5517232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Galinha: Amarela, Preta Lusitânica, Pedrês Portuguesa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83568" y="404664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15 - </a:t>
            </a:r>
            <a:r>
              <a:rPr lang="en-US" sz="5400" b="1" dirty="0" err="1" smtClean="0"/>
              <a:t>Assinala</a:t>
            </a:r>
            <a:r>
              <a:rPr lang="en-US" sz="5400" b="1" dirty="0" smtClean="0"/>
              <a:t> a </a:t>
            </a:r>
            <a:r>
              <a:rPr lang="en-US" sz="5400" b="1" dirty="0" err="1" smtClean="0"/>
              <a:t>opção</a:t>
            </a:r>
            <a:r>
              <a:rPr lang="en-US" sz="5400" b="1" dirty="0" smtClean="0"/>
              <a:t> com </a:t>
            </a:r>
            <a:r>
              <a:rPr lang="en-US" sz="5400" b="1" dirty="0" err="1" smtClean="0"/>
              <a:t>raças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exclusivamente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portuguesas</a:t>
            </a:r>
            <a:r>
              <a:rPr lang="en-US" sz="5400" b="1" dirty="0" smtClean="0"/>
              <a:t>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31640" y="3284984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Vaca: </a:t>
            </a:r>
            <a:r>
              <a:rPr lang="pt-PT" sz="3200" b="1" dirty="0" err="1" smtClean="0">
                <a:solidFill>
                  <a:schemeClr val="bg1"/>
                </a:solidFill>
              </a:rPr>
              <a:t>Marinhoa</a:t>
            </a:r>
            <a:r>
              <a:rPr lang="pt-PT" sz="3200" b="1" dirty="0" smtClean="0">
                <a:solidFill>
                  <a:schemeClr val="bg1"/>
                </a:solidFill>
              </a:rPr>
              <a:t>, Limousine, Mirandesa, Frísia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0" name="Fluxograma: processo alternativo 9"/>
          <p:cNvSpPr/>
          <p:nvPr/>
        </p:nvSpPr>
        <p:spPr>
          <a:xfrm>
            <a:off x="1341245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Ovelha: Merino Preto, </a:t>
            </a:r>
            <a:r>
              <a:rPr lang="pt-PT" sz="3200" b="1" dirty="0" err="1" smtClean="0">
                <a:solidFill>
                  <a:schemeClr val="bg1"/>
                </a:solidFill>
              </a:rPr>
              <a:t>Assaf</a:t>
            </a:r>
            <a:r>
              <a:rPr lang="pt-PT" sz="3200" b="1" dirty="0" smtClean="0">
                <a:solidFill>
                  <a:schemeClr val="bg1"/>
                </a:solidFill>
              </a:rPr>
              <a:t>, Campaniça, Saloia 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31640" y="5517232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Galinha: Amarela, Preta Lusitânica, Pedrês Portuguesa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89128" y="399608"/>
            <a:ext cx="80721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16 - </a:t>
            </a:r>
            <a:r>
              <a:rPr lang="en-US" sz="4800" b="1" dirty="0" err="1" smtClean="0"/>
              <a:t>Muitas</a:t>
            </a:r>
            <a:r>
              <a:rPr lang="en-US" sz="4800" b="1" dirty="0" smtClean="0"/>
              <a:t> das </a:t>
            </a:r>
            <a:r>
              <a:rPr lang="en-US" sz="4800" b="1" dirty="0" err="1" smtClean="0"/>
              <a:t>bebidas</a:t>
            </a:r>
            <a:r>
              <a:rPr lang="en-US" sz="4800" b="1" dirty="0" smtClean="0"/>
              <a:t> “</a:t>
            </a:r>
            <a:r>
              <a:rPr lang="en-US" sz="4800" b="1" i="1" dirty="0" smtClean="0"/>
              <a:t>light</a:t>
            </a:r>
            <a:r>
              <a:rPr lang="en-US" sz="4800" b="1" dirty="0" smtClean="0"/>
              <a:t>” </a:t>
            </a:r>
            <a:r>
              <a:rPr lang="en-US" sz="4800" b="1" dirty="0" err="1" smtClean="0"/>
              <a:t>têm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sua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composição</a:t>
            </a:r>
            <a:r>
              <a:rPr lang="en-US" sz="4800" b="1" dirty="0" smtClean="0"/>
              <a:t> aspartame. Este é…</a:t>
            </a:r>
            <a:endParaRPr lang="en-US" sz="48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29892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Um açúcar natural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Um aditivo alimentar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Um conservante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89128" y="399608"/>
            <a:ext cx="80721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16 - </a:t>
            </a:r>
            <a:r>
              <a:rPr lang="en-US" sz="4800" b="1" dirty="0" err="1" smtClean="0"/>
              <a:t>Muitas</a:t>
            </a:r>
            <a:r>
              <a:rPr lang="en-US" sz="4800" b="1" dirty="0" smtClean="0"/>
              <a:t> das </a:t>
            </a:r>
            <a:r>
              <a:rPr lang="en-US" sz="4800" b="1" dirty="0" err="1" smtClean="0"/>
              <a:t>bebidas</a:t>
            </a:r>
            <a:r>
              <a:rPr lang="en-US" sz="4800" b="1" dirty="0" smtClean="0"/>
              <a:t> “</a:t>
            </a:r>
            <a:r>
              <a:rPr lang="en-US" sz="4800" b="1" i="1" dirty="0" smtClean="0"/>
              <a:t>light</a:t>
            </a:r>
            <a:r>
              <a:rPr lang="en-US" sz="4800" b="1" dirty="0" smtClean="0"/>
              <a:t>” </a:t>
            </a:r>
            <a:r>
              <a:rPr lang="en-US" sz="4800" b="1" dirty="0" err="1" smtClean="0"/>
              <a:t>têm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sua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composição</a:t>
            </a:r>
            <a:r>
              <a:rPr lang="en-US" sz="4800" b="1" dirty="0" smtClean="0"/>
              <a:t> aspartame. Este é…</a:t>
            </a:r>
            <a:endParaRPr lang="en-US" sz="48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29892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</a:rPr>
              <a:t>Um açúcar natural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Um aditivo alimentar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Um conservante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62068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 smtClean="0"/>
              <a:t>17 - O alto nível de sódio no sangue provoca: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Doenças respiratórias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Doenças cardíacas 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Doenças </a:t>
            </a:r>
            <a:r>
              <a:rPr lang="pt-PT" sz="3200" b="1" dirty="0" err="1" smtClean="0"/>
              <a:t>autoimunes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620688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 smtClean="0"/>
              <a:t>17 - O alto nível de sódio no sangue provoca:</a:t>
            </a:r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Doenças respiratórias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Doenças cardíacas 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Doenças </a:t>
            </a:r>
            <a:r>
              <a:rPr lang="pt-PT" sz="3200" b="1" dirty="0" err="1" smtClean="0"/>
              <a:t>autoimunes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260648"/>
            <a:ext cx="7920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18 - Segundo um </a:t>
            </a:r>
            <a:r>
              <a:rPr lang="en-US" sz="4400" b="1" dirty="0" err="1" smtClean="0"/>
              <a:t>estudo</a:t>
            </a:r>
            <a:r>
              <a:rPr lang="en-US" sz="4400" b="1" dirty="0" smtClean="0"/>
              <a:t> do INSA e da OMS, que % de </a:t>
            </a:r>
            <a:r>
              <a:rPr lang="en-US" sz="4400" b="1" dirty="0" err="1" smtClean="0"/>
              <a:t>crianças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portuguesa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bebe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água</a:t>
            </a:r>
            <a:r>
              <a:rPr lang="en-US" sz="4400" b="1" dirty="0" smtClean="0"/>
              <a:t> e come </a:t>
            </a:r>
            <a:r>
              <a:rPr lang="en-US" sz="4400" b="1" dirty="0" err="1" smtClean="0"/>
              <a:t>fruta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diarimente</a:t>
            </a:r>
            <a:r>
              <a:rPr lang="en-US" sz="4400" b="1" dirty="0" smtClean="0"/>
              <a:t>?</a:t>
            </a:r>
            <a:endParaRPr lang="en-US" sz="4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Menos de 1% das crianças bebe água todos os dias e só 2% ingere fruta fresca diariamente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b="1" dirty="0" smtClean="0"/>
          </a:p>
          <a:p>
            <a:pPr algn="ctr"/>
            <a:r>
              <a:rPr lang="pt-PT" sz="2400" b="1" dirty="0" smtClean="0"/>
              <a:t>Menos de 10% das crianças bebe água todos os dias e 20% ingere fruta fresca diariamente</a:t>
            </a:r>
          </a:p>
          <a:p>
            <a:pPr algn="ctr"/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b="1" dirty="0" smtClean="0"/>
          </a:p>
          <a:p>
            <a:pPr algn="ctr"/>
            <a:r>
              <a:rPr lang="pt-PT" sz="2400" b="1" dirty="0" smtClean="0"/>
              <a:t>Menos de 40% das crianças bebe água todos os dias e 60% ingere fruta fresca diariamente</a:t>
            </a:r>
          </a:p>
          <a:p>
            <a:pPr algn="ctr"/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260648"/>
            <a:ext cx="7920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18 - Segundo um </a:t>
            </a:r>
            <a:r>
              <a:rPr lang="en-US" sz="4400" b="1" dirty="0" err="1" smtClean="0"/>
              <a:t>estudo</a:t>
            </a:r>
            <a:r>
              <a:rPr lang="en-US" sz="4400" b="1" dirty="0" smtClean="0"/>
              <a:t> do INSA e da OMS, que % de </a:t>
            </a:r>
            <a:r>
              <a:rPr lang="en-US" sz="4400" b="1" dirty="0" err="1" smtClean="0"/>
              <a:t>crianças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portuguesa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bebe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água</a:t>
            </a:r>
            <a:r>
              <a:rPr lang="en-US" sz="4400" b="1" dirty="0" smtClean="0"/>
              <a:t> e come </a:t>
            </a:r>
            <a:r>
              <a:rPr lang="en-US" sz="4400" b="1" dirty="0" err="1" smtClean="0"/>
              <a:t>fruta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diarimente</a:t>
            </a:r>
            <a:r>
              <a:rPr lang="en-US" sz="4400" b="1" dirty="0" smtClean="0"/>
              <a:t>?</a:t>
            </a:r>
            <a:endParaRPr lang="en-US" sz="4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smtClean="0"/>
              <a:t>Menos de 1% das crianças bebe água todos os dias e só 2% ingere fruta fresca diariamente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b="1" dirty="0" smtClean="0"/>
          </a:p>
          <a:p>
            <a:pPr algn="ctr"/>
            <a:r>
              <a:rPr lang="pt-PT" sz="2400" b="1" dirty="0" smtClean="0"/>
              <a:t>Menos de 10% das crianças bebe água todos os dias e 20% ingere fruta fresca diariamente</a:t>
            </a:r>
          </a:p>
          <a:p>
            <a:pPr algn="ctr"/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b="1" dirty="0" smtClean="0"/>
          </a:p>
          <a:p>
            <a:pPr algn="ctr"/>
            <a:r>
              <a:rPr lang="pt-PT" sz="2400" b="1" dirty="0" smtClean="0"/>
              <a:t>Menos de 40% das crianças bebe água todos os dias e 60% ingere fruta fresca diariamente</a:t>
            </a:r>
          </a:p>
          <a:p>
            <a:pPr algn="ctr"/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Mau Colesterol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Gorduras </a:t>
            </a:r>
            <a:r>
              <a:rPr lang="pt-PT" sz="3200" b="1" i="1" dirty="0" err="1" smtClean="0"/>
              <a:t>trans</a:t>
            </a:r>
            <a:endParaRPr lang="pt-PT" sz="3200" b="1" i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/>
              <a:t>V</a:t>
            </a:r>
            <a:r>
              <a:rPr lang="pt-PT" sz="3200" b="1" dirty="0" smtClean="0"/>
              <a:t>itaminas (B e </a:t>
            </a:r>
            <a:r>
              <a:rPr lang="pt-PT" sz="3200" b="1" dirty="0" err="1" smtClean="0"/>
              <a:t>E</a:t>
            </a:r>
            <a:r>
              <a:rPr lang="pt-PT" sz="3200" b="1" dirty="0" smtClean="0"/>
              <a:t>) 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08321" y="332656"/>
            <a:ext cx="79521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 smtClean="0"/>
              <a:t>19 - Nozes, avelãs, amêndoas, pinhões e amendoins são ricos em:</a:t>
            </a:r>
            <a:endParaRPr lang="pt-PT" sz="5400" b="1" dirty="0"/>
          </a:p>
        </p:txBody>
      </p:sp>
    </p:spTree>
    <p:extLst>
      <p:ext uri="{BB962C8B-B14F-4D97-AF65-F5344CB8AC3E}">
        <p14:creationId xmlns:p14="http://schemas.microsoft.com/office/powerpoint/2010/main" val="19744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Mau Colesterol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Gorduras </a:t>
            </a:r>
            <a:r>
              <a:rPr lang="pt-PT" sz="3200" b="1" i="1" dirty="0" err="1" smtClean="0"/>
              <a:t>trans</a:t>
            </a:r>
            <a:endParaRPr lang="pt-PT" sz="3200" b="1" i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/>
              <a:t>V</a:t>
            </a:r>
            <a:r>
              <a:rPr lang="pt-PT" sz="3200" b="1" dirty="0" smtClean="0"/>
              <a:t>itaminas (B e </a:t>
            </a:r>
            <a:r>
              <a:rPr lang="pt-PT" sz="3200" b="1" dirty="0" err="1" smtClean="0"/>
              <a:t>E</a:t>
            </a:r>
            <a:r>
              <a:rPr lang="pt-PT" sz="3200" b="1" dirty="0" smtClean="0"/>
              <a:t>) 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08321" y="332656"/>
            <a:ext cx="79521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 smtClean="0"/>
              <a:t>19 - Nozes, avelãs, amêndoas, pinhões e amendoins são ricos em:</a:t>
            </a:r>
            <a:endParaRPr lang="pt-PT" sz="5400" b="1" dirty="0"/>
          </a:p>
        </p:txBody>
      </p:sp>
    </p:spTree>
    <p:extLst>
      <p:ext uri="{BB962C8B-B14F-4D97-AF65-F5344CB8AC3E}">
        <p14:creationId xmlns:p14="http://schemas.microsoft.com/office/powerpoint/2010/main" val="26127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524287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2 - Qual das seguintes informações é </a:t>
            </a:r>
            <a:r>
              <a:rPr lang="pt-PT" sz="4800" b="1" u="sng" dirty="0" smtClean="0"/>
              <a:t>incorrecta</a:t>
            </a:r>
            <a:r>
              <a:rPr lang="pt-PT" sz="4800" b="1" dirty="0" smtClean="0"/>
              <a:t>?</a:t>
            </a:r>
            <a:endParaRPr lang="pt-PT" sz="4800" b="1" dirty="0"/>
          </a:p>
          <a:p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 água ajuda a regular a temperatura do corpo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 água elimina as toxinas através da urina e da transpiração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 água é responsável pelo crescimento do cabelo e das unhas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1642194"/>
          </a:xfrm>
        </p:spPr>
        <p:txBody>
          <a:bodyPr>
            <a:noAutofit/>
          </a:bodyPr>
          <a:lstStyle/>
          <a:p>
            <a:r>
              <a:rPr lang="pt-PT" sz="5400" b="1" dirty="0" smtClean="0">
                <a:latin typeface="+mn-lt"/>
                <a:ea typeface="+mn-ea"/>
                <a:cs typeface="+mn-cs"/>
              </a:rPr>
              <a:t>20 - Como </a:t>
            </a:r>
            <a:r>
              <a:rPr lang="pt-PT" sz="5400" b="1" dirty="0">
                <a:latin typeface="+mn-lt"/>
                <a:ea typeface="+mn-ea"/>
                <a:cs typeface="+mn-cs"/>
              </a:rPr>
              <a:t>se reconhecem os alimentos biológicos?</a:t>
            </a:r>
          </a:p>
        </p:txBody>
      </p:sp>
      <p:sp>
        <p:nvSpPr>
          <p:cNvPr id="5" name="Fluxograma: processo alternativo 8"/>
          <p:cNvSpPr/>
          <p:nvPr/>
        </p:nvSpPr>
        <p:spPr>
          <a:xfrm>
            <a:off x="1341245" y="3140967"/>
            <a:ext cx="7360552" cy="842721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Através de um logótipo europeu</a:t>
            </a:r>
            <a:endParaRPr lang="pt-PT" sz="3200" b="1" dirty="0"/>
          </a:p>
        </p:txBody>
      </p:sp>
      <p:sp>
        <p:nvSpPr>
          <p:cNvPr id="6" name="Fluxograma: processo alternativo 9"/>
          <p:cNvSpPr/>
          <p:nvPr/>
        </p:nvSpPr>
        <p:spPr>
          <a:xfrm>
            <a:off x="1341245" y="4221088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 fruta é mais pequena e os legumes têm bicho</a:t>
            </a:r>
            <a:endParaRPr lang="pt-PT" sz="3200" b="1" dirty="0"/>
          </a:p>
        </p:txBody>
      </p:sp>
      <p:sp>
        <p:nvSpPr>
          <p:cNvPr id="7" name="Fluxograma: processo alternativo 12"/>
          <p:cNvSpPr/>
          <p:nvPr/>
        </p:nvSpPr>
        <p:spPr>
          <a:xfrm>
            <a:off x="1315904" y="530120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Todos os alimentos são biológicos</a:t>
            </a:r>
            <a:endParaRPr lang="pt-PT" sz="3200" b="1" dirty="0"/>
          </a:p>
        </p:txBody>
      </p:sp>
      <p:sp>
        <p:nvSpPr>
          <p:cNvPr id="8" name="Oval 7"/>
          <p:cNvSpPr/>
          <p:nvPr/>
        </p:nvSpPr>
        <p:spPr>
          <a:xfrm>
            <a:off x="533990" y="3140967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8321" y="540922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8321" y="43651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1642194"/>
          </a:xfrm>
        </p:spPr>
        <p:txBody>
          <a:bodyPr>
            <a:noAutofit/>
          </a:bodyPr>
          <a:lstStyle/>
          <a:p>
            <a:r>
              <a:rPr lang="pt-PT" sz="5400" b="1" dirty="0" smtClean="0">
                <a:latin typeface="+mn-lt"/>
                <a:ea typeface="+mn-ea"/>
                <a:cs typeface="+mn-cs"/>
              </a:rPr>
              <a:t>20 - Como </a:t>
            </a:r>
            <a:r>
              <a:rPr lang="pt-PT" sz="5400" b="1" dirty="0">
                <a:latin typeface="+mn-lt"/>
                <a:ea typeface="+mn-ea"/>
                <a:cs typeface="+mn-cs"/>
              </a:rPr>
              <a:t>se reconhecem os alimentos biológicos?</a:t>
            </a:r>
          </a:p>
        </p:txBody>
      </p:sp>
      <p:sp>
        <p:nvSpPr>
          <p:cNvPr id="5" name="Fluxograma: processo alternativo 8"/>
          <p:cNvSpPr/>
          <p:nvPr/>
        </p:nvSpPr>
        <p:spPr>
          <a:xfrm>
            <a:off x="1341245" y="3140967"/>
            <a:ext cx="7360552" cy="842721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Através de um logótipo europeu</a:t>
            </a:r>
            <a:endParaRPr lang="pt-PT" sz="3200" b="1" dirty="0"/>
          </a:p>
        </p:txBody>
      </p:sp>
      <p:sp>
        <p:nvSpPr>
          <p:cNvPr id="6" name="Fluxograma: processo alternativo 9"/>
          <p:cNvSpPr/>
          <p:nvPr/>
        </p:nvSpPr>
        <p:spPr>
          <a:xfrm>
            <a:off x="1341245" y="4221088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 fruta é mais pequena e os legumes têm bicho</a:t>
            </a:r>
            <a:endParaRPr lang="pt-PT" sz="3200" b="1" dirty="0"/>
          </a:p>
        </p:txBody>
      </p:sp>
      <p:sp>
        <p:nvSpPr>
          <p:cNvPr id="7" name="Fluxograma: processo alternativo 12"/>
          <p:cNvSpPr/>
          <p:nvPr/>
        </p:nvSpPr>
        <p:spPr>
          <a:xfrm>
            <a:off x="1315904" y="530120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Todos os alimentos são biológicos</a:t>
            </a:r>
            <a:endParaRPr lang="pt-PT" sz="3200" b="1" dirty="0"/>
          </a:p>
        </p:txBody>
      </p:sp>
      <p:sp>
        <p:nvSpPr>
          <p:cNvPr id="8" name="Oval 7"/>
          <p:cNvSpPr/>
          <p:nvPr/>
        </p:nvSpPr>
        <p:spPr>
          <a:xfrm>
            <a:off x="533990" y="3140967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8321" y="540922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8321" y="43651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524287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2 - Qual das seguintes informações é </a:t>
            </a:r>
            <a:r>
              <a:rPr lang="pt-PT" sz="4800" b="1" u="sng" dirty="0" smtClean="0"/>
              <a:t>incorrecta</a:t>
            </a:r>
            <a:r>
              <a:rPr lang="pt-PT" sz="4800" b="1" dirty="0" smtClean="0"/>
              <a:t>?</a:t>
            </a:r>
            <a:endParaRPr lang="pt-PT" sz="4800" b="1" dirty="0"/>
          </a:p>
          <a:p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 água ajuda a regular a temperatura do corpo</a:t>
            </a:r>
            <a:endParaRPr lang="pt-PT" sz="32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 água elimina as toxinas através da urina e da transpiração</a:t>
            </a:r>
            <a:endParaRPr lang="pt-PT" sz="32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A água é responsável pelo crescimento do cabelo e das unhas</a:t>
            </a:r>
            <a:endParaRPr lang="pt-PT" sz="32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333811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3 - Qual dos seguintes princípios </a:t>
            </a:r>
            <a:r>
              <a:rPr lang="pt-PT" sz="4800" b="1" u="sng" dirty="0" smtClean="0"/>
              <a:t>não faz parte</a:t>
            </a:r>
            <a:r>
              <a:rPr lang="pt-PT" sz="4800" b="1" dirty="0" smtClean="0"/>
              <a:t> da dieta mediterrânica?</a:t>
            </a:r>
          </a:p>
          <a:p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27513" y="3329892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O vinho deve ser consumido a todas as refeições.</a:t>
            </a:r>
            <a:endParaRPr lang="pt-PT" sz="30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/>
              <a:t>O</a:t>
            </a:r>
            <a:r>
              <a:rPr lang="pt-PT" sz="3000" b="1" dirty="0" smtClean="0"/>
              <a:t> peixe deve ser consumido com maior frequência em relação à carne.</a:t>
            </a:r>
            <a:endParaRPr lang="pt-PT" sz="30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40119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As refeições devem ser tomadas à mesa, favorecendo o convívio.</a:t>
            </a:r>
            <a:endParaRPr lang="pt-PT" sz="30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11560" y="333811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3 - Qual dos seguintes princípios </a:t>
            </a:r>
            <a:r>
              <a:rPr lang="pt-PT" sz="4800" b="1" u="sng" dirty="0" smtClean="0"/>
              <a:t>não faz parte</a:t>
            </a:r>
            <a:r>
              <a:rPr lang="pt-PT" sz="4800" b="1" dirty="0" smtClean="0"/>
              <a:t> da dieta mediterrânica?</a:t>
            </a:r>
          </a:p>
          <a:p>
            <a:endParaRPr lang="en-US" sz="54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27513" y="3329892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O vinho deve ser consumido a todas as refeições.</a:t>
            </a:r>
            <a:endParaRPr lang="pt-PT" sz="30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/>
              <a:t>O</a:t>
            </a:r>
            <a:r>
              <a:rPr lang="pt-PT" sz="3000" b="1" dirty="0" smtClean="0"/>
              <a:t> peixe deve ser consumido com maior frequência em relação à carne.</a:t>
            </a:r>
            <a:endParaRPr lang="pt-PT" sz="30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40119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000" b="1" dirty="0" smtClean="0"/>
              <a:t>As refeições devem ser tomadas à mesa, favorecendo o convívio.</a:t>
            </a:r>
            <a:endParaRPr lang="pt-PT" sz="30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00596"/>
            <a:ext cx="871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4 - Qual destes frutos não deveria fazer parte de uma sobremesa preparada em </a:t>
            </a:r>
            <a:r>
              <a:rPr lang="pt-PT" sz="4800" b="1" dirty="0" err="1" smtClean="0"/>
              <a:t>janeiro</a:t>
            </a:r>
            <a:r>
              <a:rPr lang="pt-PT" sz="4800" b="1" dirty="0" smtClean="0"/>
              <a:t>?</a:t>
            </a:r>
            <a:endParaRPr lang="en-US" sz="48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Alperce</a:t>
            </a:r>
            <a:endParaRPr lang="pt-PT" sz="36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Kiwi </a:t>
            </a:r>
            <a:endParaRPr lang="pt-PT" sz="36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Laranja</a:t>
            </a:r>
            <a:endParaRPr lang="pt-PT" sz="36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00596"/>
            <a:ext cx="871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/>
              <a:t>4 - Qual destes frutos não deveria fazer parte de uma sobremesa preparada em </a:t>
            </a:r>
            <a:r>
              <a:rPr lang="pt-PT" sz="4800" b="1" dirty="0" err="1" smtClean="0"/>
              <a:t>janeiro</a:t>
            </a:r>
            <a:r>
              <a:rPr lang="pt-PT" sz="4800" b="1" dirty="0" smtClean="0"/>
              <a:t>?</a:t>
            </a:r>
            <a:endParaRPr lang="en-US" sz="4800" b="1" dirty="0"/>
          </a:p>
        </p:txBody>
      </p:sp>
      <p:sp>
        <p:nvSpPr>
          <p:cNvPr id="9" name="Fluxograma: processo alternativo 8"/>
          <p:cNvSpPr/>
          <p:nvPr/>
        </p:nvSpPr>
        <p:spPr>
          <a:xfrm>
            <a:off x="1352286" y="3307341"/>
            <a:ext cx="7324170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Alperce</a:t>
            </a:r>
            <a:endParaRPr lang="pt-PT" sz="3600" b="1" dirty="0"/>
          </a:p>
        </p:txBody>
      </p:sp>
      <p:sp>
        <p:nvSpPr>
          <p:cNvPr id="10" name="Fluxograma: processo alternativo 9"/>
          <p:cNvSpPr/>
          <p:nvPr/>
        </p:nvSpPr>
        <p:spPr>
          <a:xfrm>
            <a:off x="1330204" y="4448910"/>
            <a:ext cx="7346252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Kiwi </a:t>
            </a:r>
            <a:endParaRPr lang="pt-PT" sz="3600" b="1" dirty="0"/>
          </a:p>
        </p:txBody>
      </p:sp>
      <p:sp>
        <p:nvSpPr>
          <p:cNvPr id="13" name="Fluxograma: processo alternativo 12"/>
          <p:cNvSpPr/>
          <p:nvPr/>
        </p:nvSpPr>
        <p:spPr>
          <a:xfrm>
            <a:off x="1315904" y="5524038"/>
            <a:ext cx="7396934" cy="864096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Laranja</a:t>
            </a:r>
            <a:endParaRPr lang="pt-PT" sz="3600" b="1" dirty="0"/>
          </a:p>
        </p:txBody>
      </p:sp>
      <p:sp>
        <p:nvSpPr>
          <p:cNvPr id="15" name="Oval 14"/>
          <p:cNvSpPr/>
          <p:nvPr/>
        </p:nvSpPr>
        <p:spPr>
          <a:xfrm>
            <a:off x="488191" y="3437904"/>
            <a:ext cx="611560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A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8321" y="5632050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C</a:t>
            </a:r>
            <a:endParaRPr lang="pt-PT" sz="4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0329" y="4556922"/>
            <a:ext cx="611560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</a:rPr>
              <a:t>B</a:t>
            </a:r>
            <a:endParaRPr lang="pt-PT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4849</TotalTime>
  <Words>1418</Words>
  <Application>Microsoft Office PowerPoint</Application>
  <PresentationFormat>Apresentação no Ecrã (4:3)</PresentationFormat>
  <Paragraphs>288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41</vt:i4>
      </vt:variant>
    </vt:vector>
  </HeadingPairs>
  <TitlesOfParts>
    <vt:vector size="42" baseType="lpstr">
      <vt:lpstr>Tema do Office</vt:lpstr>
      <vt:lpstr>Apresentação do PowerPoint</vt:lpstr>
      <vt:lpstr> 1 - Quais destas práticas são usadas em Agricultura Biológica?</vt:lpstr>
      <vt:lpstr> 1 - Quais destas práticas são usadas em Agricultura Biológica?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20 - Como se reconhecem os alimentos biológicos?</vt:lpstr>
      <vt:lpstr>20 - Como se reconhecem os alimentos biológicos?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</dc:creator>
  <cp:lastModifiedBy>Utilizador</cp:lastModifiedBy>
  <cp:revision>96</cp:revision>
  <dcterms:created xsi:type="dcterms:W3CDTF">2014-04-25T18:30:56Z</dcterms:created>
  <dcterms:modified xsi:type="dcterms:W3CDTF">2016-05-12T18:42:16Z</dcterms:modified>
</cp:coreProperties>
</file>