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2" r:id="rId5"/>
    <p:sldId id="260" r:id="rId6"/>
    <p:sldId id="261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87" autoAdjust="0"/>
    <p:restoredTop sz="94660"/>
  </p:normalViewPr>
  <p:slideViewPr>
    <p:cSldViewPr>
      <p:cViewPr varScale="1">
        <p:scale>
          <a:sx n="50" d="100"/>
          <a:sy n="50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-211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4230F-4C22-409A-8794-9E7EC5A71D41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FB26C-BAF9-4D31-88BB-1CCE812AB9C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FB26C-BAF9-4D31-88BB-1CCE812AB9C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122E-65D9-4513-BABA-F284960519BD}" type="datetimeFigureOut">
              <a:rPr lang="en-US" smtClean="0"/>
              <a:pPr/>
              <a:t>2/28/2016</a:t>
            </a:fld>
            <a:endParaRPr lang="en-US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26A6-4BF2-4E67-A654-C84229AEB08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122E-65D9-4513-BABA-F284960519BD}" type="datetimeFigureOut">
              <a:rPr lang="en-US" smtClean="0"/>
              <a:pPr/>
              <a:t>2/28/2016</a:t>
            </a:fld>
            <a:endParaRPr lang="en-US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26A6-4BF2-4E67-A654-C84229AEB08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122E-65D9-4513-BABA-F284960519BD}" type="datetimeFigureOut">
              <a:rPr lang="en-US" smtClean="0"/>
              <a:pPr/>
              <a:t>2/28/2016</a:t>
            </a:fld>
            <a:endParaRPr lang="en-US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26A6-4BF2-4E67-A654-C84229AEB08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122E-65D9-4513-BABA-F284960519BD}" type="datetimeFigureOut">
              <a:rPr lang="en-US" smtClean="0"/>
              <a:pPr/>
              <a:t>2/28/2016</a:t>
            </a:fld>
            <a:endParaRPr lang="en-US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26A6-4BF2-4E67-A654-C84229AEB08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122E-65D9-4513-BABA-F284960519BD}" type="datetimeFigureOut">
              <a:rPr lang="en-US" smtClean="0"/>
              <a:pPr/>
              <a:t>2/28/2016</a:t>
            </a:fld>
            <a:endParaRPr lang="en-US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26A6-4BF2-4E67-A654-C84229AEB08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122E-65D9-4513-BABA-F284960519BD}" type="datetimeFigureOut">
              <a:rPr lang="en-US" smtClean="0"/>
              <a:pPr/>
              <a:t>2/28/2016</a:t>
            </a:fld>
            <a:endParaRPr lang="en-US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26A6-4BF2-4E67-A654-C84229AEB08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122E-65D9-4513-BABA-F284960519BD}" type="datetimeFigureOut">
              <a:rPr lang="en-US" smtClean="0"/>
              <a:pPr/>
              <a:t>2/28/2016</a:t>
            </a:fld>
            <a:endParaRPr lang="en-US" dirty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26A6-4BF2-4E67-A654-C84229AEB08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122E-65D9-4513-BABA-F284960519BD}" type="datetimeFigureOut">
              <a:rPr lang="en-US" smtClean="0"/>
              <a:pPr/>
              <a:t>2/28/2016</a:t>
            </a:fld>
            <a:endParaRPr lang="en-US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26A6-4BF2-4E67-A654-C84229AEB08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122E-65D9-4513-BABA-F284960519BD}" type="datetimeFigureOut">
              <a:rPr lang="en-US" smtClean="0"/>
              <a:pPr/>
              <a:t>2/28/2016</a:t>
            </a:fld>
            <a:endParaRPr lang="en-US" dirty="0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26A6-4BF2-4E67-A654-C84229AEB08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122E-65D9-4513-BABA-F284960519BD}" type="datetimeFigureOut">
              <a:rPr lang="en-US" smtClean="0"/>
              <a:pPr/>
              <a:t>2/28/2016</a:t>
            </a:fld>
            <a:endParaRPr lang="en-US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26A6-4BF2-4E67-A654-C84229AEB08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122E-65D9-4513-BABA-F284960519BD}" type="datetimeFigureOut">
              <a:rPr lang="en-US" smtClean="0"/>
              <a:pPr/>
              <a:t>2/28/2016</a:t>
            </a:fld>
            <a:endParaRPr lang="en-US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26A6-4BF2-4E67-A654-C84229AEB08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1122E-65D9-4513-BABA-F284960519BD}" type="datetimeFigureOut">
              <a:rPr lang="en-US" smtClean="0"/>
              <a:pPr/>
              <a:t>2/28/2016</a:t>
            </a:fld>
            <a:endParaRPr lang="en-US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A26A6-4BF2-4E67-A654-C84229AEB08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4644008" cy="1916832"/>
          </a:xfrm>
        </p:spPr>
        <p:txBody>
          <a:bodyPr>
            <a:normAutofit/>
            <a:scene3d>
              <a:camera prst="obliqueBottomLeft"/>
              <a:lightRig rig="threePt" dir="t"/>
            </a:scene3d>
          </a:bodyPr>
          <a:lstStyle/>
          <a:p>
            <a:r>
              <a:rPr lang="pt-PT" sz="6000" b="1" dirty="0" smtClean="0"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Ementas</a:t>
            </a:r>
            <a:r>
              <a:rPr lang="en-US" sz="6000" b="1" dirty="0" smtClean="0">
                <a:solidFill>
                  <a:srgbClr val="0070C0"/>
                </a:solidFill>
              </a:rPr>
              <a:t> </a:t>
            </a:r>
            <a:endParaRPr lang="en-US" sz="6000" b="1" dirty="0">
              <a:solidFill>
                <a:srgbClr val="0070C0"/>
              </a:solidFill>
            </a:endParaRPr>
          </a:p>
        </p:txBody>
      </p:sp>
      <p:pic>
        <p:nvPicPr>
          <p:cNvPr id="21506" name="Picture 2" descr="https://scontent-mad1-1.xx.fbcdn.net/hphotos-xfp1/v/wl/t34.0-12/12784279_792335360867544_1516470351_n.jpg?oh=23de144ba864f614eef76d5cf2132f9d&amp;oe=56D39A8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060848"/>
            <a:ext cx="4608512" cy="448849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21508" name="Picture 4" descr="https://scontent-mad1-1.xx.fbcdn.net/hphotos-xpa1/v/wl/t34.0-12/12769355_792249730876107_492593776_n.jpg?oh=df3853476bdb332449ef852850c5afb3&amp;oe=56D4767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37279">
            <a:off x="5690283" y="417566"/>
            <a:ext cx="3171887" cy="237891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6" name="CaixaDeTexto 5"/>
          <p:cNvSpPr txBox="1"/>
          <p:nvPr/>
        </p:nvSpPr>
        <p:spPr>
          <a:xfrm>
            <a:off x="5148064" y="3501008"/>
            <a:ext cx="37799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PT" sz="2800" b="1" dirty="0">
                <a:latin typeface="Comic Sans MS" pitchFamily="66" charset="0"/>
              </a:rPr>
              <a:t> </a:t>
            </a:r>
            <a:r>
              <a:rPr lang="pt-PT" sz="2800" b="1" dirty="0" smtClean="0">
                <a:latin typeface="Comic Sans MS" pitchFamily="66" charset="0"/>
              </a:rPr>
              <a:t>Beatriz Sousa nº2</a:t>
            </a:r>
          </a:p>
          <a:p>
            <a:pPr>
              <a:buFont typeface="Arial" pitchFamily="34" charset="0"/>
              <a:buChar char="•"/>
            </a:pPr>
            <a:r>
              <a:rPr lang="pt-PT" sz="2800" b="1" dirty="0">
                <a:latin typeface="Comic Sans MS" pitchFamily="66" charset="0"/>
              </a:rPr>
              <a:t> </a:t>
            </a:r>
            <a:r>
              <a:rPr lang="pt-PT" sz="2800" b="1" dirty="0" smtClean="0">
                <a:latin typeface="Comic Sans MS" pitchFamily="66" charset="0"/>
              </a:rPr>
              <a:t>Carolina Cruz nº4</a:t>
            </a:r>
          </a:p>
          <a:p>
            <a:pPr>
              <a:buFont typeface="Arial" pitchFamily="34" charset="0"/>
              <a:buChar char="•"/>
            </a:pPr>
            <a:r>
              <a:rPr lang="pt-PT" sz="2800" b="1" dirty="0">
                <a:latin typeface="Comic Sans MS" pitchFamily="66" charset="0"/>
              </a:rPr>
              <a:t> </a:t>
            </a:r>
            <a:r>
              <a:rPr lang="pt-PT" sz="2800" b="1" dirty="0" smtClean="0">
                <a:latin typeface="Comic Sans MS" pitchFamily="66" charset="0"/>
              </a:rPr>
              <a:t>Inês Campos nº8</a:t>
            </a:r>
          </a:p>
          <a:p>
            <a:pPr>
              <a:buFont typeface="Arial" pitchFamily="34" charset="0"/>
              <a:buChar char="•"/>
            </a:pPr>
            <a:r>
              <a:rPr lang="pt-PT" sz="2800" b="1" dirty="0">
                <a:latin typeface="Comic Sans MS" pitchFamily="66" charset="0"/>
              </a:rPr>
              <a:t> </a:t>
            </a:r>
            <a:r>
              <a:rPr lang="pt-PT" sz="2800" b="1" dirty="0" smtClean="0">
                <a:latin typeface="Comic Sans MS" pitchFamily="66" charset="0"/>
              </a:rPr>
              <a:t>Leonor Pinto nº11</a:t>
            </a:r>
          </a:p>
          <a:p>
            <a:pPr>
              <a:buFont typeface="Arial" pitchFamily="34" charset="0"/>
              <a:buChar char="•"/>
            </a:pPr>
            <a:r>
              <a:rPr lang="pt-PT" sz="2800" b="1" dirty="0" smtClean="0">
                <a:latin typeface="Comic Sans MS" pitchFamily="66" charset="0"/>
              </a:rPr>
              <a:t> Matilde Pinto nº12 </a:t>
            </a:r>
          </a:p>
          <a:p>
            <a:pPr>
              <a:buFont typeface="Arial" pitchFamily="34" charset="0"/>
              <a:buChar char="•"/>
            </a:pPr>
            <a:endParaRPr lang="pt-PT" sz="28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pt-PT" sz="2800" b="1" dirty="0" smtClean="0">
                <a:solidFill>
                  <a:srgbClr val="00B050"/>
                </a:solidFill>
                <a:latin typeface="Comic Sans MS" pitchFamily="66" charset="0"/>
              </a:rPr>
              <a:t>Modo preparação:</a:t>
            </a:r>
          </a:p>
          <a:p>
            <a:pPr algn="l"/>
            <a:r>
              <a:rPr lang="pt-PT" sz="2800" b="1" dirty="0">
                <a:solidFill>
                  <a:schemeClr val="tx1"/>
                </a:solidFill>
                <a:latin typeface="Comic Sans MS" pitchFamily="66" charset="0"/>
              </a:rPr>
              <a:t>L</a:t>
            </a:r>
            <a:r>
              <a:rPr lang="pt-PT" sz="2800" b="1" dirty="0" smtClean="0">
                <a:solidFill>
                  <a:schemeClr val="tx1"/>
                </a:solidFill>
                <a:latin typeface="Comic Sans MS" pitchFamily="66" charset="0"/>
              </a:rPr>
              <a:t>eve ao lume uma panela com </a:t>
            </a:r>
            <a:r>
              <a:rPr lang="pt-PT" sz="2800" b="1" dirty="0" smtClean="0">
                <a:solidFill>
                  <a:schemeClr val="tx1"/>
                </a:solidFill>
                <a:latin typeface="Comic Sans MS" pitchFamily="66" charset="0"/>
              </a:rPr>
              <a:t>água,</a:t>
            </a:r>
            <a:endParaRPr lang="pt-PT" sz="28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r>
              <a:rPr lang="pt-PT" sz="2800" b="1" dirty="0">
                <a:solidFill>
                  <a:schemeClr val="tx1"/>
                </a:solidFill>
                <a:latin typeface="Comic Sans MS" pitchFamily="66" charset="0"/>
              </a:rPr>
              <a:t>o</a:t>
            </a:r>
            <a:r>
              <a:rPr lang="pt-PT" sz="2800" b="1" dirty="0" smtClean="0">
                <a:solidFill>
                  <a:schemeClr val="tx1"/>
                </a:solidFill>
                <a:latin typeface="Comic Sans MS" pitchFamily="66" charset="0"/>
              </a:rPr>
              <a:t> bacalhau e deixe cozinhar por </a:t>
            </a:r>
          </a:p>
          <a:p>
            <a:pPr algn="l"/>
            <a:r>
              <a:rPr lang="pt-PT" sz="2800" b="1" dirty="0">
                <a:solidFill>
                  <a:schemeClr val="tx1"/>
                </a:solidFill>
                <a:latin typeface="Comic Sans MS" pitchFamily="66" charset="0"/>
              </a:rPr>
              <a:t>a</a:t>
            </a:r>
            <a:r>
              <a:rPr lang="pt-PT" sz="2800" b="1" dirty="0" smtClean="0">
                <a:solidFill>
                  <a:schemeClr val="tx1"/>
                </a:solidFill>
                <a:latin typeface="Comic Sans MS" pitchFamily="66" charset="0"/>
              </a:rPr>
              <a:t>proximadamente 15 min, após </a:t>
            </a:r>
          </a:p>
          <a:p>
            <a:pPr algn="l"/>
            <a:r>
              <a:rPr lang="pt-PT" sz="2800" b="1" dirty="0" smtClean="0">
                <a:solidFill>
                  <a:schemeClr val="tx1"/>
                </a:solidFill>
                <a:latin typeface="Comic Sans MS" pitchFamily="66" charset="0"/>
              </a:rPr>
              <a:t>esse tempo  </a:t>
            </a:r>
            <a:r>
              <a:rPr lang="pt-PT" sz="2800" b="1" dirty="0" smtClean="0">
                <a:solidFill>
                  <a:schemeClr val="tx1"/>
                </a:solidFill>
                <a:latin typeface="Comic Sans MS" pitchFamily="66" charset="0"/>
              </a:rPr>
              <a:t>retire </a:t>
            </a:r>
            <a:r>
              <a:rPr lang="pt-PT" sz="2800" b="1" dirty="0" smtClean="0">
                <a:solidFill>
                  <a:schemeClr val="tx1"/>
                </a:solidFill>
                <a:latin typeface="Comic Sans MS" pitchFamily="66" charset="0"/>
              </a:rPr>
              <a:t>a </a:t>
            </a:r>
            <a:r>
              <a:rPr lang="pt-PT" sz="2800" b="1" dirty="0" smtClean="0">
                <a:solidFill>
                  <a:schemeClr val="tx1"/>
                </a:solidFill>
                <a:latin typeface="Comic Sans MS" pitchFamily="66" charset="0"/>
              </a:rPr>
              <a:t>água e </a:t>
            </a:r>
          </a:p>
          <a:p>
            <a:pPr algn="l"/>
            <a:r>
              <a:rPr lang="pt-PT" sz="2800" b="1" dirty="0" smtClean="0">
                <a:solidFill>
                  <a:schemeClr val="tx1"/>
                </a:solidFill>
                <a:latin typeface="Comic Sans MS" pitchFamily="66" charset="0"/>
              </a:rPr>
              <a:t>deixe-o arrefecer.</a:t>
            </a:r>
            <a:endParaRPr lang="pt-PT" sz="28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r>
              <a:rPr lang="pt-PT" sz="2800" b="1" dirty="0" smtClean="0">
                <a:solidFill>
                  <a:schemeClr val="tx1"/>
                </a:solidFill>
                <a:latin typeface="Comic Sans MS" pitchFamily="66" charset="0"/>
              </a:rPr>
              <a:t>Noutra </a:t>
            </a:r>
            <a:r>
              <a:rPr lang="pt-PT" sz="2800" b="1" dirty="0" smtClean="0">
                <a:solidFill>
                  <a:schemeClr val="tx1"/>
                </a:solidFill>
                <a:latin typeface="Comic Sans MS" pitchFamily="66" charset="0"/>
              </a:rPr>
              <a:t>panela coloque </a:t>
            </a:r>
            <a:r>
              <a:rPr lang="pt-PT" sz="2800" b="1" dirty="0" smtClean="0">
                <a:solidFill>
                  <a:schemeClr val="tx1"/>
                </a:solidFill>
                <a:latin typeface="Comic Sans MS" pitchFamily="66" charset="0"/>
              </a:rPr>
              <a:t>água e o grão-de-bico </a:t>
            </a:r>
          </a:p>
          <a:p>
            <a:pPr algn="l"/>
            <a:r>
              <a:rPr lang="pt-PT" sz="2800" b="1" dirty="0" smtClean="0">
                <a:solidFill>
                  <a:schemeClr val="tx1"/>
                </a:solidFill>
                <a:latin typeface="Comic Sans MS" pitchFamily="66" charset="0"/>
              </a:rPr>
              <a:t>ao </a:t>
            </a:r>
            <a:r>
              <a:rPr lang="pt-PT" sz="2800" b="1" dirty="0" smtClean="0">
                <a:solidFill>
                  <a:schemeClr val="tx1"/>
                </a:solidFill>
                <a:latin typeface="Comic Sans MS" pitchFamily="66" charset="0"/>
              </a:rPr>
              <a:t>lume e deixe cozer.</a:t>
            </a:r>
          </a:p>
          <a:p>
            <a:pPr algn="l"/>
            <a:r>
              <a:rPr lang="pt-PT" sz="2800" b="1" dirty="0" smtClean="0">
                <a:solidFill>
                  <a:schemeClr val="tx1"/>
                </a:solidFill>
                <a:latin typeface="Comic Sans MS" pitchFamily="66" charset="0"/>
              </a:rPr>
              <a:t>Coza os ovos e quando estiverem prontos descasque-os. Desfie o bacalhau em lascas e numa travessa  junte o grão e os ovos.</a:t>
            </a:r>
          </a:p>
          <a:p>
            <a:pPr algn="l"/>
            <a:r>
              <a:rPr lang="pt-PT" sz="2800" b="1" dirty="0" smtClean="0">
                <a:solidFill>
                  <a:schemeClr val="tx1"/>
                </a:solidFill>
                <a:latin typeface="Comic Sans MS" pitchFamily="66" charset="0"/>
              </a:rPr>
              <a:t>Pode acompanhar com uma salada de alface e tomate temperada a gosto. </a:t>
            </a:r>
          </a:p>
        </p:txBody>
      </p:sp>
      <p:pic>
        <p:nvPicPr>
          <p:cNvPr id="5" name="Imagem 4" descr="lavar os ov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949823">
            <a:off x="6507936" y="278579"/>
            <a:ext cx="2353621" cy="223829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endParaRPr lang="pt-PT" sz="28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endParaRPr lang="pt-PT" sz="2800" b="1" dirty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endParaRPr lang="pt-PT" sz="28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endParaRPr lang="pt-PT" sz="28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algn="l"/>
            <a:endParaRPr lang="pt-PT" sz="2800" b="1" dirty="0">
              <a:solidFill>
                <a:srgbClr val="00B050"/>
              </a:solidFill>
              <a:latin typeface="Comic Sans MS" pitchFamily="66" charset="0"/>
            </a:endParaRPr>
          </a:p>
          <a:p>
            <a:pPr algn="l"/>
            <a:endParaRPr lang="pt-PT" sz="28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algn="l"/>
            <a:endParaRPr lang="pt-PT" sz="2800" b="1" dirty="0">
              <a:solidFill>
                <a:srgbClr val="00B050"/>
              </a:solidFill>
              <a:latin typeface="Comic Sans MS" pitchFamily="66" charset="0"/>
            </a:endParaRPr>
          </a:p>
          <a:p>
            <a:pPr algn="l"/>
            <a:endParaRPr lang="pt-PT" sz="28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algn="l"/>
            <a:r>
              <a:rPr lang="pt-PT" sz="2800" b="1" dirty="0" smtClean="0">
                <a:solidFill>
                  <a:srgbClr val="00B050"/>
                </a:solidFill>
                <a:latin typeface="Comic Sans MS" pitchFamily="66" charset="0"/>
              </a:rPr>
              <a:t>Bebida-</a:t>
            </a:r>
            <a:r>
              <a:rPr lang="pt-PT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água</a:t>
            </a:r>
          </a:p>
          <a:p>
            <a:pPr algn="l"/>
            <a:r>
              <a:rPr lang="pt-PT" sz="2800" b="1" dirty="0" smtClean="0">
                <a:solidFill>
                  <a:srgbClr val="00B050"/>
                </a:solidFill>
                <a:latin typeface="Comic Sans MS" pitchFamily="66" charset="0"/>
              </a:rPr>
              <a:t>Sobremesa-</a:t>
            </a:r>
            <a:r>
              <a:rPr lang="pt-PT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gelatina de morango</a:t>
            </a:r>
            <a:r>
              <a:rPr lang="pt-PT" sz="2800" b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</a:p>
          <a:p>
            <a:pPr algn="l"/>
            <a:r>
              <a:rPr lang="pt-PT" sz="2800" b="1" dirty="0" smtClean="0">
                <a:solidFill>
                  <a:srgbClr val="00B050"/>
                </a:solidFill>
                <a:latin typeface="Comic Sans MS" pitchFamily="66" charset="0"/>
              </a:rPr>
              <a:t>Informação extra:</a:t>
            </a:r>
          </a:p>
          <a:p>
            <a:pPr algn="l"/>
            <a:r>
              <a:rPr lang="pt-PT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Estas ementas são fáceis de </a:t>
            </a:r>
          </a:p>
          <a:p>
            <a:pPr algn="l"/>
            <a:r>
              <a:rPr lang="pt-PT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confecionar e económicas. </a:t>
            </a:r>
            <a:r>
              <a:rPr lang="pt-PT" sz="28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endParaRPr lang="pt-PT" sz="2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4" name="Imagem 3" descr="bacalhau fei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60648"/>
            <a:ext cx="3960440" cy="338437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Imagem 4" descr="12784808_792245287543218_494114297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260648"/>
            <a:ext cx="3744416" cy="338437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7" name="Imagem 6" descr="gleatin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2160" y="4221088"/>
            <a:ext cx="2566045" cy="223878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6300192" cy="1268760"/>
          </a:xfrm>
        </p:spPr>
        <p:txBody>
          <a:bodyPr/>
          <a:lstStyle/>
          <a:p>
            <a:r>
              <a:rPr lang="pt-PT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Outono/Inverno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980728"/>
            <a:ext cx="9144000" cy="587727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00B050"/>
                </a:solidFill>
                <a:latin typeface="Comic Sans MS" pitchFamily="66" charset="0"/>
              </a:rPr>
              <a:t>Entrada- </a:t>
            </a:r>
            <a:r>
              <a:rPr lang="pt-PT" sz="2800" b="1" dirty="0" smtClean="0">
                <a:solidFill>
                  <a:srgbClr val="00B050"/>
                </a:solidFill>
                <a:latin typeface="Comic Sans MS" pitchFamily="66" charset="0"/>
              </a:rPr>
              <a:t>Creme de legumes</a:t>
            </a:r>
          </a:p>
          <a:p>
            <a:pPr algn="l"/>
            <a:r>
              <a:rPr lang="pt-PT" sz="2800" b="1" u="sng" dirty="0" smtClean="0">
                <a:solidFill>
                  <a:schemeClr val="tx1"/>
                </a:solidFill>
                <a:latin typeface="Comic Sans MS" pitchFamily="66" charset="0"/>
              </a:rPr>
              <a:t>Ingredientes:</a:t>
            </a:r>
          </a:p>
          <a:p>
            <a:pPr algn="l">
              <a:buFont typeface="Arial" pitchFamily="34" charset="0"/>
              <a:buChar char="•"/>
            </a:pPr>
            <a:r>
              <a:rPr lang="pt-PT" sz="2800" b="1" dirty="0" smtClean="0">
                <a:solidFill>
                  <a:schemeClr val="tx1"/>
                </a:solidFill>
                <a:latin typeface="Comic Sans MS" pitchFamily="66" charset="0"/>
              </a:rPr>
              <a:t> 2 batatas médias</a:t>
            </a:r>
          </a:p>
          <a:p>
            <a:pPr algn="l">
              <a:buFont typeface="Arial" pitchFamily="34" charset="0"/>
              <a:buChar char="•"/>
            </a:pPr>
            <a:r>
              <a:rPr lang="pt-PT" sz="2800" b="1" dirty="0" smtClean="0">
                <a:solidFill>
                  <a:schemeClr val="tx1"/>
                </a:solidFill>
                <a:latin typeface="Comic Sans MS" pitchFamily="66" charset="0"/>
              </a:rPr>
              <a:t> 1 alho francês grande</a:t>
            </a:r>
          </a:p>
          <a:p>
            <a:pPr algn="l">
              <a:buFont typeface="Arial" pitchFamily="34" charset="0"/>
              <a:buChar char="•"/>
            </a:pPr>
            <a:r>
              <a:rPr lang="pt-PT" sz="2800" b="1" dirty="0" smtClean="0">
                <a:solidFill>
                  <a:schemeClr val="tx1"/>
                </a:solidFill>
                <a:latin typeface="Comic Sans MS" pitchFamily="66" charset="0"/>
              </a:rPr>
              <a:t> 7 cenouras médias</a:t>
            </a:r>
          </a:p>
          <a:p>
            <a:pPr algn="l">
              <a:buFont typeface="Arial" pitchFamily="34" charset="0"/>
              <a:buChar char="•"/>
            </a:pPr>
            <a:r>
              <a:rPr lang="pt-PT" sz="2800" b="1" dirty="0" smtClean="0">
                <a:solidFill>
                  <a:schemeClr val="tx1"/>
                </a:solidFill>
                <a:latin typeface="Comic Sans MS" pitchFamily="66" charset="0"/>
              </a:rPr>
              <a:t> 2 cebolas médias </a:t>
            </a:r>
          </a:p>
          <a:p>
            <a:pPr algn="l">
              <a:buFont typeface="Arial" pitchFamily="34" charset="0"/>
              <a:buChar char="•"/>
            </a:pPr>
            <a:r>
              <a:rPr lang="pt-PT" sz="2800" b="1" dirty="0" smtClean="0">
                <a:solidFill>
                  <a:schemeClr val="tx1"/>
                </a:solidFill>
                <a:latin typeface="Comic Sans MS" pitchFamily="66" charset="0"/>
              </a:rPr>
              <a:t> 1 curgete média</a:t>
            </a:r>
          </a:p>
          <a:p>
            <a:pPr algn="l">
              <a:buFont typeface="Arial" pitchFamily="34" charset="0"/>
              <a:buChar char="•"/>
            </a:pPr>
            <a:r>
              <a:rPr lang="pt-PT" sz="2800" b="1" dirty="0" smtClean="0">
                <a:solidFill>
                  <a:schemeClr val="tx1"/>
                </a:solidFill>
                <a:latin typeface="Comic Sans MS" pitchFamily="66" charset="0"/>
              </a:rPr>
              <a:t> 2 dentes de alho</a:t>
            </a:r>
          </a:p>
          <a:p>
            <a:pPr algn="l">
              <a:buFont typeface="Arial" pitchFamily="34" charset="0"/>
              <a:buChar char="•"/>
            </a:pPr>
            <a:r>
              <a:rPr lang="pt-PT" sz="2800" b="1" dirty="0" smtClean="0">
                <a:solidFill>
                  <a:schemeClr val="tx1"/>
                </a:solidFill>
                <a:latin typeface="Comic Sans MS" pitchFamily="66" charset="0"/>
              </a:rPr>
              <a:t> 1 nabo</a:t>
            </a:r>
          </a:p>
          <a:p>
            <a:pPr algn="l">
              <a:buFont typeface="Arial" pitchFamily="34" charset="0"/>
              <a:buChar char="•"/>
            </a:pPr>
            <a:r>
              <a:rPr lang="pt-PT" sz="2800" b="1" dirty="0" smtClean="0">
                <a:solidFill>
                  <a:schemeClr val="tx1"/>
                </a:solidFill>
                <a:latin typeface="Comic Sans MS" pitchFamily="66" charset="0"/>
              </a:rPr>
              <a:t> Água, azeite e sal q.b.</a:t>
            </a:r>
          </a:p>
          <a:p>
            <a:pPr algn="l"/>
            <a:endParaRPr lang="en-US" sz="28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endParaRPr lang="pt-PT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5" name="Imagem 4" descr="legum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89792">
            <a:off x="5362159" y="410361"/>
            <a:ext cx="3672408" cy="275430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6" name="Imagem 5" descr="FolhaOuton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28513" y="3395001"/>
            <a:ext cx="86973" cy="67997"/>
          </a:xfrm>
          <a:prstGeom prst="rect">
            <a:avLst/>
          </a:prstGeom>
        </p:spPr>
      </p:pic>
      <p:pic>
        <p:nvPicPr>
          <p:cNvPr id="7" name="Imagem 6" descr="FolhaOuton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577061">
            <a:off x="194566" y="149521"/>
            <a:ext cx="1004323" cy="785197"/>
          </a:xfrm>
          <a:prstGeom prst="rect">
            <a:avLst/>
          </a:prstGeom>
        </p:spPr>
      </p:pic>
      <p:pic>
        <p:nvPicPr>
          <p:cNvPr id="9" name="Imagem 8" descr="eu e non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355619">
            <a:off x="5004048" y="3429000"/>
            <a:ext cx="3888432" cy="309634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/>
            <a:r>
              <a:rPr lang="pt-PT" sz="2800" b="1" dirty="0" smtClean="0">
                <a:solidFill>
                  <a:srgbClr val="00B050"/>
                </a:solidFill>
                <a:latin typeface="Comic Sans MS" pitchFamily="66" charset="0"/>
              </a:rPr>
              <a:t>Modo de </a:t>
            </a:r>
            <a:r>
              <a:rPr lang="en-US" sz="2800" b="1" dirty="0" smtClean="0">
                <a:solidFill>
                  <a:srgbClr val="00B050"/>
                </a:solidFill>
                <a:latin typeface="Comic Sans MS" pitchFamily="66" charset="0"/>
              </a:rPr>
              <a:t> Preparação:</a:t>
            </a:r>
          </a:p>
          <a:p>
            <a:pPr algn="l"/>
            <a:r>
              <a:rPr lang="pt-PT" sz="2800" b="1" dirty="0" smtClean="0">
                <a:solidFill>
                  <a:schemeClr val="tx1"/>
                </a:solidFill>
                <a:latin typeface="Comic Sans MS" pitchFamily="66" charset="0"/>
              </a:rPr>
              <a:t>Lave e corte todos os legumes irregularmente.</a:t>
            </a:r>
          </a:p>
          <a:p>
            <a:pPr algn="l"/>
            <a:r>
              <a:rPr lang="pt-PT" sz="2800" b="1" dirty="0" smtClean="0">
                <a:solidFill>
                  <a:schemeClr val="tx1"/>
                </a:solidFill>
                <a:latin typeface="Comic Sans MS" pitchFamily="66" charset="0"/>
              </a:rPr>
              <a:t>Coloque-os numa panela, cubra com água e sal e leve a cozer durante 35 minutos.</a:t>
            </a:r>
          </a:p>
          <a:p>
            <a:pPr algn="l"/>
            <a:r>
              <a:rPr lang="pt-PT" sz="2800" b="1" dirty="0" smtClean="0">
                <a:solidFill>
                  <a:schemeClr val="tx1"/>
                </a:solidFill>
                <a:latin typeface="Comic Sans MS" pitchFamily="66" charset="0"/>
              </a:rPr>
              <a:t>Triture, junte um fio de azeite e está pronto a comer.</a:t>
            </a:r>
          </a:p>
          <a:p>
            <a:pPr algn="l"/>
            <a:endParaRPr lang="en-US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4" name="Imagem 3" descr="sopa nao fei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996952"/>
            <a:ext cx="4098032" cy="343356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Imagem 4" descr="sopa feit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2996952"/>
            <a:ext cx="4032448" cy="345638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5976664" cy="126876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B050"/>
                </a:solidFill>
                <a:latin typeface="Comic Sans MS" pitchFamily="66" charset="0"/>
              </a:rPr>
              <a:t/>
            </a:r>
            <a:br>
              <a:rPr lang="en-US" sz="3600" b="1" dirty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US" sz="3600" b="1" dirty="0" smtClean="0">
                <a:solidFill>
                  <a:srgbClr val="00B050"/>
                </a:solidFill>
                <a:latin typeface="Comic Sans MS" pitchFamily="66" charset="0"/>
              </a:rPr>
              <a:t/>
            </a:r>
            <a:br>
              <a:rPr lang="en-US" sz="3600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US" sz="3600" b="1" dirty="0" smtClean="0">
                <a:solidFill>
                  <a:srgbClr val="00B050"/>
                </a:solidFill>
                <a:latin typeface="Comic Sans MS" pitchFamily="66" charset="0"/>
              </a:rPr>
              <a:t/>
            </a:r>
            <a:br>
              <a:rPr lang="en-US" sz="3600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US" sz="3100" b="1" dirty="0" smtClean="0">
                <a:solidFill>
                  <a:srgbClr val="00B050"/>
                </a:solidFill>
                <a:latin typeface="Comic Sans MS" pitchFamily="66" charset="0"/>
              </a:rPr>
              <a:t>Prato principal- Bifinhos de Peru     com arroz árabe </a:t>
            </a:r>
            <a:br>
              <a:rPr lang="en-US" sz="3100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US" b="1" dirty="0" smtClean="0">
                <a:solidFill>
                  <a:srgbClr val="00B050"/>
                </a:solidFill>
                <a:latin typeface="Comic Sans MS" pitchFamily="66" charset="0"/>
              </a:rPr>
              <a:t/>
            </a:r>
            <a:br>
              <a:rPr lang="en-US" b="1" dirty="0" smtClean="0">
                <a:solidFill>
                  <a:srgbClr val="00B050"/>
                </a:solidFill>
                <a:latin typeface="Comic Sans MS" pitchFamily="66" charset="0"/>
              </a:rPr>
            </a:b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0" y="1412776"/>
            <a:ext cx="4038600" cy="5445224"/>
          </a:xfrm>
        </p:spPr>
        <p:txBody>
          <a:bodyPr>
            <a:normAutofit lnSpcReduction="10000"/>
          </a:bodyPr>
          <a:lstStyle/>
          <a:p>
            <a:r>
              <a:rPr lang="pt-PT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Ingredientes:</a:t>
            </a:r>
          </a:p>
          <a:p>
            <a:pPr>
              <a:buNone/>
            </a:pPr>
            <a:endParaRPr lang="pt-PT" b="1" u="sng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pt-PT" b="1" dirty="0" smtClean="0">
                <a:solidFill>
                  <a:schemeClr val="tx1"/>
                </a:solidFill>
                <a:latin typeface="Comic Sans MS" pitchFamily="66" charset="0"/>
              </a:rPr>
              <a:t>4 bifinhos de peru            </a:t>
            </a:r>
          </a:p>
          <a:p>
            <a:r>
              <a:rPr lang="pt-PT" b="1" dirty="0" smtClean="0">
                <a:solidFill>
                  <a:schemeClr val="tx1"/>
                </a:solidFill>
                <a:latin typeface="Comic Sans MS" pitchFamily="66" charset="0"/>
              </a:rPr>
              <a:t>Sal e pimenta q.b.           </a:t>
            </a:r>
          </a:p>
          <a:p>
            <a:r>
              <a:rPr lang="pt-PT" b="1" dirty="0">
                <a:latin typeface="Comic Sans MS" pitchFamily="66" charset="0"/>
              </a:rPr>
              <a:t>2</a:t>
            </a:r>
            <a:r>
              <a:rPr lang="pt-PT" b="1" dirty="0" smtClean="0">
                <a:solidFill>
                  <a:schemeClr val="tx1"/>
                </a:solidFill>
                <a:latin typeface="Comic Sans MS" pitchFamily="66" charset="0"/>
              </a:rPr>
              <a:t> dentes de alho               </a:t>
            </a:r>
          </a:p>
          <a:p>
            <a:r>
              <a:rPr lang="pt-PT" b="1" dirty="0" smtClean="0">
                <a:solidFill>
                  <a:schemeClr val="tx1"/>
                </a:solidFill>
                <a:latin typeface="Comic Sans MS" pitchFamily="66" charset="0"/>
              </a:rPr>
              <a:t>1 chávena de vinho branco        </a:t>
            </a:r>
          </a:p>
          <a:p>
            <a:r>
              <a:rPr lang="pt-PT" b="1" dirty="0" smtClean="0">
                <a:solidFill>
                  <a:schemeClr val="tx1"/>
                </a:solidFill>
                <a:latin typeface="Comic Sans MS" pitchFamily="66" charset="0"/>
              </a:rPr>
              <a:t>Azeite e margarina q.b. </a:t>
            </a:r>
          </a:p>
          <a:p>
            <a:r>
              <a:rPr lang="pt-PT" b="1" dirty="0" smtClean="0">
                <a:latin typeface="Comic Sans MS" pitchFamily="66" charset="0"/>
              </a:rPr>
              <a:t>200g de arroz</a:t>
            </a:r>
          </a:p>
          <a:p>
            <a:r>
              <a:rPr lang="pt-PT" b="1" dirty="0" smtClean="0">
                <a:latin typeface="Comic Sans MS" pitchFamily="66" charset="0"/>
              </a:rPr>
              <a:t>20g de sultanas</a:t>
            </a:r>
            <a:r>
              <a:rPr lang="pt-PT" b="1" dirty="0" smtClean="0">
                <a:solidFill>
                  <a:schemeClr val="tx1"/>
                </a:solidFill>
                <a:latin typeface="Comic Sans MS" pitchFamily="66" charset="0"/>
              </a:rPr>
              <a:t>       </a:t>
            </a:r>
          </a:p>
          <a:p>
            <a:endParaRPr lang="en-US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851920" y="2348880"/>
            <a:ext cx="4248472" cy="4509120"/>
          </a:xfrm>
        </p:spPr>
        <p:txBody>
          <a:bodyPr>
            <a:normAutofit lnSpcReduction="10000"/>
          </a:bodyPr>
          <a:lstStyle/>
          <a:p>
            <a:endParaRPr lang="pt-PT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endParaRPr lang="pt-PT" b="1" dirty="0">
              <a:latin typeface="Comic Sans MS" pitchFamily="66" charset="0"/>
            </a:endParaRPr>
          </a:p>
          <a:p>
            <a:endParaRPr lang="pt-PT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endParaRPr lang="pt-PT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pt-PT" b="1" dirty="0" smtClean="0">
                <a:solidFill>
                  <a:schemeClr val="tx1"/>
                </a:solidFill>
                <a:latin typeface="Comic Sans MS" pitchFamily="66" charset="0"/>
              </a:rPr>
              <a:t>20g de pinhões</a:t>
            </a:r>
          </a:p>
          <a:p>
            <a:r>
              <a:rPr lang="pt-PT" b="1" dirty="0" smtClean="0">
                <a:solidFill>
                  <a:schemeClr val="tx1"/>
                </a:solidFill>
                <a:latin typeface="Comic Sans MS" pitchFamily="66" charset="0"/>
              </a:rPr>
              <a:t>20g de amêndoas     lascadas</a:t>
            </a:r>
          </a:p>
          <a:p>
            <a:r>
              <a:rPr lang="pt-PT" b="1" dirty="0" smtClean="0">
                <a:solidFill>
                  <a:schemeClr val="tx1"/>
                </a:solidFill>
                <a:latin typeface="Comic Sans MS" pitchFamily="66" charset="0"/>
              </a:rPr>
              <a:t>1 cebola picada</a:t>
            </a:r>
          </a:p>
          <a:p>
            <a:r>
              <a:rPr lang="pt-PT" b="1" dirty="0" smtClean="0">
                <a:solidFill>
                  <a:schemeClr val="tx1"/>
                </a:solidFill>
                <a:latin typeface="Comic Sans MS" pitchFamily="66" charset="0"/>
              </a:rPr>
              <a:t>500ml de água</a:t>
            </a:r>
            <a:endParaRPr lang="en-US" dirty="0"/>
          </a:p>
        </p:txBody>
      </p:sp>
      <p:pic>
        <p:nvPicPr>
          <p:cNvPr id="6" name="Imagem 5" descr="bea e nono bif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698581">
            <a:off x="6198079" y="228465"/>
            <a:ext cx="2620333" cy="349377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rgbClr val="00B050"/>
                </a:solidFill>
                <a:latin typeface="Comic Sans MS" pitchFamily="66" charset="0"/>
              </a:rPr>
              <a:t>Modo de preparação:</a:t>
            </a:r>
          </a:p>
          <a:p>
            <a:pPr algn="l"/>
            <a:r>
              <a:rPr lang="pt-PT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pt-PT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Tempere os bifinhos de peru com sal, pimenta, alhos picados e vinho branco.</a:t>
            </a:r>
          </a:p>
          <a:p>
            <a:pPr algn="l"/>
            <a:r>
              <a:rPr lang="pt-PT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Deixe marinar de preferência 30 min depois leve á frigideira.</a:t>
            </a:r>
          </a:p>
          <a:p>
            <a:pPr algn="l"/>
            <a:r>
              <a:rPr lang="pt-PT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Num tacho leve ao lume o azeite e a cebola picada mexa e deixe refogar em lume brando, adicione o arroz lavado.</a:t>
            </a:r>
          </a:p>
          <a:p>
            <a:pPr algn="l"/>
            <a:r>
              <a:rPr lang="pt-PT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Deixe fritar um pouco até que o arroz fique louro. Junte a água e tempere com sal. Tape e deixe cozinhar em lume brando aproximadamente 15 min até que a água seque.</a:t>
            </a:r>
          </a:p>
          <a:p>
            <a:pPr algn="l"/>
            <a:r>
              <a:rPr lang="pt-PT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Numa frigideira, leve ao lume azeite e junte a amêndoa e deixe fritar durante alguns minutos. </a:t>
            </a:r>
          </a:p>
          <a:p>
            <a:pPr algn="l"/>
            <a:r>
              <a:rPr lang="pt-PT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 </a:t>
            </a:r>
            <a:endParaRPr lang="en-US" sz="27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25000" lnSpcReduction="20000"/>
          </a:bodyPr>
          <a:lstStyle/>
          <a:p>
            <a:pPr algn="l"/>
            <a:endParaRPr lang="en-US" sz="70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algn="l">
              <a:lnSpc>
                <a:spcPct val="120000"/>
              </a:lnSpc>
            </a:pPr>
            <a:r>
              <a:rPr lang="pt-PT" sz="7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pt-PT" sz="1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Quando a amêndoa estiver dourada, junte os   pinhões e as sultanas. Mexa e retire do lume.</a:t>
            </a:r>
          </a:p>
          <a:p>
            <a:pPr algn="l">
              <a:lnSpc>
                <a:spcPct val="120000"/>
              </a:lnSpc>
            </a:pPr>
            <a:r>
              <a:rPr lang="pt-PT" sz="1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Quando a água do arroz tiver evaporado, adicione os frutos secos e mexa.</a:t>
            </a:r>
            <a:endParaRPr lang="pt-PT" sz="112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  <a:p>
            <a:pPr algn="l">
              <a:lnSpc>
                <a:spcPct val="120000"/>
              </a:lnSpc>
            </a:pPr>
            <a:r>
              <a:rPr lang="pt-PT" sz="1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Apague o lume, tape e deixe repousar durante 5 min e está pronto a servir.</a:t>
            </a:r>
            <a:endParaRPr lang="en-US" sz="112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algn="l">
              <a:lnSpc>
                <a:spcPct val="120000"/>
              </a:lnSpc>
            </a:pPr>
            <a:endParaRPr lang="en-US" sz="112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algn="l">
              <a:lnSpc>
                <a:spcPct val="120000"/>
              </a:lnSpc>
            </a:pPr>
            <a:endParaRPr lang="en-US" sz="11200" b="1" dirty="0">
              <a:solidFill>
                <a:srgbClr val="00B050"/>
              </a:solidFill>
              <a:latin typeface="Comic Sans MS" pitchFamily="66" charset="0"/>
            </a:endParaRPr>
          </a:p>
          <a:p>
            <a:pPr algn="l">
              <a:lnSpc>
                <a:spcPct val="120000"/>
              </a:lnSpc>
            </a:pPr>
            <a:endParaRPr lang="en-US" sz="112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algn="l">
              <a:lnSpc>
                <a:spcPct val="120000"/>
              </a:lnSpc>
            </a:pPr>
            <a:endParaRPr lang="en-US" sz="112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algn="l">
              <a:lnSpc>
                <a:spcPct val="120000"/>
              </a:lnSpc>
            </a:pPr>
            <a:endParaRPr lang="en-US" sz="112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algn="l">
              <a:lnSpc>
                <a:spcPct val="120000"/>
              </a:lnSpc>
            </a:pPr>
            <a:r>
              <a:rPr lang="en-US" sz="11200" b="1" dirty="0" smtClean="0">
                <a:solidFill>
                  <a:srgbClr val="00B050"/>
                </a:solidFill>
                <a:latin typeface="Comic Sans MS" pitchFamily="66" charset="0"/>
              </a:rPr>
              <a:t>Bebida-</a:t>
            </a:r>
            <a:r>
              <a:rPr lang="en-US" sz="112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pt-PT" sz="11200" b="1" dirty="0" smtClean="0">
                <a:solidFill>
                  <a:schemeClr val="tx1"/>
                </a:solidFill>
                <a:latin typeface="Comic Sans MS" pitchFamily="66" charset="0"/>
              </a:rPr>
              <a:t>água</a:t>
            </a:r>
            <a:endParaRPr lang="en-US" sz="11200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algn="l">
              <a:lnSpc>
                <a:spcPct val="120000"/>
              </a:lnSpc>
            </a:pPr>
            <a:r>
              <a:rPr lang="pt-PT" sz="11200" b="1" dirty="0" smtClean="0">
                <a:solidFill>
                  <a:srgbClr val="00B050"/>
                </a:solidFill>
                <a:latin typeface="Comic Sans MS" pitchFamily="66" charset="0"/>
              </a:rPr>
              <a:t>Sobremesa-</a:t>
            </a:r>
            <a:r>
              <a:rPr lang="en-US" sz="11200" b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sz="11200" b="1" dirty="0" smtClean="0">
                <a:solidFill>
                  <a:schemeClr val="tx1"/>
                </a:solidFill>
                <a:latin typeface="Comic Sans MS" pitchFamily="66" charset="0"/>
              </a:rPr>
              <a:t>fruta da </a:t>
            </a:r>
            <a:r>
              <a:rPr lang="en-US" sz="11200" b="1" dirty="0">
                <a:solidFill>
                  <a:schemeClr val="tx1"/>
                </a:solidFill>
                <a:latin typeface="Comic Sans MS" pitchFamily="66" charset="0"/>
              </a:rPr>
              <a:t>é</a:t>
            </a:r>
            <a:r>
              <a:rPr lang="en-US" sz="11200" b="1" dirty="0" smtClean="0">
                <a:solidFill>
                  <a:schemeClr val="tx1"/>
                </a:solidFill>
                <a:latin typeface="Comic Sans MS" pitchFamily="66" charset="0"/>
              </a:rPr>
              <a:t>poca</a:t>
            </a:r>
            <a:endParaRPr lang="en-US" sz="112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4" name="Imagem 3" descr="arroz e bif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3140968"/>
            <a:ext cx="4392488" cy="230425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Imagem 4" descr="fruteira da zez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3068960"/>
            <a:ext cx="3672409" cy="324036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7236296" cy="1124744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Primavera/</a:t>
            </a:r>
            <a:r>
              <a:rPr lang="en-US" b="1" dirty="0" err="1" smtClean="0">
                <a:solidFill>
                  <a:srgbClr val="FF0000"/>
                </a:solidFill>
                <a:latin typeface="Comic Sans MS" pitchFamily="66" charset="0"/>
              </a:rPr>
              <a:t>Verão</a:t>
            </a:r>
            <a:endParaRPr lang="en-US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pt-PT" b="1" dirty="0" smtClean="0">
                <a:solidFill>
                  <a:srgbClr val="00B050"/>
                </a:solidFill>
                <a:latin typeface="Comic Sans MS" pitchFamily="66" charset="0"/>
              </a:rPr>
              <a:t>Entrada-Sopa Juliana</a:t>
            </a:r>
          </a:p>
          <a:p>
            <a:pPr algn="l"/>
            <a:r>
              <a:rPr lang="pt-PT" b="1" u="sng" dirty="0" smtClean="0">
                <a:solidFill>
                  <a:schemeClr val="tx1"/>
                </a:solidFill>
                <a:latin typeface="Comic Sans MS" pitchFamily="66" charset="0"/>
              </a:rPr>
              <a:t>Ingredientes: </a:t>
            </a:r>
          </a:p>
          <a:p>
            <a:pPr algn="l">
              <a:buFont typeface="Arial" pitchFamily="34" charset="0"/>
              <a:buChar char="•"/>
            </a:pPr>
            <a:r>
              <a:rPr lang="pt-PT" b="1" dirty="0" smtClean="0">
                <a:solidFill>
                  <a:schemeClr val="tx1"/>
                </a:solidFill>
                <a:latin typeface="Comic Sans MS" pitchFamily="66" charset="0"/>
              </a:rPr>
              <a:t> 3 batatas</a:t>
            </a:r>
          </a:p>
          <a:p>
            <a:pPr algn="l">
              <a:buFont typeface="Arial" pitchFamily="34" charset="0"/>
              <a:buChar char="•"/>
            </a:pPr>
            <a:r>
              <a:rPr lang="pt-PT" b="1" dirty="0" smtClean="0">
                <a:solidFill>
                  <a:schemeClr val="tx1"/>
                </a:solidFill>
                <a:latin typeface="Comic Sans MS" pitchFamily="66" charset="0"/>
              </a:rPr>
              <a:t> 1 dente de alho</a:t>
            </a:r>
          </a:p>
          <a:p>
            <a:pPr algn="l">
              <a:buFont typeface="Arial" pitchFamily="34" charset="0"/>
              <a:buChar char="•"/>
            </a:pPr>
            <a:r>
              <a:rPr lang="pt-PT" b="1" dirty="0" smtClean="0">
                <a:solidFill>
                  <a:schemeClr val="tx1"/>
                </a:solidFill>
                <a:latin typeface="Comic Sans MS" pitchFamily="66" charset="0"/>
              </a:rPr>
              <a:t> 2 cebolas</a:t>
            </a:r>
          </a:p>
          <a:p>
            <a:pPr algn="l">
              <a:buFont typeface="Arial" pitchFamily="34" charset="0"/>
              <a:buChar char="•"/>
            </a:pPr>
            <a:r>
              <a:rPr lang="pt-PT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pt-PT" sz="3800" b="1" dirty="0" smtClean="0">
                <a:solidFill>
                  <a:schemeClr val="tx1"/>
                </a:solidFill>
                <a:latin typeface="Comic Sans MS" pitchFamily="66" charset="0"/>
              </a:rPr>
              <a:t>½</a:t>
            </a:r>
            <a:r>
              <a:rPr lang="pt-PT" b="1" dirty="0" smtClean="0">
                <a:solidFill>
                  <a:schemeClr val="tx1"/>
                </a:solidFill>
                <a:latin typeface="Comic Sans MS" pitchFamily="66" charset="0"/>
              </a:rPr>
              <a:t> alho francês</a:t>
            </a:r>
          </a:p>
          <a:p>
            <a:pPr algn="l">
              <a:buFont typeface="Arial" pitchFamily="34" charset="0"/>
              <a:buChar char="•"/>
            </a:pPr>
            <a:r>
              <a:rPr lang="pt-PT" b="1" dirty="0" smtClean="0">
                <a:solidFill>
                  <a:schemeClr val="tx1"/>
                </a:solidFill>
                <a:latin typeface="Comic Sans MS" pitchFamily="66" charset="0"/>
              </a:rPr>
              <a:t> 3 cenouras</a:t>
            </a:r>
          </a:p>
          <a:p>
            <a:pPr algn="l">
              <a:buFont typeface="Arial" pitchFamily="34" charset="0"/>
              <a:buChar char="•"/>
            </a:pPr>
            <a:r>
              <a:rPr lang="pt-PT" b="1" dirty="0" smtClean="0">
                <a:solidFill>
                  <a:schemeClr val="tx1"/>
                </a:solidFill>
                <a:latin typeface="Comic Sans MS" pitchFamily="66" charset="0"/>
              </a:rPr>
              <a:t> 1 curgete</a:t>
            </a:r>
          </a:p>
          <a:p>
            <a:pPr algn="l">
              <a:buFont typeface="Arial" pitchFamily="34" charset="0"/>
              <a:buChar char="•"/>
            </a:pPr>
            <a:r>
              <a:rPr lang="pt-PT" b="1" dirty="0" smtClean="0">
                <a:solidFill>
                  <a:schemeClr val="tx1"/>
                </a:solidFill>
                <a:latin typeface="Comic Sans MS" pitchFamily="66" charset="0"/>
              </a:rPr>
              <a:t> 300 gramas de feijão</a:t>
            </a:r>
          </a:p>
          <a:p>
            <a:pPr algn="l"/>
            <a:r>
              <a:rPr lang="pt-PT" b="1" dirty="0" smtClean="0">
                <a:solidFill>
                  <a:schemeClr val="tx1"/>
                </a:solidFill>
                <a:latin typeface="Comic Sans MS" pitchFamily="66" charset="0"/>
              </a:rPr>
              <a:t> verde</a:t>
            </a:r>
          </a:p>
          <a:p>
            <a:pPr algn="l">
              <a:buFont typeface="Arial" pitchFamily="34" charset="0"/>
              <a:buChar char="•"/>
            </a:pPr>
            <a:r>
              <a:rPr lang="pt-PT" b="1" dirty="0" smtClean="0">
                <a:solidFill>
                  <a:schemeClr val="tx1"/>
                </a:solidFill>
                <a:latin typeface="Comic Sans MS" pitchFamily="66" charset="0"/>
              </a:rPr>
              <a:t> 100 g de abobora</a:t>
            </a:r>
          </a:p>
          <a:p>
            <a:pPr algn="l">
              <a:buFont typeface="Arial" pitchFamily="34" charset="0"/>
              <a:buChar char="•"/>
            </a:pPr>
            <a:r>
              <a:rPr lang="pt-PT" b="1" dirty="0" smtClean="0">
                <a:solidFill>
                  <a:schemeClr val="tx1"/>
                </a:solidFill>
                <a:latin typeface="Comic Sans MS" pitchFamily="66" charset="0"/>
              </a:rPr>
              <a:t> água, sal e azeite q.b.</a:t>
            </a:r>
          </a:p>
        </p:txBody>
      </p:sp>
      <p:pic>
        <p:nvPicPr>
          <p:cNvPr id="5" name="Imagem 4" descr="2 em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187624" cy="1131070"/>
          </a:xfrm>
          <a:prstGeom prst="rect">
            <a:avLst/>
          </a:prstGeom>
        </p:spPr>
      </p:pic>
      <p:pic>
        <p:nvPicPr>
          <p:cNvPr id="6" name="Imagem 5" descr="sopa 2 n feit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1340768"/>
            <a:ext cx="4067944" cy="468052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l"/>
            <a:r>
              <a:rPr lang="pt-PT" sz="2800" b="1" dirty="0" smtClean="0">
                <a:solidFill>
                  <a:srgbClr val="00B050"/>
                </a:solidFill>
                <a:latin typeface="Comic Sans MS" pitchFamily="66" charset="0"/>
              </a:rPr>
              <a:t>Modo de preparação:</a:t>
            </a:r>
          </a:p>
          <a:p>
            <a:pPr algn="l"/>
            <a:r>
              <a:rPr lang="pt-PT" sz="26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pt-PT" sz="2800" b="1" dirty="0" smtClean="0">
                <a:solidFill>
                  <a:schemeClr val="tx1"/>
                </a:solidFill>
                <a:latin typeface="Comic Sans MS" pitchFamily="66" charset="0"/>
              </a:rPr>
              <a:t>Arranje todos os legumes e lave-os, corte em juliana uma cenoura assim como a curgete e 100 g de feijão verde e reserve-os.</a:t>
            </a:r>
          </a:p>
          <a:p>
            <a:pPr algn="l"/>
            <a:r>
              <a:rPr lang="pt-PT" sz="2800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pt-PT" sz="2800" b="1" dirty="0" smtClean="0">
                <a:solidFill>
                  <a:schemeClr val="tx1"/>
                </a:solidFill>
                <a:latin typeface="Comic Sans MS" pitchFamily="66" charset="0"/>
              </a:rPr>
              <a:t>Leve os outros legumes a cozer em lume brando, assim que tiverem cozidos</a:t>
            </a:r>
          </a:p>
          <a:p>
            <a:pPr algn="l"/>
            <a:r>
              <a:rPr lang="pt-PT" sz="2800" b="1" dirty="0" smtClean="0">
                <a:solidFill>
                  <a:schemeClr val="tx1"/>
                </a:solidFill>
                <a:latin typeface="Comic Sans MS" pitchFamily="66" charset="0"/>
              </a:rPr>
              <a:t>triture a sopa.</a:t>
            </a:r>
          </a:p>
          <a:p>
            <a:pPr algn="l"/>
            <a:r>
              <a:rPr lang="pt-PT" sz="2800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pt-PT" sz="2800" b="1" dirty="0" smtClean="0">
                <a:solidFill>
                  <a:schemeClr val="tx1"/>
                </a:solidFill>
                <a:latin typeface="Comic Sans MS" pitchFamily="66" charset="0"/>
              </a:rPr>
              <a:t>Leve-a de novo ao lume e</a:t>
            </a:r>
          </a:p>
          <a:p>
            <a:pPr algn="l"/>
            <a:r>
              <a:rPr lang="pt-PT" sz="2800" b="1" dirty="0" smtClean="0">
                <a:solidFill>
                  <a:schemeClr val="tx1"/>
                </a:solidFill>
                <a:latin typeface="Comic Sans MS" pitchFamily="66" charset="0"/>
              </a:rPr>
              <a:t>junte-lhe os legumes em </a:t>
            </a:r>
          </a:p>
          <a:p>
            <a:pPr algn="l"/>
            <a:r>
              <a:rPr lang="pt-PT" sz="2800" b="1" dirty="0" smtClean="0">
                <a:solidFill>
                  <a:schemeClr val="tx1"/>
                </a:solidFill>
                <a:latin typeface="Comic Sans MS" pitchFamily="66" charset="0"/>
              </a:rPr>
              <a:t>Juliana, tempere com sal</a:t>
            </a:r>
          </a:p>
          <a:p>
            <a:pPr algn="l"/>
            <a:r>
              <a:rPr lang="pt-PT" sz="2800" b="1" dirty="0" smtClean="0">
                <a:solidFill>
                  <a:schemeClr val="tx1"/>
                </a:solidFill>
                <a:latin typeface="Comic Sans MS" pitchFamily="66" charset="0"/>
              </a:rPr>
              <a:t>e deixe-os cozer durante </a:t>
            </a:r>
          </a:p>
          <a:p>
            <a:pPr algn="l"/>
            <a:r>
              <a:rPr lang="pt-PT" sz="2800" b="1" dirty="0" smtClean="0">
                <a:solidFill>
                  <a:schemeClr val="tx1"/>
                </a:solidFill>
                <a:latin typeface="Comic Sans MS" pitchFamily="66" charset="0"/>
              </a:rPr>
              <a:t>5 min. Retire a sopa do lume</a:t>
            </a:r>
          </a:p>
          <a:p>
            <a:pPr algn="l"/>
            <a:r>
              <a:rPr lang="pt-PT" sz="2800" b="1" dirty="0" smtClean="0">
                <a:solidFill>
                  <a:schemeClr val="tx1"/>
                </a:solidFill>
                <a:latin typeface="Comic Sans MS" pitchFamily="66" charset="0"/>
              </a:rPr>
              <a:t>regue-a com o azeite e mexa, </a:t>
            </a:r>
          </a:p>
          <a:p>
            <a:pPr algn="l"/>
            <a:r>
              <a:rPr lang="pt-PT" sz="2800" b="1" dirty="0" smtClean="0">
                <a:solidFill>
                  <a:schemeClr val="tx1"/>
                </a:solidFill>
                <a:latin typeface="Comic Sans MS" pitchFamily="66" charset="0"/>
              </a:rPr>
              <a:t>e está pronta a servir.</a:t>
            </a:r>
            <a:endParaRPr lang="pt-PT" sz="2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5" name="Imagem 4" descr="sopa 2 fei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2492896"/>
            <a:ext cx="3635896" cy="396044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5508104" cy="1340768"/>
          </a:xfrm>
        </p:spPr>
        <p:txBody>
          <a:bodyPr>
            <a:normAutofit fontScale="90000"/>
          </a:bodyPr>
          <a:lstStyle/>
          <a:p>
            <a:r>
              <a:rPr lang="pt-PT" sz="3100" b="1" dirty="0" smtClean="0">
                <a:solidFill>
                  <a:srgbClr val="00B050"/>
                </a:solidFill>
                <a:latin typeface="Comic Sans MS" pitchFamily="66" charset="0"/>
              </a:rPr>
              <a:t/>
            </a:r>
            <a:br>
              <a:rPr lang="pt-PT" sz="3100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pt-PT" sz="3100" b="1" dirty="0" smtClean="0">
                <a:solidFill>
                  <a:srgbClr val="00B050"/>
                </a:solidFill>
                <a:latin typeface="Comic Sans MS" pitchFamily="66" charset="0"/>
              </a:rPr>
              <a:t>Prato principal- Lascas de bacalhau com grão</a:t>
            </a:r>
            <a:r>
              <a:rPr lang="en-US" b="1" dirty="0" smtClean="0">
                <a:solidFill>
                  <a:srgbClr val="00B050"/>
                </a:solidFill>
                <a:latin typeface="Comic Sans MS" pitchFamily="66" charset="0"/>
              </a:rPr>
              <a:t/>
            </a:r>
            <a:br>
              <a:rPr lang="en-US" b="1" dirty="0" smtClean="0">
                <a:solidFill>
                  <a:srgbClr val="00B050"/>
                </a:solidFill>
                <a:latin typeface="Comic Sans MS" pitchFamily="66" charset="0"/>
              </a:rPr>
            </a:br>
            <a:endParaRPr lang="pt-PT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340768"/>
            <a:ext cx="9144000" cy="5517232"/>
          </a:xfrm>
        </p:spPr>
        <p:txBody>
          <a:bodyPr>
            <a:normAutofit lnSpcReduction="10000"/>
          </a:bodyPr>
          <a:lstStyle/>
          <a:p>
            <a:pPr algn="l"/>
            <a:r>
              <a:rPr lang="pt-PT" sz="28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Ingredientes:</a:t>
            </a:r>
          </a:p>
          <a:p>
            <a:pPr algn="l">
              <a:buFont typeface="Arial" pitchFamily="34" charset="0"/>
              <a:buChar char="•"/>
            </a:pPr>
            <a:r>
              <a:rPr lang="pt-PT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pt-PT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830g de grão-de-bico em</a:t>
            </a:r>
          </a:p>
          <a:p>
            <a:pPr algn="l"/>
            <a:r>
              <a:rPr lang="pt-PT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lata</a:t>
            </a:r>
          </a:p>
          <a:p>
            <a:pPr algn="l">
              <a:buFont typeface="Arial" pitchFamily="34" charset="0"/>
              <a:buChar char="•"/>
            </a:pPr>
            <a:r>
              <a:rPr lang="pt-PT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600g de bacalhau</a:t>
            </a:r>
          </a:p>
          <a:p>
            <a:pPr algn="l">
              <a:buFont typeface="Arial" pitchFamily="34" charset="0"/>
              <a:buChar char="•"/>
            </a:pPr>
            <a:r>
              <a:rPr lang="pt-PT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4 ovos</a:t>
            </a:r>
          </a:p>
          <a:p>
            <a:pPr algn="l">
              <a:buFont typeface="Arial" pitchFamily="34" charset="0"/>
              <a:buChar char="•"/>
            </a:pPr>
            <a:r>
              <a:rPr lang="pt-PT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pt-PT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sal q.b.</a:t>
            </a:r>
          </a:p>
          <a:p>
            <a:pPr algn="l">
              <a:buFont typeface="Arial" pitchFamily="34" charset="0"/>
              <a:buChar char="•"/>
            </a:pPr>
            <a:r>
              <a:rPr lang="pt-PT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pt-PT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água q.b.</a:t>
            </a:r>
          </a:p>
          <a:p>
            <a:pPr algn="l">
              <a:buFont typeface="Arial" pitchFamily="34" charset="0"/>
              <a:buChar char="•"/>
            </a:pPr>
            <a:r>
              <a:rPr lang="pt-PT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pt-PT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alface e tomate q.b.</a:t>
            </a:r>
          </a:p>
          <a:p>
            <a:pPr algn="l"/>
            <a:r>
              <a:rPr lang="pt-PT" sz="28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Dica</a:t>
            </a:r>
            <a:r>
              <a:rPr lang="pt-PT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:</a:t>
            </a:r>
          </a:p>
          <a:p>
            <a:pPr algn="l">
              <a:buFont typeface="Arial" pitchFamily="34" charset="0"/>
              <a:buChar char="•"/>
            </a:pPr>
            <a:r>
              <a:rPr lang="pt-PT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pt-PT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pode juntar cenoura</a:t>
            </a:r>
          </a:p>
          <a:p>
            <a:pPr algn="l"/>
            <a:r>
              <a:rPr lang="pt-PT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ralada a gosto </a:t>
            </a:r>
          </a:p>
          <a:p>
            <a:pPr algn="l">
              <a:buFont typeface="Arial" pitchFamily="34" charset="0"/>
              <a:buChar char="•"/>
            </a:pPr>
            <a:endParaRPr lang="pt-PT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  <a:p>
            <a:pPr algn="l">
              <a:buFont typeface="Arial" pitchFamily="34" charset="0"/>
              <a:buChar char="•"/>
            </a:pPr>
            <a:endParaRPr lang="pt-PT" sz="2800" b="1" u="sng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Imagem 3" descr="bacalhau desfiad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620688"/>
            <a:ext cx="3744416" cy="280831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Imagem 4" descr="ovo mat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3789040"/>
            <a:ext cx="3816424" cy="286231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600</Words>
  <Application>Microsoft Office PowerPoint</Application>
  <PresentationFormat>Apresentação no Ecrã (4:3)</PresentationFormat>
  <Paragraphs>117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11</vt:i4>
      </vt:variant>
    </vt:vector>
  </HeadingPairs>
  <TitlesOfParts>
    <vt:vector size="12" baseType="lpstr">
      <vt:lpstr>Tema do Office</vt:lpstr>
      <vt:lpstr>Ementas </vt:lpstr>
      <vt:lpstr>Outono/Inverno</vt:lpstr>
      <vt:lpstr>Diapositivo 3</vt:lpstr>
      <vt:lpstr>   Prato principal- Bifinhos de Peru     com arroz árabe   </vt:lpstr>
      <vt:lpstr>Diapositivo 5</vt:lpstr>
      <vt:lpstr>Diapositivo 6</vt:lpstr>
      <vt:lpstr>Primavera/Verão</vt:lpstr>
      <vt:lpstr>Diapositivo 8</vt:lpstr>
      <vt:lpstr> Prato principal- Lascas de bacalhau com grão </vt:lpstr>
      <vt:lpstr>Diapositivo 10</vt:lpstr>
      <vt:lpstr>Diapositivo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Ementas</dc:title>
  <dc:creator>Inês Campos</dc:creator>
  <cp:lastModifiedBy>Inês Campos</cp:lastModifiedBy>
  <cp:revision>57</cp:revision>
  <dcterms:created xsi:type="dcterms:W3CDTF">2016-02-27T12:34:17Z</dcterms:created>
  <dcterms:modified xsi:type="dcterms:W3CDTF">2016-02-28T17:53:50Z</dcterms:modified>
</cp:coreProperties>
</file>