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4" r:id="rId11"/>
    <p:sldId id="267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0801" autoAdjust="0"/>
  </p:normalViewPr>
  <p:slideViewPr>
    <p:cSldViewPr snapToGrid="0">
      <p:cViewPr varScale="1">
        <p:scale>
          <a:sx n="66" d="100"/>
          <a:sy n="66" d="100"/>
        </p:scale>
        <p:origin x="89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F78F-479E-45BC-9616-E1871E2BE916}" type="datetimeFigureOut">
              <a:rPr lang="pt-PT" smtClean="0"/>
              <a:t>06/03/2016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118F-B944-458A-9D30-E56083B93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736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F78F-479E-45BC-9616-E1871E2BE916}" type="datetimeFigureOut">
              <a:rPr lang="pt-PT" smtClean="0"/>
              <a:t>06/03/2016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118F-B944-458A-9D30-E56083B93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810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F78F-479E-45BC-9616-E1871E2BE916}" type="datetimeFigureOut">
              <a:rPr lang="pt-PT" smtClean="0"/>
              <a:t>06/03/2016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118F-B944-458A-9D30-E56083B93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367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F78F-479E-45BC-9616-E1871E2BE916}" type="datetimeFigureOut">
              <a:rPr lang="pt-PT" smtClean="0"/>
              <a:t>06/03/2016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118F-B944-458A-9D30-E56083B93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517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F78F-479E-45BC-9616-E1871E2BE916}" type="datetimeFigureOut">
              <a:rPr lang="pt-PT" smtClean="0"/>
              <a:t>06/03/2016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118F-B944-458A-9D30-E56083B93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127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F78F-479E-45BC-9616-E1871E2BE916}" type="datetimeFigureOut">
              <a:rPr lang="pt-PT" smtClean="0"/>
              <a:t>06/03/2016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118F-B944-458A-9D30-E56083B93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708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F78F-479E-45BC-9616-E1871E2BE916}" type="datetimeFigureOut">
              <a:rPr lang="pt-PT" smtClean="0"/>
              <a:t>06/03/2016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118F-B944-458A-9D30-E56083B93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012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F78F-479E-45BC-9616-E1871E2BE916}" type="datetimeFigureOut">
              <a:rPr lang="pt-PT" smtClean="0"/>
              <a:t>06/03/2016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118F-B944-458A-9D30-E56083B93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733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F78F-479E-45BC-9616-E1871E2BE916}" type="datetimeFigureOut">
              <a:rPr lang="pt-PT" smtClean="0"/>
              <a:t>06/03/2016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118F-B944-458A-9D30-E56083B93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853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F78F-479E-45BC-9616-E1871E2BE916}" type="datetimeFigureOut">
              <a:rPr lang="pt-PT" smtClean="0"/>
              <a:t>06/03/2016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118F-B944-458A-9D30-E56083B93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238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F78F-479E-45BC-9616-E1871E2BE916}" type="datetimeFigureOut">
              <a:rPr lang="pt-PT" smtClean="0"/>
              <a:t>06/03/2016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118F-B944-458A-9D30-E56083B93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17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FF78F-479E-45BC-9616-E1871E2BE916}" type="datetimeFigureOut">
              <a:rPr lang="pt-PT" smtClean="0"/>
              <a:t>06/03/2016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B118F-B944-458A-9D30-E56083B93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506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4276" y="354624"/>
            <a:ext cx="4208656" cy="1518560"/>
          </a:xfrm>
        </p:spPr>
        <p:txBody>
          <a:bodyPr anchor="b">
            <a:normAutofit/>
          </a:bodyPr>
          <a:lstStyle/>
          <a:p>
            <a:pPr algn="r"/>
            <a:r>
              <a:rPr lang="pt-PT" sz="5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8921" y="3305908"/>
            <a:ext cx="4204011" cy="3137423"/>
          </a:xfrm>
        </p:spPr>
        <p:txBody>
          <a:bodyPr anchor="t">
            <a:normAutofit/>
          </a:bodyPr>
          <a:lstStyle/>
          <a:p>
            <a:r>
              <a:rPr lang="pt-PT" sz="1800" dirty="0">
                <a:solidFill>
                  <a:srgbClr val="FFFFFF"/>
                </a:solidFill>
              </a:rPr>
              <a:t>ALIMENTAÇÃO SAUDÁVEL E SUSTENTÁVEL NA ESCOLA</a:t>
            </a:r>
          </a:p>
          <a:p>
            <a:endParaRPr lang="pt-PT" sz="1800" dirty="0">
              <a:solidFill>
                <a:srgbClr val="FFFFFF"/>
              </a:solidFill>
            </a:endParaRPr>
          </a:p>
          <a:p>
            <a:r>
              <a:rPr lang="pt-PT" sz="1800" dirty="0">
                <a:solidFill>
                  <a:srgbClr val="FFFFFF"/>
                </a:solidFill>
              </a:rPr>
              <a:t>PROPOSTAS DE EMENTAS DO 7º J</a:t>
            </a:r>
          </a:p>
          <a:p>
            <a:r>
              <a:rPr lang="pt-PT" sz="1800" dirty="0">
                <a:solidFill>
                  <a:srgbClr val="FFFFFF"/>
                </a:solidFill>
              </a:rPr>
              <a:t>Diana Anselmo</a:t>
            </a:r>
          </a:p>
          <a:p>
            <a:r>
              <a:rPr lang="pt-PT" sz="1800" dirty="0">
                <a:solidFill>
                  <a:srgbClr val="FFFFFF"/>
                </a:solidFill>
              </a:rPr>
              <a:t>Beatriz Ribeiro</a:t>
            </a:r>
          </a:p>
          <a:p>
            <a:r>
              <a:rPr lang="pt-PT" sz="1800" dirty="0">
                <a:solidFill>
                  <a:srgbClr val="FFFFFF"/>
                </a:solidFill>
              </a:rPr>
              <a:t>Daniela Jerónimo</a:t>
            </a:r>
          </a:p>
          <a:p>
            <a:r>
              <a:rPr lang="pt-PT" sz="1800" dirty="0">
                <a:solidFill>
                  <a:srgbClr val="FFFFFF"/>
                </a:solidFill>
              </a:rPr>
              <a:t>Lídia Silva</a:t>
            </a:r>
          </a:p>
        </p:txBody>
      </p:sp>
      <p:pic>
        <p:nvPicPr>
          <p:cNvPr id="8" name="Imagem 7" descr="Nutrição: Câncer de próstata: Sete alimentos que previnem 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829340"/>
            <a:ext cx="5769935" cy="4997302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3" t="28884" r="18462" b="28446"/>
          <a:stretch/>
        </p:blipFill>
        <p:spPr>
          <a:xfrm>
            <a:off x="249740" y="312093"/>
            <a:ext cx="1683357" cy="1915715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38" y="354624"/>
            <a:ext cx="1852094" cy="187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76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4103077" y="0"/>
            <a:ext cx="5555271" cy="679939"/>
          </a:xfrm>
        </p:spPr>
        <p:txBody>
          <a:bodyPr>
            <a:normAutofit/>
          </a:bodyPr>
          <a:lstStyle/>
          <a:p>
            <a:r>
              <a:rPr lang="pt-PT" dirty="0"/>
              <a:t>Salada de frutas</a:t>
            </a:r>
          </a:p>
          <a:p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82796" y="1242646"/>
            <a:ext cx="355966" cy="117230"/>
          </a:xfrm>
        </p:spPr>
        <p:txBody>
          <a:bodyPr>
            <a:noAutofit/>
          </a:bodyPr>
          <a:lstStyle/>
          <a:p>
            <a:endParaRPr lang="pt-PT" dirty="0"/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sz="half" idx="2"/>
          </p:nvPr>
        </p:nvSpPr>
        <p:spPr>
          <a:xfrm>
            <a:off x="746002" y="4360983"/>
            <a:ext cx="10273689" cy="2203940"/>
          </a:xfrm>
        </p:spPr>
        <p:txBody>
          <a:bodyPr>
            <a:normAutofit fontScale="92500" lnSpcReduction="20000"/>
          </a:bodyPr>
          <a:lstStyle/>
          <a:p>
            <a:r>
              <a:rPr lang="pt-PT" sz="2400" dirty="0"/>
              <a:t>Cada um trouxe uma peça de fruta para a nossa salada. Juntámos mais uma lata de ananás e outra de pêssego e a professora, trouxe uma embalagem de morangos que já começaram a aparecer. Cortámos todos os frutos em pedacinhos que fomos dispondo numa taça, deixámos os gomos das laranjas inteiros, cortámos a banana às </a:t>
            </a:r>
            <a:r>
              <a:rPr lang="pt-PT" sz="2400" dirty="0" err="1"/>
              <a:t>rodelas,as</a:t>
            </a:r>
            <a:r>
              <a:rPr lang="pt-PT" sz="2400" dirty="0"/>
              <a:t> maçãs e as </a:t>
            </a:r>
            <a:r>
              <a:rPr lang="pt-PT" sz="2400" dirty="0" err="1"/>
              <a:t>pêras</a:t>
            </a:r>
            <a:r>
              <a:rPr lang="pt-PT" sz="2400" dirty="0"/>
              <a:t> em </a:t>
            </a:r>
            <a:r>
              <a:rPr lang="pt-PT" sz="2400" dirty="0" err="1"/>
              <a:t>cubinhos,o</a:t>
            </a:r>
            <a:r>
              <a:rPr lang="pt-PT" sz="2400" dirty="0"/>
              <a:t> ananás em cubinhos também, uma colega nossa trouxe também um pouco de melão e como sabemos que não se pode pôr açúcar porque as frutas já têm os seus próprios açúcares, juntámos tudo e por fim, os morangos para decorarmos e não os esmagarmos. Fomos à nossa horta e apanhámos umas folhinhas de menta para enfeitar e podemos dizer-vos que estava uma delícia.</a:t>
            </a:r>
          </a:p>
          <a:p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15815"/>
            <a:ext cx="4904521" cy="384516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21" y="515815"/>
            <a:ext cx="5200770" cy="384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73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3" t="28884" r="18462" b="28446"/>
          <a:stretch/>
        </p:blipFill>
        <p:spPr>
          <a:xfrm>
            <a:off x="249740" y="312093"/>
            <a:ext cx="1683357" cy="191571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324" y="194967"/>
            <a:ext cx="1852094" cy="1873185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699444"/>
              </p:ext>
            </p:extLst>
          </p:nvPr>
        </p:nvGraphicFramePr>
        <p:xfrm>
          <a:off x="2278743" y="648206"/>
          <a:ext cx="7460342" cy="5948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4903">
                  <a:extLst>
                    <a:ext uri="{9D8B030D-6E8A-4147-A177-3AD203B41FA5}">
                      <a16:colId xmlns:a16="http://schemas.microsoft.com/office/drawing/2014/main" val="1867574691"/>
                    </a:ext>
                  </a:extLst>
                </a:gridCol>
                <a:gridCol w="1435625">
                  <a:extLst>
                    <a:ext uri="{9D8B030D-6E8A-4147-A177-3AD203B41FA5}">
                      <a16:colId xmlns:a16="http://schemas.microsoft.com/office/drawing/2014/main" val="1731191063"/>
                    </a:ext>
                  </a:extLst>
                </a:gridCol>
                <a:gridCol w="1492490">
                  <a:extLst>
                    <a:ext uri="{9D8B030D-6E8A-4147-A177-3AD203B41FA5}">
                      <a16:colId xmlns:a16="http://schemas.microsoft.com/office/drawing/2014/main" val="1737106872"/>
                    </a:ext>
                  </a:extLst>
                </a:gridCol>
                <a:gridCol w="995462">
                  <a:extLst>
                    <a:ext uri="{9D8B030D-6E8A-4147-A177-3AD203B41FA5}">
                      <a16:colId xmlns:a16="http://schemas.microsoft.com/office/drawing/2014/main" val="3713470817"/>
                    </a:ext>
                  </a:extLst>
                </a:gridCol>
                <a:gridCol w="1691862">
                  <a:extLst>
                    <a:ext uri="{9D8B030D-6E8A-4147-A177-3AD203B41FA5}">
                      <a16:colId xmlns:a16="http://schemas.microsoft.com/office/drawing/2014/main" val="2704486050"/>
                    </a:ext>
                  </a:extLst>
                </a:gridCol>
              </a:tblGrid>
              <a:tr h="155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EMENTA 1</a:t>
                      </a:r>
                      <a:endParaRPr lang="pt-P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PREÇO</a:t>
                      </a:r>
                      <a:endParaRPr lang="pt-P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Ementa 2</a:t>
                      </a:r>
                      <a:endParaRPr lang="pt-P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VALOR NUTRICIONAL</a:t>
                      </a:r>
                      <a:endParaRPr lang="pt-P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410667535"/>
                  </a:ext>
                </a:extLst>
              </a:tr>
              <a:tr h="155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Sopa- 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Sopa-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3510251023"/>
                  </a:ext>
                </a:extLst>
              </a:tr>
              <a:tr h="311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Courgettes- opcional, pode ser batata -5 batatas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1 ,00 euro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0,25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Courgettes-opcional, pode ser 5 batatas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1,00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0,25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3396855592"/>
                  </a:ext>
                </a:extLst>
              </a:tr>
              <a:tr h="311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Alho francês-opcional, pode ser  2 cebolas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0,50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0,15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Alho francês, pode ser cebola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0,50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0,15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1652250719"/>
                  </a:ext>
                </a:extLst>
              </a:tr>
              <a:tr h="155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Abóbora-opcional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0,50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Abóbora -opcional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1553233287"/>
                  </a:ext>
                </a:extLst>
              </a:tr>
              <a:tr h="311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Coentros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0,50- Para nós não custaram nada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Couve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0,75-Para nós, zero.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1162434095"/>
                  </a:ext>
                </a:extLst>
              </a:tr>
              <a:tr h="155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3 a 4 cenouras 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0,25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3 a 4 cenouras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0,25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1933089783"/>
                  </a:ext>
                </a:extLst>
              </a:tr>
              <a:tr h="155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 2 ovos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0,25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1482171271"/>
                  </a:ext>
                </a:extLst>
              </a:tr>
              <a:tr h="155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Massa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Massa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3112368087"/>
                  </a:ext>
                </a:extLst>
              </a:tr>
              <a:tr h="155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massa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0,55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esparguete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0,50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203554006"/>
                  </a:ext>
                </a:extLst>
              </a:tr>
              <a:tr h="155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Alho francês ou cebola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0,25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azeite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0,25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2607359328"/>
                  </a:ext>
                </a:extLst>
              </a:tr>
              <a:tr h="155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cogumelos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0,75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atum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1,75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2998356343"/>
                  </a:ext>
                </a:extLst>
              </a:tr>
              <a:tr h="155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azeite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0,25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 4 ovos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0,50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2512212558"/>
                  </a:ext>
                </a:extLst>
              </a:tr>
              <a:tr h="155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Polpa de tomate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0,10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Polpa de tomate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0,10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1079302888"/>
                  </a:ext>
                </a:extLst>
              </a:tr>
              <a:tr h="311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Tomate cherry-opcional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0,75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Tomate cherry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0,75-opcional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1231398116"/>
                  </a:ext>
                </a:extLst>
              </a:tr>
              <a:tr h="311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Alho francês ou cebola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0,25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3909982441"/>
                  </a:ext>
                </a:extLst>
              </a:tr>
              <a:tr h="155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Azeitonas-opcional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0,50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Azeitona-opcional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0,50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726366861"/>
                  </a:ext>
                </a:extLst>
              </a:tr>
              <a:tr h="311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manjericão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0,50-a nós não custou nada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Manjericão ou orégãos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2962362261"/>
                  </a:ext>
                </a:extLst>
              </a:tr>
              <a:tr h="155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Sobremesa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Sobremesa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1588404603"/>
                  </a:ext>
                </a:extLst>
              </a:tr>
              <a:tr h="155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iogurte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0,25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3 maçãs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0,25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1806616953"/>
                  </a:ext>
                </a:extLst>
              </a:tr>
              <a:tr h="155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açúcar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0,25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2 pêras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0,25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2141821027"/>
                  </a:ext>
                </a:extLst>
              </a:tr>
              <a:tr h="155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0vos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0,40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2 bananas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0,25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390793687"/>
                  </a:ext>
                </a:extLst>
              </a:tr>
              <a:tr h="155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farinha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0,25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3 laranjas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0,50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232608517"/>
                  </a:ext>
                </a:extLst>
              </a:tr>
              <a:tr h="155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óleo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0,25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1 fatia de melão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0,50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1028618726"/>
                  </a:ext>
                </a:extLst>
              </a:tr>
              <a:tr h="155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fermento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0,05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3 kiwis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0,75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369563956"/>
                  </a:ext>
                </a:extLst>
              </a:tr>
              <a:tr h="155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canela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0,10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1 lata de ananás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1,00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325854361"/>
                  </a:ext>
                </a:extLst>
              </a:tr>
              <a:tr h="155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maçãs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0,50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200 g morangos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0,75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1508467473"/>
                  </a:ext>
                </a:extLst>
              </a:tr>
              <a:tr h="155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Amêndoas-opcional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0,50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1594071358"/>
                  </a:ext>
                </a:extLst>
              </a:tr>
              <a:tr h="155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Sumo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Sumo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3166837700"/>
                  </a:ext>
                </a:extLst>
              </a:tr>
              <a:tr h="155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Laranjas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0,95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5 laranjas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0,75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4025191889"/>
                  </a:ext>
                </a:extLst>
              </a:tr>
              <a:tr h="155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3 kiwis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0,75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600091028"/>
                  </a:ext>
                </a:extLst>
              </a:tr>
              <a:tr h="155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 </a:t>
                      </a:r>
                      <a:endParaRPr lang="pt-PT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/>
                </a:tc>
                <a:extLst>
                  <a:ext uri="{0D108BD9-81ED-4DB2-BD59-A6C34878D82A}">
                    <a16:rowId xmlns:a16="http://schemas.microsoft.com/office/drawing/2014/main" val="4105724829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3016150" y="278884"/>
            <a:ext cx="546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alt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Cálculo do preço das ementas e do seu valor nutricional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647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6832" y="0"/>
            <a:ext cx="4862854" cy="783771"/>
          </a:xfrm>
        </p:spPr>
        <p:txBody>
          <a:bodyPr>
            <a:normAutofit/>
          </a:bodyPr>
          <a:lstStyle/>
          <a:p>
            <a:pPr algn="ctr"/>
            <a:r>
              <a:rPr lang="pt-PT" sz="4000" dirty="0"/>
              <a:t>EMENTA 1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61507" y="303591"/>
            <a:ext cx="11830493" cy="6331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sz="2000" dirty="0">
              <a:latin typeface="Calibri Light" panose="020F0302020204030204" pitchFamily="34" charset="0"/>
            </a:endParaRPr>
          </a:p>
          <a:p>
            <a:r>
              <a:rPr lang="pt-PT" sz="2000" dirty="0">
                <a:latin typeface="Calibri Light" panose="020F0302020204030204" pitchFamily="34" charset="0"/>
              </a:rPr>
              <a:t>Sopa de coentros da nossa Horta Biológica</a:t>
            </a:r>
          </a:p>
          <a:p>
            <a:pPr marL="0" indent="0">
              <a:buNone/>
            </a:pPr>
            <a:r>
              <a:rPr lang="pt-PT" sz="2000" dirty="0">
                <a:latin typeface="Calibri Light" panose="020F0302020204030204" pitchFamily="34" charset="0"/>
              </a:rPr>
              <a:t>  </a:t>
            </a:r>
          </a:p>
          <a:p>
            <a:pPr marL="0" indent="0">
              <a:buNone/>
            </a:pPr>
            <a:endParaRPr lang="pt-PT" sz="20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pt-PT" sz="2000" dirty="0">
              <a:latin typeface="Calibri Light" panose="020F0302020204030204" pitchFamily="34" charset="0"/>
            </a:endParaRPr>
          </a:p>
          <a:p>
            <a:endParaRPr lang="pt-PT" sz="20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pt-PT" sz="20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t-PT" sz="2000" dirty="0">
                <a:latin typeface="Calibri Light" panose="020F0302020204030204" pitchFamily="34" charset="0"/>
              </a:rPr>
              <a:t>                                                                                                     Massa vegetariana</a:t>
            </a:r>
          </a:p>
          <a:p>
            <a:pPr marL="0" indent="0">
              <a:buNone/>
            </a:pPr>
            <a:r>
              <a:rPr lang="pt-PT" sz="2000" dirty="0">
                <a:latin typeface="Calibri Light" panose="020F0302020204030204" pitchFamily="34" charset="0"/>
              </a:rPr>
              <a:t>Bolo de iogurte, maçã e canela</a:t>
            </a:r>
          </a:p>
          <a:p>
            <a:pPr marL="0" indent="0">
              <a:buNone/>
            </a:pPr>
            <a:endParaRPr lang="pt-PT" sz="20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t-PT" sz="2000" dirty="0">
                <a:latin typeface="Calibri Light" panose="020F0302020204030204" pitchFamily="34" charset="0"/>
              </a:rPr>
              <a:t>Bebida – sumo natural </a:t>
            </a:r>
          </a:p>
          <a:p>
            <a:pPr marL="0" indent="0">
              <a:buNone/>
            </a:pPr>
            <a:r>
              <a:rPr lang="pt-PT" sz="2000" dirty="0">
                <a:latin typeface="Calibri Light" panose="020F0302020204030204" pitchFamily="34" charset="0"/>
              </a:rPr>
              <a:t>de 5 laranjas</a:t>
            </a:r>
          </a:p>
          <a:p>
            <a:pPr marL="0" indent="0">
              <a:buNone/>
            </a:pPr>
            <a:r>
              <a:rPr lang="pt-PT" sz="2000" dirty="0">
                <a:latin typeface="Calibri Light" panose="020F03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pt-PT" sz="2000" dirty="0">
                <a:latin typeface="Calibri Light" panose="020F0302020204030204" pitchFamily="34" charset="0"/>
              </a:rPr>
              <a:t>                                                                                        </a:t>
            </a:r>
          </a:p>
          <a:p>
            <a:endParaRPr lang="pt-PT" sz="2000" dirty="0">
              <a:latin typeface="Calibri Light" panose="020F0302020204030204" pitchFamily="34" charset="0"/>
            </a:endParaRPr>
          </a:p>
        </p:txBody>
      </p:sp>
      <p:pic>
        <p:nvPicPr>
          <p:cNvPr id="6" name="Imagem 5" descr="coentros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07" y="1531087"/>
            <a:ext cx="3202891" cy="2103067"/>
          </a:xfrm>
          <a:prstGeom prst="rect">
            <a:avLst/>
          </a:prstGeom>
        </p:spPr>
      </p:pic>
      <p:pic>
        <p:nvPicPr>
          <p:cNvPr id="9" name="Imagem 8" descr="Para: 14 fatias Tempo de Preparação: 20m Tempo de cozedura: 25m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29" y="4187047"/>
            <a:ext cx="2594308" cy="1618667"/>
          </a:xfrm>
          <a:prstGeom prst="rect">
            <a:avLst/>
          </a:prstGeom>
        </p:spPr>
      </p:pic>
      <p:pic>
        <p:nvPicPr>
          <p:cNvPr id="13" name="Imagem 12" descr="Cogumelos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761" y="889000"/>
            <a:ext cx="1720809" cy="1662814"/>
          </a:xfrm>
          <a:prstGeom prst="rect">
            <a:avLst/>
          </a:prstGeom>
        </p:spPr>
      </p:pic>
      <p:pic>
        <p:nvPicPr>
          <p:cNvPr id="14" name="Imagem 13" descr="Adicionar batata frita palha e evolver bem no refogado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476" y="830212"/>
            <a:ext cx="1773379" cy="1475501"/>
          </a:xfrm>
          <a:prstGeom prst="rect">
            <a:avLst/>
          </a:prstGeom>
        </p:spPr>
      </p:pic>
      <p:pic>
        <p:nvPicPr>
          <p:cNvPr id="15" name="Imagem 14" descr="ocimum basilicum manjericão o manjericão é uma das ervas mais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077" y="4814249"/>
            <a:ext cx="1449244" cy="1139984"/>
          </a:xfrm>
          <a:prstGeom prst="rect">
            <a:avLst/>
          </a:prstGeom>
        </p:spPr>
      </p:pic>
      <p:pic>
        <p:nvPicPr>
          <p:cNvPr id="16" name="Imagem 15" descr="cajitas de tomate cherry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761" y="4681849"/>
            <a:ext cx="1720809" cy="127238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303" y="2494963"/>
            <a:ext cx="2463723" cy="213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1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967"/>
          </a:xfrm>
        </p:spPr>
        <p:txBody>
          <a:bodyPr/>
          <a:lstStyle/>
          <a:p>
            <a:r>
              <a:rPr lang="pt-PT" dirty="0"/>
              <a:t>Memória descritiva das ementas</a:t>
            </a:r>
          </a:p>
        </p:txBody>
      </p:sp>
      <p:pic>
        <p:nvPicPr>
          <p:cNvPr id="4" name="Imagem 3" descr="coentros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4" y="1266092"/>
            <a:ext cx="10527323" cy="5298831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pt-PT" b="1" dirty="0"/>
              <a:t>Sopa de coentros da nossa horta acabadinhos de colher</a:t>
            </a:r>
          </a:p>
          <a:p>
            <a:r>
              <a:rPr lang="pt-PT" b="1" dirty="0"/>
              <a:t>Corte em pedaços duas courgettes,200g de abóbora, duas ou três cenouras, um alho francês. Cubra-os de água e leve-os a cozer até ser possível triturar. Depois de cozidos, passe a «varinha mágica e reduza-os a puré. Junte as folhinhas bem lavadas de um bom molho de coentros e leve a cozer durante 10 minutos. Quando os coentros estiverem cozidos, junte dois ovos batidos e finalmente, um fio de azeite e mexa com um garfo para desfazer os fios de ovos e a sopa está pronta.</a:t>
            </a:r>
          </a:p>
          <a:p>
            <a:r>
              <a:rPr lang="pt-PT" b="1" dirty="0"/>
              <a:t>Pode servir, ou não com quadradinhos de pão.</a:t>
            </a:r>
          </a:p>
        </p:txBody>
      </p:sp>
    </p:spTree>
    <p:extLst>
      <p:ext uri="{BB962C8B-B14F-4D97-AF65-F5344CB8AC3E}">
        <p14:creationId xmlns:p14="http://schemas.microsoft.com/office/powerpoint/2010/main" val="233599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4123"/>
            <a:ext cx="7326923" cy="1031631"/>
          </a:xfrm>
        </p:spPr>
        <p:txBody>
          <a:bodyPr/>
          <a:lstStyle/>
          <a:p>
            <a:pPr algn="ctr"/>
            <a:r>
              <a:rPr lang="pt-PT" dirty="0"/>
              <a:t>Massa vegetariana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195754"/>
            <a:ext cx="7326923" cy="5345723"/>
          </a:xfrm>
        </p:spPr>
        <p:txBody>
          <a:bodyPr>
            <a:normAutofit fontScale="85000" lnSpcReduction="20000"/>
          </a:bodyPr>
          <a:lstStyle/>
          <a:p>
            <a:r>
              <a:rPr lang="pt-PT" b="1" dirty="0"/>
              <a:t>Numa panela com bastante água, sal e um fio de azeite , leve a cozer, durante 10 minutos,280g de massa à escolha (espirais, </a:t>
            </a:r>
            <a:r>
              <a:rPr lang="pt-PT" b="1" dirty="0" err="1"/>
              <a:t>fusilli</a:t>
            </a:r>
            <a:r>
              <a:rPr lang="pt-PT" b="1" dirty="0"/>
              <a:t>, </a:t>
            </a:r>
            <a:r>
              <a:rPr lang="pt-PT" b="1" dirty="0" err="1"/>
              <a:t>etc</a:t>
            </a:r>
            <a:r>
              <a:rPr lang="pt-PT" b="1" dirty="0"/>
              <a:t>).Pode também ser a massa colorida, mais atraente para as crianças. Quando estiver cozida, retire-lhe a água e reserve. Num tacho, faça um refogado, com um pouco de azeite e um alho francês cortado às rodelas. Quando estiver a ficar loirinho, pode juntar, se tiver e quiser, amêndoas laminadas. Vá mexendo bem e junte uma lata de cogumelos, ou cogumelos frescos .Pode acrescentar duas a três colheres de sopa de polpa de tomate e deixar cozer mais um pouco. Quando tudo estiver pronto, junte-lhe a massa já cozida e envolva tudo muito bem. No final, se gostar, pode acrescentar, rebentos de feijão mungo ,tomates cherry para a decoração e azeitonas ou nozes, ou fruta, como gostar mais e se não tiver posto amêndoas e acabar com algumas folhas de manjericão fresco. Nós temos a sorte de o ter na nossa horta, no canteiro das aromáticas, portanto, é mais fácil.</a:t>
            </a:r>
          </a:p>
        </p:txBody>
      </p:sp>
      <p:sp>
        <p:nvSpPr>
          <p:cNvPr id="7" name="AutoShape 6" descr="A mostrar 20160127_1103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354" y="351692"/>
            <a:ext cx="4079631" cy="36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85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878" y="629267"/>
            <a:ext cx="6422849" cy="1269872"/>
          </a:xfrm>
        </p:spPr>
        <p:txBody>
          <a:bodyPr>
            <a:normAutofit fontScale="90000"/>
          </a:bodyPr>
          <a:lstStyle/>
          <a:p>
            <a:r>
              <a:rPr lang="pt-PT" b="1" dirty="0"/>
              <a:t>Bolo de iogurte, maçã e canela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16880" y="1524000"/>
            <a:ext cx="6422848" cy="4699820"/>
          </a:xfrm>
        </p:spPr>
        <p:txBody>
          <a:bodyPr>
            <a:normAutofit/>
          </a:bodyPr>
          <a:lstStyle/>
          <a:p>
            <a:r>
              <a:rPr lang="en-US" sz="2000" b="1" dirty="0"/>
              <a:t>Utilize o </a:t>
            </a:r>
            <a:r>
              <a:rPr lang="en-US" sz="2000" b="1" dirty="0" err="1"/>
              <a:t>copo</a:t>
            </a:r>
            <a:r>
              <a:rPr lang="en-US" sz="2000" b="1" dirty="0"/>
              <a:t> de </a:t>
            </a:r>
            <a:r>
              <a:rPr lang="en-US" sz="2000" b="1" dirty="0" err="1"/>
              <a:t>iogurte</a:t>
            </a:r>
            <a:r>
              <a:rPr lang="en-US" sz="2000" b="1" dirty="0"/>
              <a:t> </a:t>
            </a:r>
            <a:r>
              <a:rPr lang="en-US" sz="2000" b="1" dirty="0" err="1"/>
              <a:t>como</a:t>
            </a:r>
            <a:r>
              <a:rPr lang="en-US" sz="2000" b="1" dirty="0"/>
              <a:t> </a:t>
            </a:r>
            <a:r>
              <a:rPr lang="en-US" sz="2000" b="1" dirty="0" err="1"/>
              <a:t>medida</a:t>
            </a:r>
            <a:r>
              <a:rPr lang="en-US" sz="2000" b="1" dirty="0"/>
              <a:t> e, </a:t>
            </a:r>
            <a:r>
              <a:rPr lang="en-US" sz="2000" b="1" dirty="0" err="1"/>
              <a:t>caso</a:t>
            </a:r>
            <a:r>
              <a:rPr lang="en-US" sz="2000" b="1" dirty="0"/>
              <a:t> </a:t>
            </a:r>
            <a:r>
              <a:rPr lang="en-US" sz="2000" b="1" dirty="0" err="1"/>
              <a:t>queira</a:t>
            </a:r>
            <a:r>
              <a:rPr lang="en-US" sz="2000" b="1" dirty="0"/>
              <a:t> </a:t>
            </a:r>
            <a:r>
              <a:rPr lang="en-US" sz="2000" b="1" dirty="0" err="1"/>
              <a:t>fazer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</a:t>
            </a:r>
            <a:r>
              <a:rPr lang="en-US" sz="2000" b="1" dirty="0" err="1"/>
              <a:t>receita</a:t>
            </a:r>
            <a:r>
              <a:rPr lang="en-US" sz="2000" b="1" dirty="0"/>
              <a:t> </a:t>
            </a:r>
            <a:r>
              <a:rPr lang="en-US" sz="2000" b="1" dirty="0" err="1"/>
              <a:t>maior,duplique</a:t>
            </a:r>
            <a:r>
              <a:rPr lang="en-US" sz="2000" b="1" dirty="0"/>
              <a:t> as </a:t>
            </a:r>
            <a:r>
              <a:rPr lang="en-US" sz="2000" b="1" dirty="0" err="1"/>
              <a:t>quantidades</a:t>
            </a:r>
            <a:r>
              <a:rPr lang="en-US" sz="2000" b="1" dirty="0"/>
              <a:t>. </a:t>
            </a:r>
            <a:r>
              <a:rPr lang="en-US" sz="2000" b="1" dirty="0" err="1"/>
              <a:t>Então,para</a:t>
            </a:r>
            <a:r>
              <a:rPr lang="en-US" sz="2000" b="1" dirty="0"/>
              <a:t> </a:t>
            </a:r>
            <a:r>
              <a:rPr lang="en-US" sz="2000" b="1" dirty="0" err="1"/>
              <a:t>começar</a:t>
            </a:r>
            <a:r>
              <a:rPr lang="en-US" sz="2000" b="1" dirty="0"/>
              <a:t>, </a:t>
            </a:r>
            <a:r>
              <a:rPr lang="en-US" sz="2000" b="1" dirty="0" err="1"/>
              <a:t>deite</a:t>
            </a:r>
            <a:r>
              <a:rPr lang="en-US" sz="2000" b="1" dirty="0"/>
              <a:t> </a:t>
            </a:r>
            <a:r>
              <a:rPr lang="en-US" sz="2000" b="1" dirty="0" err="1"/>
              <a:t>numa</a:t>
            </a:r>
            <a:r>
              <a:rPr lang="en-US" sz="2000" b="1" dirty="0"/>
              <a:t> </a:t>
            </a:r>
            <a:r>
              <a:rPr lang="en-US" sz="2000" b="1" dirty="0" err="1"/>
              <a:t>taça</a:t>
            </a:r>
            <a:r>
              <a:rPr lang="en-US" sz="2000" b="1" dirty="0"/>
              <a:t>, </a:t>
            </a:r>
            <a:r>
              <a:rPr lang="en-US" sz="2000" b="1" dirty="0" err="1"/>
              <a:t>três</a:t>
            </a:r>
            <a:r>
              <a:rPr lang="en-US" sz="2000" b="1" dirty="0"/>
              <a:t> </a:t>
            </a:r>
            <a:r>
              <a:rPr lang="en-US" sz="2000" b="1" dirty="0" err="1"/>
              <a:t>medidas</a:t>
            </a:r>
            <a:r>
              <a:rPr lang="en-US" sz="2000" b="1" dirty="0"/>
              <a:t> de </a:t>
            </a:r>
            <a:r>
              <a:rPr lang="en-US" sz="2000" b="1" dirty="0" err="1"/>
              <a:t>açúcar</a:t>
            </a:r>
            <a:r>
              <a:rPr lang="en-US" sz="2000" b="1" dirty="0"/>
              <a:t> </a:t>
            </a:r>
            <a:r>
              <a:rPr lang="en-US" sz="2000" b="1" dirty="0" err="1"/>
              <a:t>amarelo,junte-lhe</a:t>
            </a:r>
            <a:r>
              <a:rPr lang="en-US" sz="2000" b="1" dirty="0"/>
              <a:t> </a:t>
            </a:r>
            <a:r>
              <a:rPr lang="en-US" sz="2000" b="1" dirty="0" err="1"/>
              <a:t>três</a:t>
            </a:r>
            <a:r>
              <a:rPr lang="en-US" sz="2000" b="1" dirty="0"/>
              <a:t> </a:t>
            </a:r>
            <a:r>
              <a:rPr lang="en-US" sz="2000" b="1" dirty="0" err="1"/>
              <a:t>ovos</a:t>
            </a:r>
            <a:r>
              <a:rPr lang="en-US" sz="2000" b="1" dirty="0"/>
              <a:t> e </a:t>
            </a:r>
            <a:r>
              <a:rPr lang="en-US" sz="2000" b="1" dirty="0" err="1"/>
              <a:t>mexa</a:t>
            </a:r>
            <a:r>
              <a:rPr lang="en-US" sz="2000" b="1" dirty="0"/>
              <a:t> </a:t>
            </a:r>
            <a:r>
              <a:rPr lang="en-US" sz="2000" b="1" dirty="0" err="1"/>
              <a:t>bem</a:t>
            </a:r>
            <a:r>
              <a:rPr lang="en-US" sz="2000" b="1" dirty="0"/>
              <a:t>, com a </a:t>
            </a:r>
            <a:r>
              <a:rPr lang="en-US" sz="2000" b="1" dirty="0" err="1"/>
              <a:t>batedeira</a:t>
            </a:r>
            <a:r>
              <a:rPr lang="en-US" sz="2000" b="1" dirty="0"/>
              <a:t>. </a:t>
            </a:r>
            <a:r>
              <a:rPr lang="en-US" sz="2000" b="1" dirty="0" err="1"/>
              <a:t>Em</a:t>
            </a:r>
            <a:r>
              <a:rPr lang="en-US" sz="2000" b="1" dirty="0"/>
              <a:t> </a:t>
            </a:r>
            <a:r>
              <a:rPr lang="en-US" sz="2000" b="1" dirty="0" err="1"/>
              <a:t>seguida</a:t>
            </a:r>
            <a:r>
              <a:rPr lang="en-US" sz="2000" b="1" dirty="0"/>
              <a:t>, </a:t>
            </a:r>
            <a:r>
              <a:rPr lang="en-US" sz="2000" b="1" dirty="0" err="1"/>
              <a:t>junte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</a:t>
            </a:r>
            <a:r>
              <a:rPr lang="en-US" sz="2000" b="1" dirty="0" err="1"/>
              <a:t>medida</a:t>
            </a:r>
            <a:r>
              <a:rPr lang="en-US" sz="2000" b="1" dirty="0"/>
              <a:t> de </a:t>
            </a:r>
            <a:r>
              <a:rPr lang="en-US" sz="2000" b="1" dirty="0" err="1"/>
              <a:t>óleo</a:t>
            </a:r>
            <a:r>
              <a:rPr lang="en-US" sz="2000" b="1" dirty="0"/>
              <a:t> </a:t>
            </a:r>
            <a:r>
              <a:rPr lang="en-US" sz="2000" b="1" dirty="0" err="1"/>
              <a:t>ou</a:t>
            </a:r>
            <a:r>
              <a:rPr lang="en-US" sz="2000" b="1" dirty="0"/>
              <a:t> </a:t>
            </a:r>
            <a:r>
              <a:rPr lang="en-US" sz="2000" b="1" dirty="0" err="1"/>
              <a:t>azeite</a:t>
            </a:r>
            <a:r>
              <a:rPr lang="en-US" sz="2000" b="1" dirty="0"/>
              <a:t> .</a:t>
            </a:r>
            <a:r>
              <a:rPr lang="en-US" sz="2000" b="1" dirty="0" err="1"/>
              <a:t>Depois</a:t>
            </a:r>
            <a:r>
              <a:rPr lang="en-US" sz="2000" b="1" dirty="0"/>
              <a:t>, </a:t>
            </a:r>
            <a:r>
              <a:rPr lang="en-US" sz="2000" b="1" dirty="0" err="1"/>
              <a:t>junte</a:t>
            </a:r>
            <a:r>
              <a:rPr lang="en-US" sz="2000" b="1" dirty="0"/>
              <a:t> o </a:t>
            </a:r>
            <a:r>
              <a:rPr lang="en-US" sz="2000" b="1" dirty="0" err="1"/>
              <a:t>iogurte</a:t>
            </a:r>
            <a:r>
              <a:rPr lang="en-US" sz="2000" b="1" dirty="0"/>
              <a:t>, de </a:t>
            </a:r>
            <a:r>
              <a:rPr lang="en-US" sz="2000" b="1" dirty="0" err="1"/>
              <a:t>preferência</a:t>
            </a:r>
            <a:r>
              <a:rPr lang="en-US" sz="2000" b="1" dirty="0"/>
              <a:t> natural, </a:t>
            </a:r>
            <a:r>
              <a:rPr lang="en-US" sz="2000" b="1" dirty="0" err="1"/>
              <a:t>misture</a:t>
            </a:r>
            <a:r>
              <a:rPr lang="en-US" sz="2000" b="1" dirty="0"/>
              <a:t> </a:t>
            </a:r>
            <a:r>
              <a:rPr lang="en-US" sz="2000" b="1" dirty="0" err="1"/>
              <a:t>três</a:t>
            </a:r>
            <a:r>
              <a:rPr lang="en-US" sz="2000" b="1" dirty="0"/>
              <a:t> </a:t>
            </a:r>
            <a:r>
              <a:rPr lang="en-US" sz="2000" b="1" dirty="0" err="1"/>
              <a:t>medidas</a:t>
            </a:r>
            <a:r>
              <a:rPr lang="en-US" sz="2000" b="1" dirty="0"/>
              <a:t> de </a:t>
            </a:r>
            <a:r>
              <a:rPr lang="en-US" sz="2000" b="1" dirty="0" err="1"/>
              <a:t>farinha</a:t>
            </a:r>
            <a:r>
              <a:rPr lang="en-US" sz="2000" b="1" dirty="0"/>
              <a:t>, com </a:t>
            </a:r>
            <a:r>
              <a:rPr lang="en-US" sz="2000" b="1" dirty="0" err="1"/>
              <a:t>uma</a:t>
            </a:r>
            <a:r>
              <a:rPr lang="en-US" sz="2000" b="1" dirty="0"/>
              <a:t> </a:t>
            </a:r>
            <a:r>
              <a:rPr lang="en-US" sz="2000" b="1" dirty="0" err="1"/>
              <a:t>colher</a:t>
            </a:r>
            <a:r>
              <a:rPr lang="en-US" sz="2000" b="1" dirty="0"/>
              <a:t> de </a:t>
            </a:r>
            <a:r>
              <a:rPr lang="en-US" sz="2000" b="1" dirty="0" err="1"/>
              <a:t>chá</a:t>
            </a:r>
            <a:r>
              <a:rPr lang="en-US" sz="2000" b="1" dirty="0"/>
              <a:t> de </a:t>
            </a:r>
            <a:r>
              <a:rPr lang="en-US" sz="2000" b="1" dirty="0" err="1"/>
              <a:t>fermento</a:t>
            </a:r>
            <a:r>
              <a:rPr lang="en-US" sz="2000" b="1" dirty="0"/>
              <a:t> e </a:t>
            </a:r>
            <a:r>
              <a:rPr lang="en-US" sz="2000" b="1" dirty="0" err="1"/>
              <a:t>uma</a:t>
            </a:r>
            <a:r>
              <a:rPr lang="en-US" sz="2000" b="1" dirty="0"/>
              <a:t> </a:t>
            </a:r>
            <a:r>
              <a:rPr lang="en-US" sz="2000" b="1" dirty="0" err="1"/>
              <a:t>colher</a:t>
            </a:r>
            <a:r>
              <a:rPr lang="en-US" sz="2000" b="1" dirty="0"/>
              <a:t> de </a:t>
            </a:r>
            <a:r>
              <a:rPr lang="en-US" sz="2000" b="1" dirty="0" err="1"/>
              <a:t>sopa</a:t>
            </a:r>
            <a:r>
              <a:rPr lang="en-US" sz="2000" b="1" dirty="0"/>
              <a:t> de </a:t>
            </a:r>
            <a:r>
              <a:rPr lang="en-US" sz="2000" b="1" dirty="0" err="1"/>
              <a:t>canela</a:t>
            </a:r>
            <a:r>
              <a:rPr lang="en-US" sz="2000" b="1" dirty="0"/>
              <a:t> e </a:t>
            </a:r>
            <a:r>
              <a:rPr lang="en-US" sz="2000" b="1" dirty="0" err="1"/>
              <a:t>junte</a:t>
            </a:r>
            <a:r>
              <a:rPr lang="en-US" sz="2000" b="1" dirty="0"/>
              <a:t> </a:t>
            </a:r>
            <a:r>
              <a:rPr lang="en-US" sz="2000" b="1" dirty="0" err="1"/>
              <a:t>ao</a:t>
            </a:r>
            <a:r>
              <a:rPr lang="en-US" sz="2000" b="1" dirty="0"/>
              <a:t> </a:t>
            </a:r>
            <a:r>
              <a:rPr lang="en-US" sz="2000" b="1" dirty="0" err="1"/>
              <a:t>creme</a:t>
            </a:r>
            <a:r>
              <a:rPr lang="en-US" sz="2000" b="1" dirty="0"/>
              <a:t> anterior. Se </a:t>
            </a:r>
            <a:r>
              <a:rPr lang="en-US" sz="2000" b="1" dirty="0" err="1"/>
              <a:t>tiver</a:t>
            </a:r>
            <a:r>
              <a:rPr lang="en-US" sz="2000" b="1" dirty="0"/>
              <a:t> e </a:t>
            </a:r>
            <a:r>
              <a:rPr lang="en-US" sz="2000" b="1" dirty="0" err="1"/>
              <a:t>gostar</a:t>
            </a:r>
            <a:r>
              <a:rPr lang="en-US" sz="2000" b="1" dirty="0"/>
              <a:t>, </a:t>
            </a:r>
            <a:r>
              <a:rPr lang="en-US" sz="2000" b="1" dirty="0" err="1"/>
              <a:t>pode</a:t>
            </a:r>
            <a:r>
              <a:rPr lang="en-US" sz="2000" b="1" dirty="0"/>
              <a:t> </a:t>
            </a:r>
            <a:r>
              <a:rPr lang="en-US" sz="2000" b="1" dirty="0" err="1"/>
              <a:t>juntar</a:t>
            </a:r>
            <a:r>
              <a:rPr lang="en-US" sz="2000" b="1" dirty="0"/>
              <a:t> </a:t>
            </a:r>
            <a:r>
              <a:rPr lang="en-US" sz="2000" b="1" dirty="0" err="1"/>
              <a:t>amêndoas</a:t>
            </a:r>
            <a:r>
              <a:rPr lang="en-US" sz="2000" b="1" dirty="0"/>
              <a:t> </a:t>
            </a:r>
            <a:r>
              <a:rPr lang="en-US" sz="2000" b="1" dirty="0" err="1"/>
              <a:t>ou</a:t>
            </a:r>
            <a:r>
              <a:rPr lang="en-US" sz="2000" b="1" dirty="0"/>
              <a:t> </a:t>
            </a:r>
            <a:r>
              <a:rPr lang="en-US" sz="2000" b="1" dirty="0" err="1"/>
              <a:t>nozes</a:t>
            </a:r>
            <a:r>
              <a:rPr lang="en-US" sz="2000" b="1" dirty="0"/>
              <a:t>. </a:t>
            </a:r>
            <a:r>
              <a:rPr lang="en-US" sz="2000" b="1" dirty="0" err="1"/>
              <a:t>Unte</a:t>
            </a:r>
            <a:r>
              <a:rPr lang="en-US" sz="2000" b="1" dirty="0"/>
              <a:t> com </a:t>
            </a:r>
            <a:r>
              <a:rPr lang="en-US" sz="2000" b="1" dirty="0" err="1"/>
              <a:t>manteiga</a:t>
            </a:r>
            <a:r>
              <a:rPr lang="en-US" sz="2000" b="1" dirty="0"/>
              <a:t> </a:t>
            </a:r>
            <a:r>
              <a:rPr lang="en-US" sz="2000" b="1" dirty="0" err="1"/>
              <a:t>ou</a:t>
            </a:r>
            <a:r>
              <a:rPr lang="en-US" sz="2000" b="1" dirty="0"/>
              <a:t> </a:t>
            </a:r>
            <a:r>
              <a:rPr lang="en-US" sz="2000" b="1" dirty="0" err="1"/>
              <a:t>margarina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forma </a:t>
            </a:r>
            <a:r>
              <a:rPr lang="en-US" sz="2000" b="1" dirty="0" err="1"/>
              <a:t>ou</a:t>
            </a:r>
            <a:r>
              <a:rPr lang="en-US" sz="2000" b="1" dirty="0"/>
              <a:t> </a:t>
            </a:r>
            <a:r>
              <a:rPr lang="en-US" sz="2000" b="1" dirty="0" err="1"/>
              <a:t>tabuleiro</a:t>
            </a:r>
            <a:r>
              <a:rPr lang="en-US" sz="2000" b="1" dirty="0"/>
              <a:t> e </a:t>
            </a:r>
            <a:r>
              <a:rPr lang="en-US" sz="2000" b="1" dirty="0" err="1"/>
              <a:t>polvilhe</a:t>
            </a:r>
            <a:r>
              <a:rPr lang="en-US" sz="2000" b="1" dirty="0"/>
              <a:t> com </a:t>
            </a:r>
            <a:r>
              <a:rPr lang="en-US" sz="2000" b="1" dirty="0" err="1"/>
              <a:t>farinha</a:t>
            </a:r>
            <a:r>
              <a:rPr lang="en-US" sz="2000" b="1" dirty="0"/>
              <a:t>. </a:t>
            </a:r>
            <a:r>
              <a:rPr lang="en-US" sz="2000" b="1" dirty="0" err="1"/>
              <a:t>Vá</a:t>
            </a:r>
            <a:r>
              <a:rPr lang="en-US" sz="2000" b="1" dirty="0"/>
              <a:t> </a:t>
            </a:r>
            <a:r>
              <a:rPr lang="en-US" sz="2000" b="1" dirty="0" err="1"/>
              <a:t>deitando</a:t>
            </a:r>
            <a:r>
              <a:rPr lang="en-US" sz="2000" b="1" dirty="0"/>
              <a:t>, </a:t>
            </a:r>
            <a:r>
              <a:rPr lang="en-US" sz="2000" b="1" dirty="0" err="1"/>
              <a:t>sucessivamente</a:t>
            </a:r>
            <a:r>
              <a:rPr lang="en-US" sz="2000" b="1" dirty="0"/>
              <a:t> a </a:t>
            </a:r>
            <a:r>
              <a:rPr lang="en-US" sz="2000" b="1" dirty="0" err="1"/>
              <a:t>massa</a:t>
            </a:r>
            <a:r>
              <a:rPr lang="en-US" sz="2000" b="1" dirty="0"/>
              <a:t> e  </a:t>
            </a:r>
            <a:r>
              <a:rPr lang="en-US" sz="2000" b="1" dirty="0" err="1"/>
              <a:t>fatias</a:t>
            </a:r>
            <a:r>
              <a:rPr lang="en-US" sz="2000" b="1" dirty="0"/>
              <a:t> </a:t>
            </a:r>
            <a:r>
              <a:rPr lang="en-US" sz="2000" b="1" dirty="0" err="1"/>
              <a:t>finas</a:t>
            </a:r>
            <a:r>
              <a:rPr lang="en-US" sz="2000" b="1" dirty="0"/>
              <a:t> de </a:t>
            </a:r>
            <a:r>
              <a:rPr lang="en-US" sz="2000" b="1" dirty="0" err="1"/>
              <a:t>três</a:t>
            </a:r>
            <a:r>
              <a:rPr lang="en-US" sz="2000" b="1" dirty="0"/>
              <a:t> </a:t>
            </a:r>
            <a:r>
              <a:rPr lang="en-US" sz="2000" b="1" dirty="0" err="1"/>
              <a:t>maçãs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Leve </a:t>
            </a:r>
            <a:r>
              <a:rPr lang="en-US" sz="2000" b="1" dirty="0" err="1"/>
              <a:t>ao</a:t>
            </a:r>
            <a:r>
              <a:rPr lang="en-US" sz="2000" b="1" dirty="0"/>
              <a:t> </a:t>
            </a:r>
            <a:r>
              <a:rPr lang="en-US" sz="2000" b="1" dirty="0" err="1"/>
              <a:t>forno</a:t>
            </a:r>
            <a:r>
              <a:rPr lang="en-US" sz="2000" b="1" dirty="0"/>
              <a:t> ,a 180º , </a:t>
            </a:r>
            <a:r>
              <a:rPr lang="en-US" sz="2000" b="1" dirty="0" err="1"/>
              <a:t>durante</a:t>
            </a:r>
            <a:r>
              <a:rPr lang="en-US" sz="2000" b="1" dirty="0"/>
              <a:t> 40 min e </a:t>
            </a:r>
            <a:r>
              <a:rPr lang="en-US" sz="2000" b="1" dirty="0" err="1"/>
              <a:t>vá</a:t>
            </a:r>
            <a:r>
              <a:rPr lang="en-US" sz="2000" b="1" dirty="0"/>
              <a:t> </a:t>
            </a:r>
            <a:r>
              <a:rPr lang="en-US" sz="2000" b="1" dirty="0" err="1"/>
              <a:t>verificando</a:t>
            </a:r>
            <a:r>
              <a:rPr lang="en-US" sz="2000" b="1" dirty="0"/>
              <a:t> a </a:t>
            </a:r>
            <a:r>
              <a:rPr lang="en-US" sz="2000" b="1" dirty="0" err="1"/>
              <a:t>cozedura</a:t>
            </a:r>
            <a:r>
              <a:rPr lang="en-US" sz="2000" b="1" dirty="0"/>
              <a:t> com um </a:t>
            </a:r>
            <a:r>
              <a:rPr lang="en-US" sz="2000" b="1" dirty="0" err="1"/>
              <a:t>palito</a:t>
            </a:r>
            <a:r>
              <a:rPr lang="en-US" sz="2000" b="1" dirty="0"/>
              <a:t>.</a:t>
            </a:r>
          </a:p>
        </p:txBody>
      </p:sp>
      <p:pic>
        <p:nvPicPr>
          <p:cNvPr id="5" name="Imagem 4" descr="Posted on 4 de Outubro de 2011 by Lilian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6"/>
          <a:stretch/>
        </p:blipFill>
        <p:spPr>
          <a:xfrm>
            <a:off x="804672" y="3461343"/>
            <a:ext cx="3026663" cy="27624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1" y="484631"/>
            <a:ext cx="4151378" cy="270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60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4276" y="354624"/>
            <a:ext cx="4208656" cy="1518560"/>
          </a:xfrm>
        </p:spPr>
        <p:txBody>
          <a:bodyPr anchor="b">
            <a:normAutofit/>
          </a:bodyPr>
          <a:lstStyle/>
          <a:p>
            <a:pPr algn="r"/>
            <a:r>
              <a:rPr lang="pt-PT" sz="5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8921" y="3399692"/>
            <a:ext cx="4204011" cy="3043639"/>
          </a:xfrm>
        </p:spPr>
        <p:txBody>
          <a:bodyPr anchor="t">
            <a:normAutofit/>
          </a:bodyPr>
          <a:lstStyle/>
          <a:p>
            <a:r>
              <a:rPr lang="pt-PT" sz="1800" dirty="0">
                <a:solidFill>
                  <a:srgbClr val="FFFFFF"/>
                </a:solidFill>
              </a:rPr>
              <a:t>ALIMENTAÇÃO SAUDÁVEL E SUSTENTÁVEL NA ESCOLA</a:t>
            </a:r>
          </a:p>
          <a:p>
            <a:endParaRPr lang="pt-PT" sz="1800" dirty="0">
              <a:solidFill>
                <a:srgbClr val="FFFFFF"/>
              </a:solidFill>
            </a:endParaRPr>
          </a:p>
          <a:p>
            <a:r>
              <a:rPr lang="pt-PT" sz="1800" dirty="0">
                <a:solidFill>
                  <a:srgbClr val="FFFFFF"/>
                </a:solidFill>
              </a:rPr>
              <a:t>PROPOSTAS DE EMENTAS DO 7º J</a:t>
            </a:r>
          </a:p>
          <a:p>
            <a:r>
              <a:rPr lang="pt-PT" sz="1800" dirty="0">
                <a:solidFill>
                  <a:srgbClr val="FFFFFF"/>
                </a:solidFill>
              </a:rPr>
              <a:t>Nicole Mariana</a:t>
            </a:r>
          </a:p>
          <a:p>
            <a:r>
              <a:rPr lang="pt-PT" sz="1800" dirty="0">
                <a:solidFill>
                  <a:srgbClr val="FFFFFF"/>
                </a:solidFill>
              </a:rPr>
              <a:t>Margarida Mira</a:t>
            </a:r>
          </a:p>
          <a:p>
            <a:r>
              <a:rPr lang="pt-PT" sz="1800" dirty="0">
                <a:solidFill>
                  <a:srgbClr val="FFFFFF"/>
                </a:solidFill>
              </a:rPr>
              <a:t>Sara Gonçalves</a:t>
            </a:r>
          </a:p>
          <a:p>
            <a:r>
              <a:rPr lang="pt-PT" sz="1800" dirty="0">
                <a:solidFill>
                  <a:srgbClr val="FFFFFF"/>
                </a:solidFill>
              </a:rPr>
              <a:t>Tiago Gonçalves</a:t>
            </a:r>
          </a:p>
          <a:p>
            <a:endParaRPr lang="pt-PT" sz="1800" dirty="0">
              <a:solidFill>
                <a:srgbClr val="FFFFFF"/>
              </a:solidFill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3" t="28884" r="18462" b="28446"/>
          <a:stretch/>
        </p:blipFill>
        <p:spPr>
          <a:xfrm>
            <a:off x="249740" y="312093"/>
            <a:ext cx="1683357" cy="1915715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38" y="354624"/>
            <a:ext cx="1852094" cy="1873185"/>
          </a:xfrm>
          <a:prstGeom prst="rect">
            <a:avLst/>
          </a:prstGeom>
        </p:spPr>
      </p:pic>
      <p:pic>
        <p:nvPicPr>
          <p:cNvPr id="4" name="Imagem 3" descr="Google comienza a vender alimentos frescos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41" y="330178"/>
            <a:ext cx="6087414" cy="611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1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9775" y="58249"/>
            <a:ext cx="10515600" cy="1325563"/>
          </a:xfrm>
        </p:spPr>
        <p:txBody>
          <a:bodyPr/>
          <a:lstStyle/>
          <a:p>
            <a:pPr algn="ctr"/>
            <a:r>
              <a:rPr lang="pt-PT" dirty="0"/>
              <a:t>EMENTA</a:t>
            </a:r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idx="1"/>
          </p:nvPr>
        </p:nvSpPr>
        <p:spPr>
          <a:xfrm>
            <a:off x="563562" y="984740"/>
            <a:ext cx="5434013" cy="1213828"/>
          </a:xfrm>
        </p:spPr>
        <p:txBody>
          <a:bodyPr/>
          <a:lstStyle/>
          <a:p>
            <a:r>
              <a:rPr lang="pt-PT" dirty="0"/>
              <a:t>Sopa de legumes com couve da nossa horta</a:t>
            </a:r>
          </a:p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2"/>
          </p:nvPr>
        </p:nvSpPr>
        <p:spPr>
          <a:xfrm>
            <a:off x="563562" y="2620111"/>
            <a:ext cx="5434013" cy="3569552"/>
          </a:xfrm>
        </p:spPr>
        <p:txBody>
          <a:bodyPr>
            <a:normAutofit lnSpcReduction="10000"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.</a:t>
            </a:r>
          </a:p>
          <a:p>
            <a:endParaRPr lang="pt-PT" dirty="0"/>
          </a:p>
          <a:p>
            <a:r>
              <a:rPr lang="pt-PT" sz="2400" dirty="0"/>
              <a:t>Bebida – sumo  natural de  4 </a:t>
            </a:r>
            <a:r>
              <a:rPr lang="pt-PT" sz="2400" dirty="0" err="1"/>
              <a:t>pêras</a:t>
            </a:r>
            <a:r>
              <a:rPr lang="pt-PT" sz="2400" dirty="0"/>
              <a:t> e 3 kiwis</a:t>
            </a:r>
          </a:p>
          <a:p>
            <a:endParaRPr lang="pt-PT" dirty="0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quarter" idx="3"/>
          </p:nvPr>
        </p:nvSpPr>
        <p:spPr>
          <a:xfrm>
            <a:off x="6172200" y="984739"/>
            <a:ext cx="5083175" cy="820616"/>
          </a:xfrm>
        </p:spPr>
        <p:txBody>
          <a:bodyPr>
            <a:normAutofit/>
          </a:bodyPr>
          <a:lstStyle/>
          <a:p>
            <a:r>
              <a:rPr lang="pt-PT" dirty="0"/>
              <a:t>Esparguete com atum, ovo cozido e orégãos ou manjericão</a:t>
            </a:r>
          </a:p>
        </p:txBody>
      </p:sp>
      <p:pic>
        <p:nvPicPr>
          <p:cNvPr id="4" name="Imagem 3" descr="Cinco Quartos de Laranja: Sopa da horta com cotovelinho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5" y="1805355"/>
            <a:ext cx="4453548" cy="3448816"/>
          </a:xfrm>
          <a:prstGeom prst="rect">
            <a:avLst/>
          </a:prstGeom>
        </p:spPr>
      </p:pic>
      <p:pic>
        <p:nvPicPr>
          <p:cNvPr id="9" name="Marcador de Posição de Conteúdo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80" y="1863034"/>
            <a:ext cx="4667791" cy="3391138"/>
          </a:xfrm>
        </p:spPr>
      </p:pic>
    </p:spTree>
    <p:extLst>
      <p:ext uri="{BB962C8B-B14F-4D97-AF65-F5344CB8AC3E}">
        <p14:creationId xmlns:p14="http://schemas.microsoft.com/office/powerpoint/2010/main" val="325393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839788" y="23446"/>
            <a:ext cx="10515600" cy="806959"/>
          </a:xfrm>
        </p:spPr>
        <p:txBody>
          <a:bodyPr/>
          <a:lstStyle/>
          <a:p>
            <a:pPr algn="ctr"/>
            <a:r>
              <a:rPr lang="pt-PT" dirty="0"/>
              <a:t>O nosso almoço</a:t>
            </a:r>
          </a:p>
        </p:txBody>
      </p:sp>
      <p:sp>
        <p:nvSpPr>
          <p:cNvPr id="11" name="Marcador de Posição do Texto 10"/>
          <p:cNvSpPr>
            <a:spLocks noGrp="1"/>
          </p:cNvSpPr>
          <p:nvPr>
            <p:ph type="body" idx="1"/>
          </p:nvPr>
        </p:nvSpPr>
        <p:spPr>
          <a:xfrm>
            <a:off x="839788" y="830405"/>
            <a:ext cx="5157787" cy="860284"/>
          </a:xfrm>
        </p:spPr>
        <p:txBody>
          <a:bodyPr>
            <a:normAutofit/>
          </a:bodyPr>
          <a:lstStyle/>
          <a:p>
            <a:r>
              <a:rPr lang="pt-PT" dirty="0"/>
              <a:t>Sopa de legumes com couve da nossa horta</a:t>
            </a:r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sz="quarter" idx="3"/>
          </p:nvPr>
        </p:nvSpPr>
        <p:spPr>
          <a:xfrm>
            <a:off x="6172200" y="1008185"/>
            <a:ext cx="5183188" cy="731247"/>
          </a:xfrm>
        </p:spPr>
        <p:txBody>
          <a:bodyPr>
            <a:normAutofit fontScale="47500" lnSpcReduction="20000"/>
          </a:bodyPr>
          <a:lstStyle/>
          <a:p>
            <a:endParaRPr lang="pt-PT" dirty="0"/>
          </a:p>
          <a:p>
            <a:r>
              <a:rPr lang="pt-PT" sz="3800" dirty="0"/>
              <a:t>Esparguete com atum, ovo cozido e orégãos ou manjericão</a:t>
            </a:r>
          </a:p>
          <a:p>
            <a:endParaRPr lang="pt-PT" dirty="0"/>
          </a:p>
        </p:txBody>
      </p:sp>
      <p:pic>
        <p:nvPicPr>
          <p:cNvPr id="3" name="Marcador de Posição de Conteúdo 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22584"/>
            <a:ext cx="5183188" cy="4267077"/>
          </a:xfr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922584"/>
            <a:ext cx="5157788" cy="426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10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13398"/>
          </a:xfrm>
        </p:spPr>
        <p:txBody>
          <a:bodyPr/>
          <a:lstStyle/>
          <a:p>
            <a:pPr algn="ctr"/>
            <a:r>
              <a:rPr lang="pt-PT" dirty="0"/>
              <a:t>O nosso almoço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39801" y="1172310"/>
            <a:ext cx="5157787" cy="867507"/>
          </a:xfrm>
        </p:spPr>
        <p:txBody>
          <a:bodyPr>
            <a:normAutofit fontScale="85000" lnSpcReduction="10000"/>
          </a:bodyPr>
          <a:lstStyle/>
          <a:p>
            <a:endParaRPr lang="pt-PT" dirty="0"/>
          </a:p>
          <a:p>
            <a:r>
              <a:rPr lang="pt-PT" dirty="0"/>
              <a:t>Sopa de legumes com couve da nossa horta</a:t>
            </a:r>
          </a:p>
          <a:p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227385"/>
            <a:ext cx="5157787" cy="4360984"/>
          </a:xfrm>
        </p:spPr>
        <p:txBody>
          <a:bodyPr>
            <a:normAutofit fontScale="92500" lnSpcReduction="10000"/>
          </a:bodyPr>
          <a:lstStyle/>
          <a:p>
            <a:r>
              <a:rPr lang="pt-PT" sz="2200" b="1" dirty="0"/>
              <a:t>Corte em pedaços duas courgettes,200g de abóbora, duas ou três cenouras, um alho francês. Pode substituir a courgette por batata e o alho francês por cebola, se quiser fazer ainda mais barato. Cubra-os de água e leve-os a cozer até ser possível triturar. Passe então a varinha mágica para fazer o puré e junte-lhe depois a couve bem lavada e cortada em pedacinhos finos ou «migada» e leve de novo a ferver mais uns 10 minutos para cozer a couve. Quem não tiver ou não gostar de couve, pode fazer na mesma mas acrescenta ,por exemplo, agriões ou espinafres e vai variando os legumes. Nós, já fizemos todas estas variantes, até houve uma em que juntámos </a:t>
            </a:r>
            <a:r>
              <a:rPr lang="pt-PT" sz="2200" b="1" dirty="0" err="1"/>
              <a:t>bróculos</a:t>
            </a:r>
            <a:r>
              <a:rPr lang="pt-PT" sz="2200" b="1" dirty="0"/>
              <a:t>.</a:t>
            </a:r>
          </a:p>
          <a:p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078524"/>
            <a:ext cx="5183188" cy="867507"/>
          </a:xfrm>
        </p:spPr>
        <p:txBody>
          <a:bodyPr>
            <a:normAutofit fontScale="85000" lnSpcReduction="20000"/>
          </a:bodyPr>
          <a:lstStyle/>
          <a:p>
            <a:endParaRPr lang="pt-PT" dirty="0"/>
          </a:p>
          <a:p>
            <a:r>
              <a:rPr lang="pt-PT" dirty="0"/>
              <a:t>Esparguete com atum, ovo cozido e orégãos ou manjericão</a:t>
            </a:r>
          </a:p>
          <a:p>
            <a:endParaRPr lang="pt-PT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227385"/>
            <a:ext cx="5183188" cy="4360984"/>
          </a:xfrm>
        </p:spPr>
        <p:txBody>
          <a:bodyPr>
            <a:normAutofit fontScale="47500" lnSpcReduction="20000"/>
          </a:bodyPr>
          <a:lstStyle/>
          <a:p>
            <a:r>
              <a:rPr lang="pt-PT" sz="4200" b="1" dirty="0"/>
              <a:t>Numa panela com bastante água, sal e um fio de azeite , leve a cozer, durante 10 minutos,300g de esparguete. Quando estiver cozida, retire-lhe a água e reserve. Num tacho, faça um refogado, com um pouco de azeite e um alho francês cortado às rodelas ou uma cebola picada. Quando estiver a ficar loirinho, pode juntar, se tiver e quiser,  uma lata de cogumelos, ou cogumelos </a:t>
            </a:r>
            <a:r>
              <a:rPr lang="pt-PT" sz="4200" b="1" dirty="0" err="1"/>
              <a:t>frescos.Pode</a:t>
            </a:r>
            <a:r>
              <a:rPr lang="pt-PT" sz="4200" b="1" dirty="0"/>
              <a:t> acrescentar duas a três colheres de sopa de polpa de tomate e deixar cozer mais um pouco. Quando estiver pronto, envolva o esparguete, com cuidado para não esmagar, retire do fogão, junte uma ou duas latas de atum e dois ovos cozidos e enfeite com tomate cherry ou azeitonas. Nós dividimos a massa em duas taças, porque alguém podia não gostar e noutra, juntámos um lata de ervilhas. No final, enfeitámos com folhas de manjericão da nossa horta.</a:t>
            </a:r>
            <a:endParaRPr lang="pt-PT" sz="4200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798048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1266</Words>
  <Application>Microsoft Office PowerPoint</Application>
  <PresentationFormat>Ecrã Panorâmico</PresentationFormat>
  <Paragraphs>228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Tema do Office</vt:lpstr>
      <vt:lpstr> </vt:lpstr>
      <vt:lpstr>EMENTA 1</vt:lpstr>
      <vt:lpstr>Memória descritiva das ementas</vt:lpstr>
      <vt:lpstr>Massa vegetariana</vt:lpstr>
      <vt:lpstr>Bolo de iogurte, maçã e canela</vt:lpstr>
      <vt:lpstr> </vt:lpstr>
      <vt:lpstr>EMENTA</vt:lpstr>
      <vt:lpstr>O nosso almoço</vt:lpstr>
      <vt:lpstr>O nosso almoço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Margarida Mota</dc:creator>
  <cp:lastModifiedBy>Margarida Mota</cp:lastModifiedBy>
  <cp:revision>42</cp:revision>
  <dcterms:created xsi:type="dcterms:W3CDTF">2016-03-06T14:15:19Z</dcterms:created>
  <dcterms:modified xsi:type="dcterms:W3CDTF">2016-03-06T22:11:29Z</dcterms:modified>
</cp:coreProperties>
</file>