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45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637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086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883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4069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005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1014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960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872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447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82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543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14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288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0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300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460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8001000" cy="2248470"/>
          </a:xfrm>
        </p:spPr>
        <p:txBody>
          <a:bodyPr>
            <a:normAutofit fontScale="90000"/>
          </a:bodyPr>
          <a:lstStyle/>
          <a:p>
            <a:r>
              <a:rPr lang="pt-PT" b="1" i="1" u="sng" dirty="0">
                <a:solidFill>
                  <a:schemeClr val="tx1"/>
                </a:solidFill>
              </a:rPr>
              <a:t>Conheça 18 dicas para evitar o desperdício de alimentos em casa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4212" y="4135272"/>
            <a:ext cx="6400800" cy="1655928"/>
          </a:xfrm>
        </p:spPr>
        <p:txBody>
          <a:bodyPr>
            <a:normAutofit/>
          </a:bodyPr>
          <a:lstStyle/>
          <a:p>
            <a:r>
              <a:rPr lang="pt-PT" sz="2400" b="1" i="1" dirty="0">
                <a:solidFill>
                  <a:schemeClr val="tx1"/>
                </a:solidFill>
              </a:rPr>
              <a:t>Quase metade da comida produzida no mundo é jogada fora e boa parte desse desperdício acontece em casa</a:t>
            </a:r>
          </a:p>
        </p:txBody>
      </p:sp>
    </p:spTree>
    <p:extLst>
      <p:ext uri="{BB962C8B-B14F-4D97-AF65-F5344CB8AC3E}">
        <p14:creationId xmlns:p14="http://schemas.microsoft.com/office/powerpoint/2010/main" val="1128378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2" y="393004"/>
            <a:ext cx="8534400" cy="1507067"/>
          </a:xfrm>
        </p:spPr>
        <p:txBody>
          <a:bodyPr/>
          <a:lstStyle/>
          <a:p>
            <a:r>
              <a:rPr lang="pt-PT" b="1" i="1" u="sng" dirty="0">
                <a:solidFill>
                  <a:schemeClr val="tx1"/>
                </a:solidFill>
              </a:rPr>
              <a:t>7. Aproveitamento</a:t>
            </a:r>
            <a:endParaRPr lang="pt-PT" b="1" i="1" u="sng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2500952"/>
            <a:ext cx="8534400" cy="3615267"/>
          </a:xfrm>
        </p:spPr>
        <p:txBody>
          <a:bodyPr>
            <a:normAutofit/>
          </a:bodyPr>
          <a:lstStyle/>
          <a:p>
            <a:r>
              <a:rPr lang="pt-PT" sz="2800" dirty="0"/>
              <a:t>Literalmente, aproveite seus alimentos até o talo. É possível reaproveitar partes não convencionais, como as sobras e cascas das frutas, por exemplo (saiba mais na matéria "Reaproveitamento de alimentos: 15 maneiras de usar sobras e cascas de frutas e vegetais");</a:t>
            </a:r>
            <a:endParaRPr lang="pt-PT" sz="2800" dirty="0"/>
          </a:p>
        </p:txBody>
      </p:sp>
    </p:spTree>
    <p:extLst>
      <p:ext uri="{BB962C8B-B14F-4D97-AF65-F5344CB8AC3E}">
        <p14:creationId xmlns:p14="http://schemas.microsoft.com/office/powerpoint/2010/main" val="1862539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2" y="515833"/>
            <a:ext cx="8534400" cy="1507067"/>
          </a:xfrm>
        </p:spPr>
        <p:txBody>
          <a:bodyPr/>
          <a:lstStyle/>
          <a:p>
            <a:r>
              <a:rPr lang="pt-PT" b="1" i="1" u="sng" dirty="0">
                <a:solidFill>
                  <a:schemeClr val="tx1"/>
                </a:solidFill>
              </a:rPr>
              <a:t>8. Aparência</a:t>
            </a:r>
            <a:endParaRPr lang="pt-PT" b="1" i="1" u="sng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2500953"/>
            <a:ext cx="8534400" cy="3615267"/>
          </a:xfrm>
        </p:spPr>
        <p:txBody>
          <a:bodyPr>
            <a:normAutofit/>
          </a:bodyPr>
          <a:lstStyle/>
          <a:p>
            <a:r>
              <a:rPr lang="pt-PT" sz="2800" dirty="0">
                <a:solidFill>
                  <a:schemeClr val="tx1"/>
                </a:solidFill>
              </a:rPr>
              <a:t>Se uma fruta ou legume apresentar uma aparência feia em algumas partes, corte-as e use o que sobrou, sem a necessidade de jogar tudo fora.</a:t>
            </a:r>
            <a:endParaRPr lang="pt-PT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868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2" y="2647666"/>
            <a:ext cx="8534400" cy="1091822"/>
          </a:xfrm>
        </p:spPr>
        <p:txBody>
          <a:bodyPr>
            <a:normAutofit/>
          </a:bodyPr>
          <a:lstStyle/>
          <a:p>
            <a:r>
              <a:rPr lang="pt-PT" sz="4800" b="1" i="1" u="sng" dirty="0">
                <a:solidFill>
                  <a:schemeClr val="tx1"/>
                </a:solidFill>
              </a:rPr>
              <a:t>Quanto aos seus alimentos</a:t>
            </a:r>
            <a:endParaRPr lang="pt-PT" sz="4800" b="1" i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902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2" y="474890"/>
            <a:ext cx="8534400" cy="1507067"/>
          </a:xfrm>
        </p:spPr>
        <p:txBody>
          <a:bodyPr/>
          <a:lstStyle/>
          <a:p>
            <a:r>
              <a:rPr lang="pt-PT" b="1" i="1" u="sng" dirty="0">
                <a:solidFill>
                  <a:schemeClr val="tx1"/>
                </a:solidFill>
              </a:rPr>
              <a:t>9. Queijos</a:t>
            </a:r>
            <a:endParaRPr lang="pt-PT" b="1" i="1" u="sng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2555542"/>
            <a:ext cx="8534400" cy="3615267"/>
          </a:xfrm>
        </p:spPr>
        <p:txBody>
          <a:bodyPr>
            <a:noAutofit/>
          </a:bodyPr>
          <a:lstStyle/>
          <a:p>
            <a:r>
              <a:rPr lang="pt-PT" sz="2800" dirty="0">
                <a:solidFill>
                  <a:schemeClr val="tx1"/>
                </a:solidFill>
              </a:rPr>
              <a:t>Permanecem sem estragar de cinco dias a um mês, se bem conservados na geladeira. Os modelos mais molinhos, como ricota e minas, aguentam no máximo 5 dias, enquanto que os mais duros, como provolone e parmesão, têm maior tempo de conservação. Você deve dispensar o queijo quando ele apresentar pontos esverdeados em sua superfície e sua cor for alterada;</a:t>
            </a:r>
            <a:endParaRPr lang="pt-PT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223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2" y="723962"/>
            <a:ext cx="8534400" cy="1507067"/>
          </a:xfrm>
        </p:spPr>
        <p:txBody>
          <a:bodyPr/>
          <a:lstStyle/>
          <a:p>
            <a:r>
              <a:rPr lang="pt-PT" b="1" i="1" u="sng" dirty="0">
                <a:solidFill>
                  <a:schemeClr val="tx1"/>
                </a:solidFill>
              </a:rPr>
              <a:t>10. Vinhos</a:t>
            </a:r>
            <a:endParaRPr lang="pt-PT" b="1" i="1" u="sng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2541895"/>
            <a:ext cx="8534400" cy="3615267"/>
          </a:xfrm>
        </p:spPr>
        <p:txBody>
          <a:bodyPr>
            <a:normAutofit/>
          </a:bodyPr>
          <a:lstStyle/>
          <a:p>
            <a:r>
              <a:rPr lang="pt-PT" sz="2800" dirty="0">
                <a:solidFill>
                  <a:schemeClr val="tx1"/>
                </a:solidFill>
              </a:rPr>
              <a:t>Para consumir como bebida, o ideal é tomá-lo em um dia porque, depois de aberto, os vinhos sofrem a oxidação - o oxigênio entra na garrafa e reage com a bebida, alterando seu sabor e aroma. Se você quiser prolongar a vida do produto e não desperdiçar, basta usar o vinho como tempero que ele dura até um mês;</a:t>
            </a:r>
            <a:endParaRPr lang="pt-PT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9683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2" y="638663"/>
            <a:ext cx="8534400" cy="1507067"/>
          </a:xfrm>
        </p:spPr>
        <p:txBody>
          <a:bodyPr/>
          <a:lstStyle/>
          <a:p>
            <a:r>
              <a:rPr lang="pt-PT" b="1" i="1" u="sng" dirty="0">
                <a:solidFill>
                  <a:schemeClr val="tx1"/>
                </a:solidFill>
              </a:rPr>
              <a:t>11. Frutas, Verduras e Legumes</a:t>
            </a:r>
            <a:endParaRPr lang="pt-PT" b="1" i="1" u="sng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2541895"/>
            <a:ext cx="8534400" cy="3615267"/>
          </a:xfrm>
        </p:spPr>
        <p:txBody>
          <a:bodyPr>
            <a:normAutofit/>
          </a:bodyPr>
          <a:lstStyle/>
          <a:p>
            <a:r>
              <a:rPr lang="pt-PT" sz="2800" dirty="0">
                <a:solidFill>
                  <a:schemeClr val="tx1"/>
                </a:solidFill>
              </a:rPr>
              <a:t>Se forem higienizados e secos antes de serem armazenados na geladeira, esses alimentos duram cinco dias. Com exceção das frutas tropicais, como banana e abacate, que, se forem para a geladeira, vão escurecer;</a:t>
            </a:r>
            <a:endParaRPr lang="pt-PT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5929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pt-PT" b="1" i="1" u="sng" dirty="0">
                <a:solidFill>
                  <a:schemeClr val="tx1"/>
                </a:solidFill>
              </a:rPr>
              <a:t>12. Fermento</a:t>
            </a:r>
            <a:endParaRPr lang="pt-PT" b="1" i="1" u="sng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2528247"/>
            <a:ext cx="8534400" cy="3615267"/>
          </a:xfrm>
        </p:spPr>
        <p:txBody>
          <a:bodyPr>
            <a:normAutofit/>
          </a:bodyPr>
          <a:lstStyle/>
          <a:p>
            <a:r>
              <a:rPr lang="pt-PT" sz="2800" dirty="0"/>
              <a:t>Se for o químico em pó, dura até seis meses na geladeira, sem prejudicar o crescimento do seu bolo. Já o biológico, que é muito utilizado para fazer pães, não ultrapassa três dias depois de aberto porque contêm leveduras. Quando elas morrem, o fermento para de funcionar;</a:t>
            </a:r>
            <a:endParaRPr lang="pt-PT" sz="2800" dirty="0"/>
          </a:p>
        </p:txBody>
      </p:sp>
    </p:spTree>
    <p:extLst>
      <p:ext uri="{BB962C8B-B14F-4D97-AF65-F5344CB8AC3E}">
        <p14:creationId xmlns:p14="http://schemas.microsoft.com/office/powerpoint/2010/main" val="18308007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2" y="529481"/>
            <a:ext cx="8534400" cy="1507067"/>
          </a:xfrm>
        </p:spPr>
        <p:txBody>
          <a:bodyPr/>
          <a:lstStyle/>
          <a:p>
            <a:r>
              <a:rPr lang="pt-PT" b="1" i="1" u="sng" dirty="0">
                <a:solidFill>
                  <a:schemeClr val="tx1"/>
                </a:solidFill>
              </a:rPr>
              <a:t>13. Comida pronta</a:t>
            </a:r>
            <a:endParaRPr lang="pt-PT" b="1" i="1" u="sng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2487304"/>
            <a:ext cx="8534400" cy="3615267"/>
          </a:xfrm>
        </p:spPr>
        <p:txBody>
          <a:bodyPr>
            <a:normAutofit/>
          </a:bodyPr>
          <a:lstStyle/>
          <a:p>
            <a:r>
              <a:rPr lang="pt-PT" sz="2800" dirty="0">
                <a:solidFill>
                  <a:schemeClr val="tx1"/>
                </a:solidFill>
              </a:rPr>
              <a:t>Após a refeição, guarde as sobras de alimentos em recipientes fechados com tampa e leve-os para a geladeira. Feito isso, sua comida pronta vai durar três dias, em média;</a:t>
            </a:r>
            <a:endParaRPr lang="pt-PT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6996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2" y="556777"/>
            <a:ext cx="8534400" cy="1507067"/>
          </a:xfrm>
        </p:spPr>
        <p:txBody>
          <a:bodyPr/>
          <a:lstStyle/>
          <a:p>
            <a:r>
              <a:rPr lang="pt-PT" b="1" i="1" u="sng" dirty="0">
                <a:solidFill>
                  <a:schemeClr val="tx1"/>
                </a:solidFill>
              </a:rPr>
              <a:t>14. Carnes</a:t>
            </a:r>
            <a:endParaRPr lang="pt-PT" b="1" i="1" u="sng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2500952"/>
            <a:ext cx="8534400" cy="3615267"/>
          </a:xfrm>
        </p:spPr>
        <p:txBody>
          <a:bodyPr>
            <a:normAutofit/>
          </a:bodyPr>
          <a:lstStyle/>
          <a:p>
            <a:r>
              <a:rPr lang="pt-PT" sz="2800" dirty="0">
                <a:solidFill>
                  <a:schemeClr val="tx1"/>
                </a:solidFill>
              </a:rPr>
              <a:t>Lembre-se que as carnes possuem um alto nível de pegada hídrica (consomem muita água em sua produção), por isso, procure alternativas para repor proteínas. Caso você não venha a preparar a carne logo depois que a comprou, o ideal é congelá-la para que dure mais (cerca de dois dias), ou </a:t>
            </a:r>
            <a:r>
              <a:rPr lang="pt-PT" sz="2800" dirty="0" smtClean="0">
                <a:solidFill>
                  <a:schemeClr val="tx1"/>
                </a:solidFill>
              </a:rPr>
              <a:t>então embale-a </a:t>
            </a:r>
            <a:r>
              <a:rPr lang="pt-PT" sz="2800" dirty="0">
                <a:solidFill>
                  <a:schemeClr val="tx1"/>
                </a:solidFill>
              </a:rPr>
              <a:t>a </a:t>
            </a:r>
            <a:r>
              <a:rPr lang="pt-PT" sz="2800" dirty="0" smtClean="0">
                <a:solidFill>
                  <a:schemeClr val="tx1"/>
                </a:solidFill>
              </a:rPr>
              <a:t>vácuo;</a:t>
            </a:r>
            <a:endParaRPr lang="pt-PT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3833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2" y="519245"/>
            <a:ext cx="8534400" cy="1507067"/>
          </a:xfrm>
        </p:spPr>
        <p:txBody>
          <a:bodyPr/>
          <a:lstStyle/>
          <a:p>
            <a:r>
              <a:rPr lang="pt-PT" b="1" i="1" u="sng" dirty="0">
                <a:solidFill>
                  <a:schemeClr val="tx1"/>
                </a:solidFill>
              </a:rPr>
              <a:t>15. Manteiga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2487304"/>
            <a:ext cx="8534400" cy="3615267"/>
          </a:xfrm>
        </p:spPr>
        <p:txBody>
          <a:bodyPr>
            <a:normAutofit/>
          </a:bodyPr>
          <a:lstStyle/>
          <a:p>
            <a:r>
              <a:rPr lang="pt-PT" sz="2800" dirty="0">
                <a:solidFill>
                  <a:schemeClr val="tx1"/>
                </a:solidFill>
              </a:rPr>
              <a:t>Aguenta três meses sob refrigeração por conter bastante gordura em sua composição. O máximo que pode acontecer é aparecer uma capa amarela escura - basta raspar essa capa para voltar ao uso normal do produto;</a:t>
            </a:r>
          </a:p>
        </p:txBody>
      </p:sp>
    </p:spTree>
    <p:extLst>
      <p:ext uri="{BB962C8B-B14F-4D97-AF65-F5344CB8AC3E}">
        <p14:creationId xmlns:p14="http://schemas.microsoft.com/office/powerpoint/2010/main" val="1606397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0814" y="631208"/>
            <a:ext cx="8534400" cy="3615267"/>
          </a:xfrm>
        </p:spPr>
        <p:txBody>
          <a:bodyPr>
            <a:noAutofit/>
          </a:bodyPr>
          <a:lstStyle/>
          <a:p>
            <a:r>
              <a:rPr lang="pt-PT" sz="1800" dirty="0">
                <a:solidFill>
                  <a:schemeClr val="tx1"/>
                </a:solidFill>
              </a:rPr>
              <a:t>O desperdício de alimentos é um assunto muito grave e importante para ser discutido. Com o aumento da população mundial, a produção em massa de alimentos também cresceu para tentar suprir essa demanda. Mas segundo um relatório, se continuarmos produzindo e vivendo tendo como base o modelo de consumo atual, não haverão alimentos e água no futuro para todos e a disputa pelos recursos entre países vai se acirrar cada vez mais.</a:t>
            </a:r>
          </a:p>
          <a:p>
            <a:endParaRPr lang="pt-PT" sz="1800" dirty="0">
              <a:solidFill>
                <a:schemeClr val="tx1"/>
              </a:solidFill>
            </a:endParaRPr>
          </a:p>
          <a:p>
            <a:r>
              <a:rPr lang="pt-PT" sz="1800" dirty="0">
                <a:solidFill>
                  <a:schemeClr val="tx1"/>
                </a:solidFill>
              </a:rPr>
              <a:t>E por mais contraditório que pareça, segundo o relatório Estado da Insegurança Alimentar no Mundo 2012, cerca de 13 milhões de brasileiros passam fome ou sofrem de desnutrição, enquanto que 30% de toda a produção agrícola é desperdiçada. E segundo pesquisa do Instituto de Engenharia Mecânica do Reino Unido (IMechE), quase metade dos alimentos produzidos no mundo são jogados fora e boa parte desse desperdício acontece em casa.</a:t>
            </a:r>
          </a:p>
          <a:p>
            <a:endParaRPr lang="pt-PT" sz="1800" dirty="0">
              <a:solidFill>
                <a:schemeClr val="tx1"/>
              </a:solidFill>
            </a:endParaRPr>
          </a:p>
          <a:p>
            <a:r>
              <a:rPr lang="pt-PT" sz="1800" dirty="0">
                <a:solidFill>
                  <a:schemeClr val="tx1"/>
                </a:solidFill>
              </a:rPr>
              <a:t>Por esses motivos, pela redução da emissão de poluentes e pela economia de água, aproveite para acompanhar abaixo algumas dicas para você evitar o desperdício de alimentos em casa:</a:t>
            </a:r>
          </a:p>
        </p:txBody>
      </p:sp>
    </p:spTree>
    <p:extLst>
      <p:ext uri="{BB962C8B-B14F-4D97-AF65-F5344CB8AC3E}">
        <p14:creationId xmlns:p14="http://schemas.microsoft.com/office/powerpoint/2010/main" val="27603391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pt-PT" b="1" i="1" u="sng" dirty="0">
                <a:solidFill>
                  <a:schemeClr val="tx1"/>
                </a:solidFill>
              </a:rPr>
              <a:t>16. Enlatados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2569190"/>
            <a:ext cx="8534400" cy="3615267"/>
          </a:xfrm>
        </p:spPr>
        <p:txBody>
          <a:bodyPr>
            <a:normAutofit/>
          </a:bodyPr>
          <a:lstStyle/>
          <a:p>
            <a:r>
              <a:rPr lang="pt-PT" sz="2800" dirty="0">
                <a:solidFill>
                  <a:schemeClr val="tx1"/>
                </a:solidFill>
              </a:rPr>
              <a:t>Duram de quatro a cinco dias e devem ser consumidos logo depois de abertos. No entanto, evite esses tipos de alimentos porque, segundo um estudo dos Estados Unidos, comida enlatada faz mal a saúde - quem a consome fica exposto a compostos como bisfenol-A e ftalatos, sem contar a grande quantidade de conservantes;</a:t>
            </a:r>
          </a:p>
        </p:txBody>
      </p:sp>
    </p:spTree>
    <p:extLst>
      <p:ext uri="{BB962C8B-B14F-4D97-AF65-F5344CB8AC3E}">
        <p14:creationId xmlns:p14="http://schemas.microsoft.com/office/powerpoint/2010/main" val="26701553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2" y="584072"/>
            <a:ext cx="8534400" cy="1507067"/>
          </a:xfrm>
        </p:spPr>
        <p:txBody>
          <a:bodyPr/>
          <a:lstStyle/>
          <a:p>
            <a:r>
              <a:rPr lang="pt-PT" b="1" i="1" u="sng" dirty="0">
                <a:solidFill>
                  <a:schemeClr val="tx1"/>
                </a:solidFill>
              </a:rPr>
              <a:t>17. Leite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2541896"/>
            <a:ext cx="8534400" cy="3615267"/>
          </a:xfrm>
        </p:spPr>
        <p:txBody>
          <a:bodyPr>
            <a:normAutofit/>
          </a:bodyPr>
          <a:lstStyle/>
          <a:p>
            <a:r>
              <a:rPr lang="pt-PT" sz="2800" dirty="0">
                <a:solidFill>
                  <a:schemeClr val="tx1"/>
                </a:solidFill>
              </a:rPr>
              <a:t>Se for pasteurizado, deve ser consumido em um dia porque azeda rapidamente, ao contrário do longa vida, que dura de três a quatro dias na geladeira;</a:t>
            </a:r>
          </a:p>
        </p:txBody>
      </p:sp>
    </p:spTree>
    <p:extLst>
      <p:ext uri="{BB962C8B-B14F-4D97-AF65-F5344CB8AC3E}">
        <p14:creationId xmlns:p14="http://schemas.microsoft.com/office/powerpoint/2010/main" val="30039028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pt-PT" b="1" i="1" u="sng" dirty="0">
                <a:solidFill>
                  <a:schemeClr val="tx1"/>
                </a:solidFill>
              </a:rPr>
              <a:t>18. Ketchup, Maionese e Mostarda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2555543"/>
            <a:ext cx="8534400" cy="3615267"/>
          </a:xfrm>
        </p:spPr>
        <p:txBody>
          <a:bodyPr>
            <a:normAutofit/>
          </a:bodyPr>
          <a:lstStyle/>
          <a:p>
            <a:r>
              <a:rPr lang="pt-PT" sz="2800" dirty="0">
                <a:solidFill>
                  <a:schemeClr val="tx1"/>
                </a:solidFill>
              </a:rPr>
              <a:t>Iguais aos enlatados - possuem muitos conservantes que não fazem bem à saúde. O ideal é o consumo moderado desses produtos. Duram de um mês a um ano.</a:t>
            </a:r>
          </a:p>
        </p:txBody>
      </p:sp>
    </p:spTree>
    <p:extLst>
      <p:ext uri="{BB962C8B-B14F-4D97-AF65-F5344CB8AC3E}">
        <p14:creationId xmlns:p14="http://schemas.microsoft.com/office/powerpoint/2010/main" val="3078666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66850" y="1965278"/>
            <a:ext cx="8534400" cy="2800822"/>
          </a:xfrm>
        </p:spPr>
        <p:txBody>
          <a:bodyPr>
            <a:normAutofit/>
          </a:bodyPr>
          <a:lstStyle/>
          <a:p>
            <a:r>
              <a:rPr lang="pt-PT" sz="4400" b="1" i="1" u="sng" dirty="0">
                <a:solidFill>
                  <a:schemeClr val="tx1"/>
                </a:solidFill>
              </a:rPr>
              <a:t>Quanto às suas atitudes</a:t>
            </a:r>
          </a:p>
        </p:txBody>
      </p:sp>
    </p:spTree>
    <p:extLst>
      <p:ext uri="{BB962C8B-B14F-4D97-AF65-F5344CB8AC3E}">
        <p14:creationId xmlns:p14="http://schemas.microsoft.com/office/powerpoint/2010/main" val="1086392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61884" y="311117"/>
            <a:ext cx="8534400" cy="1507067"/>
          </a:xfrm>
        </p:spPr>
        <p:txBody>
          <a:bodyPr>
            <a:normAutofit/>
          </a:bodyPr>
          <a:lstStyle/>
          <a:p>
            <a:r>
              <a:rPr lang="pt-PT" sz="4400" b="1" i="1" u="sng" dirty="0">
                <a:solidFill>
                  <a:schemeClr val="tx1"/>
                </a:solidFill>
              </a:rPr>
              <a:t>1. Lista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2323531"/>
            <a:ext cx="8534400" cy="3615267"/>
          </a:xfrm>
        </p:spPr>
        <p:txBody>
          <a:bodyPr>
            <a:normAutofit/>
          </a:bodyPr>
          <a:lstStyle/>
          <a:p>
            <a:r>
              <a:rPr lang="pt-PT" sz="2800" dirty="0">
                <a:solidFill>
                  <a:schemeClr val="tx1"/>
                </a:solidFill>
              </a:rPr>
              <a:t>Realize uma parada obrigatória na despensa e na geladeira antes de ir ao mercado fazer compras. Verifique quais alimentos você realmente precisa comprar e evite fazer estoques;</a:t>
            </a:r>
          </a:p>
        </p:txBody>
      </p:sp>
    </p:spTree>
    <p:extLst>
      <p:ext uri="{BB962C8B-B14F-4D97-AF65-F5344CB8AC3E}">
        <p14:creationId xmlns:p14="http://schemas.microsoft.com/office/powerpoint/2010/main" val="846995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75280" y="584072"/>
            <a:ext cx="8534400" cy="1507067"/>
          </a:xfrm>
        </p:spPr>
        <p:txBody>
          <a:bodyPr/>
          <a:lstStyle/>
          <a:p>
            <a:r>
              <a:rPr lang="pt-PT" b="1" i="1" u="sng" dirty="0">
                <a:solidFill>
                  <a:schemeClr val="tx1"/>
                </a:solidFill>
              </a:rPr>
              <a:t>2. Validade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2323532"/>
            <a:ext cx="8534400" cy="3615267"/>
          </a:xfrm>
        </p:spPr>
        <p:txBody>
          <a:bodyPr>
            <a:normAutofit/>
          </a:bodyPr>
          <a:lstStyle/>
          <a:p>
            <a:r>
              <a:rPr lang="pt-PT" sz="2800" dirty="0">
                <a:solidFill>
                  <a:schemeClr val="tx1"/>
                </a:solidFill>
              </a:rPr>
              <a:t>Na hora de cozinhar, dê preferência aos alimentos que estão próximos do vencimento da validade. Anote quais são eles em uma lista e cole na geladeira para não esquecer;</a:t>
            </a:r>
          </a:p>
        </p:txBody>
      </p:sp>
    </p:spTree>
    <p:extLst>
      <p:ext uri="{BB962C8B-B14F-4D97-AF65-F5344CB8AC3E}">
        <p14:creationId xmlns:p14="http://schemas.microsoft.com/office/powerpoint/2010/main" val="1133823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pt-PT" b="1" i="1" u="sng" dirty="0">
                <a:solidFill>
                  <a:schemeClr val="tx1"/>
                </a:solidFill>
              </a:rPr>
              <a:t>3. Periodicidade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2192867"/>
            <a:ext cx="8534400" cy="3615267"/>
          </a:xfrm>
        </p:spPr>
        <p:txBody>
          <a:bodyPr>
            <a:normAutofit/>
          </a:bodyPr>
          <a:lstStyle/>
          <a:p>
            <a:pPr lvl="1"/>
            <a:r>
              <a:rPr lang="pt-PT" sz="2800" dirty="0">
                <a:solidFill>
                  <a:schemeClr val="tx1"/>
                </a:solidFill>
              </a:rPr>
              <a:t>Em vez de fazer uma compra por mês, experimente ir ao mercado mais vezes e comprar menos produtos</a:t>
            </a:r>
            <a:r>
              <a:rPr lang="pt-PT" sz="2600" dirty="0">
                <a:solidFill>
                  <a:schemeClr val="tx1"/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991587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pt-PT" b="1" i="1" u="sng" dirty="0">
                <a:solidFill>
                  <a:schemeClr val="tx1"/>
                </a:solidFill>
              </a:rPr>
              <a:t>4. Promoções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2555543"/>
            <a:ext cx="8534400" cy="3615267"/>
          </a:xfrm>
        </p:spPr>
        <p:txBody>
          <a:bodyPr>
            <a:normAutofit/>
          </a:bodyPr>
          <a:lstStyle/>
          <a:p>
            <a:r>
              <a:rPr lang="pt-PT" sz="2800" dirty="0">
                <a:solidFill>
                  <a:schemeClr val="tx1"/>
                </a:solidFill>
              </a:rPr>
              <a:t>As promoções costumam ser irresistíveis, no entanto, são as grandes vilãs do consumo consciente porque nos estimulam a comprar um número alto de produtos, que acabam se estragando. Fique atento;</a:t>
            </a:r>
          </a:p>
        </p:txBody>
      </p:sp>
    </p:spTree>
    <p:extLst>
      <p:ext uri="{BB962C8B-B14F-4D97-AF65-F5344CB8AC3E}">
        <p14:creationId xmlns:p14="http://schemas.microsoft.com/office/powerpoint/2010/main" val="3801453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2" y="242878"/>
            <a:ext cx="8534400" cy="1507067"/>
          </a:xfrm>
        </p:spPr>
        <p:txBody>
          <a:bodyPr>
            <a:normAutofit/>
          </a:bodyPr>
          <a:lstStyle/>
          <a:p>
            <a:r>
              <a:rPr lang="pt-PT" b="1" i="1" u="sng" dirty="0">
                <a:solidFill>
                  <a:schemeClr val="tx1"/>
                </a:solidFill>
              </a:rPr>
              <a:t>5. </a:t>
            </a:r>
            <a:r>
              <a:rPr lang="pt-PT" b="1" i="1" u="sng" dirty="0" smtClean="0">
                <a:solidFill>
                  <a:schemeClr val="tx1"/>
                </a:solidFill>
              </a:rPr>
              <a:t>Acondicionamento</a:t>
            </a:r>
            <a:endParaRPr lang="pt-PT" b="1" i="1" u="sng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2528248"/>
            <a:ext cx="8534400" cy="3615267"/>
          </a:xfrm>
        </p:spPr>
        <p:txBody>
          <a:bodyPr/>
          <a:lstStyle/>
          <a:p>
            <a:r>
              <a:rPr lang="pt-PT" sz="2800" dirty="0">
                <a:solidFill>
                  <a:schemeClr val="tx1"/>
                </a:solidFill>
              </a:rPr>
              <a:t>Antes de guardar frutas, verduras e legumes na geladeira, higienize-os e e seque-os. Depois de consumir, guarde esses alimentos em embalagens hermeticamente fechadas para evitar a proliferação de bactérias;</a:t>
            </a:r>
          </a:p>
        </p:txBody>
      </p:sp>
    </p:spTree>
    <p:extLst>
      <p:ext uri="{BB962C8B-B14F-4D97-AF65-F5344CB8AC3E}">
        <p14:creationId xmlns:p14="http://schemas.microsoft.com/office/powerpoint/2010/main" val="274217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2" y="590266"/>
            <a:ext cx="8534400" cy="1507067"/>
          </a:xfrm>
        </p:spPr>
        <p:txBody>
          <a:bodyPr/>
          <a:lstStyle/>
          <a:p>
            <a:r>
              <a:rPr lang="pt-PT" b="1" i="1" u="sng" dirty="0">
                <a:solidFill>
                  <a:schemeClr val="tx1"/>
                </a:solidFill>
              </a:rPr>
              <a:t>6. Planejamento</a:t>
            </a:r>
            <a:endParaRPr lang="pt-PT" b="1" i="1" u="sng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2528248"/>
            <a:ext cx="8534400" cy="3615267"/>
          </a:xfrm>
        </p:spPr>
        <p:txBody>
          <a:bodyPr>
            <a:normAutofit/>
          </a:bodyPr>
          <a:lstStyle/>
          <a:p>
            <a:r>
              <a:rPr lang="pt-PT" sz="2800" dirty="0">
                <a:solidFill>
                  <a:schemeClr val="tx1"/>
                </a:solidFill>
              </a:rPr>
              <a:t>Planeje suas compras. Faça uma lista com os produtos que realmente estão em falta;</a:t>
            </a:r>
            <a:endParaRPr lang="pt-PT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276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</TotalTime>
  <Words>1010</Words>
  <Application>Microsoft Office PowerPoint</Application>
  <PresentationFormat>Widescreen</PresentationFormat>
  <Paragraphs>45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6" baseType="lpstr">
      <vt:lpstr>Arial</vt:lpstr>
      <vt:lpstr>Trebuchet MS</vt:lpstr>
      <vt:lpstr>Wingdings 3</vt:lpstr>
      <vt:lpstr>Facetado</vt:lpstr>
      <vt:lpstr>Conheça 18 dicas para evitar o desperdício de alimentos em casa</vt:lpstr>
      <vt:lpstr>Apresentação do PowerPoint</vt:lpstr>
      <vt:lpstr>Quanto às suas atitudes</vt:lpstr>
      <vt:lpstr>1. Lista</vt:lpstr>
      <vt:lpstr>2. Validade</vt:lpstr>
      <vt:lpstr>3. Periodicidade</vt:lpstr>
      <vt:lpstr>4. Promoções</vt:lpstr>
      <vt:lpstr>5. Acondicionamento</vt:lpstr>
      <vt:lpstr>6. Planejamento</vt:lpstr>
      <vt:lpstr>7. Aproveitamento</vt:lpstr>
      <vt:lpstr>8. Aparência</vt:lpstr>
      <vt:lpstr>Quanto aos seus alimentos</vt:lpstr>
      <vt:lpstr>9. Queijos</vt:lpstr>
      <vt:lpstr>10. Vinhos</vt:lpstr>
      <vt:lpstr>11. Frutas, Verduras e Legumes</vt:lpstr>
      <vt:lpstr>12. Fermento</vt:lpstr>
      <vt:lpstr>13. Comida pronta</vt:lpstr>
      <vt:lpstr>14. Carnes</vt:lpstr>
      <vt:lpstr>15. Manteiga</vt:lpstr>
      <vt:lpstr>16. Enlatados</vt:lpstr>
      <vt:lpstr>17. Leite</vt:lpstr>
      <vt:lpstr>18. Ketchup, Maionese e Mostarda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Conheça 18 dicas para evitar o desperdício de alimentos em casa</dc:title>
  <dc:creator>Rui Carvalho</dc:creator>
  <cp:lastModifiedBy>Rui Carvalho</cp:lastModifiedBy>
  <cp:revision>6</cp:revision>
  <dcterms:created xsi:type="dcterms:W3CDTF">2017-01-22T09:17:16Z</dcterms:created>
  <dcterms:modified xsi:type="dcterms:W3CDTF">2017-01-22T12:50:43Z</dcterms:modified>
</cp:coreProperties>
</file>