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84" r:id="rId3"/>
    <p:sldId id="256" r:id="rId4"/>
    <p:sldId id="268" r:id="rId5"/>
    <p:sldId id="266" r:id="rId6"/>
    <p:sldId id="267" r:id="rId7"/>
    <p:sldId id="257" r:id="rId8"/>
    <p:sldId id="259" r:id="rId9"/>
    <p:sldId id="258" r:id="rId10"/>
    <p:sldId id="261" r:id="rId11"/>
    <p:sldId id="260" r:id="rId12"/>
    <p:sldId id="262" r:id="rId13"/>
    <p:sldId id="263" r:id="rId14"/>
    <p:sldId id="264" r:id="rId15"/>
    <p:sldId id="265" r:id="rId16"/>
    <p:sldId id="269" r:id="rId17"/>
    <p:sldId id="270" r:id="rId18"/>
    <p:sldId id="273" r:id="rId19"/>
    <p:sldId id="271" r:id="rId20"/>
    <p:sldId id="272" r:id="rId21"/>
    <p:sldId id="274" r:id="rId22"/>
    <p:sldId id="276" r:id="rId23"/>
    <p:sldId id="277" r:id="rId24"/>
    <p:sldId id="275" r:id="rId25"/>
    <p:sldId id="278" r:id="rId26"/>
    <p:sldId id="280" r:id="rId27"/>
    <p:sldId id="279" r:id="rId28"/>
    <p:sldId id="281" r:id="rId29"/>
    <p:sldId id="282" r:id="rId30"/>
    <p:sldId id="283" r:id="rId31"/>
    <p:sldId id="285" r:id="rId32"/>
    <p:sldId id="286" r:id="rId33"/>
    <p:sldId id="288" r:id="rId34"/>
    <p:sldId id="289" r:id="rId35"/>
    <p:sldId id="287" r:id="rId3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905A3-36D9-49C4-87A9-689E14433BB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PT"/>
        </a:p>
      </dgm:t>
    </dgm:pt>
    <dgm:pt modelId="{39C561F5-BE21-49FF-BE44-9CA1A93FAEF3}">
      <dgm:prSet/>
      <dgm:spPr/>
      <dgm:t>
        <a:bodyPr/>
        <a:lstStyle/>
        <a:p>
          <a:pPr rtl="0"/>
          <a:r>
            <a:rPr lang="pt-PT" baseline="0"/>
            <a:t>Vitaminas</a:t>
          </a:r>
          <a:br>
            <a:rPr lang="pt-PT" baseline="0"/>
          </a:br>
          <a:br>
            <a:rPr lang="pt-PT" baseline="0"/>
          </a:br>
          <a:r>
            <a:rPr lang="pt-PT" baseline="0"/>
            <a:t>Minerais </a:t>
          </a:r>
          <a:endParaRPr lang="pt-PT"/>
        </a:p>
      </dgm:t>
    </dgm:pt>
    <dgm:pt modelId="{A235BD87-A87A-447B-83BD-B2823686D388}" type="parTrans" cxnId="{182A7078-C614-40EE-BB53-BECEC53E0E58}">
      <dgm:prSet/>
      <dgm:spPr/>
      <dgm:t>
        <a:bodyPr/>
        <a:lstStyle/>
        <a:p>
          <a:endParaRPr lang="pt-PT"/>
        </a:p>
      </dgm:t>
    </dgm:pt>
    <dgm:pt modelId="{EED1ECB1-18D7-47A5-A24C-BD16A5998717}" type="sibTrans" cxnId="{182A7078-C614-40EE-BB53-BECEC53E0E58}">
      <dgm:prSet/>
      <dgm:spPr/>
      <dgm:t>
        <a:bodyPr/>
        <a:lstStyle/>
        <a:p>
          <a:endParaRPr lang="pt-PT"/>
        </a:p>
      </dgm:t>
    </dgm:pt>
    <dgm:pt modelId="{402294F0-1574-4F7E-8BD8-E5BD2FBC2754}" type="pres">
      <dgm:prSet presAssocID="{C15905A3-36D9-49C4-87A9-689E14433BBD}" presName="compositeShape" presStyleCnt="0">
        <dgm:presLayoutVars>
          <dgm:chMax val="7"/>
          <dgm:dir/>
          <dgm:resizeHandles val="exact"/>
        </dgm:presLayoutVars>
      </dgm:prSet>
      <dgm:spPr/>
    </dgm:pt>
    <dgm:pt modelId="{E4C55A49-C2B1-4F8C-BE9A-65C4B7880B74}" type="pres">
      <dgm:prSet presAssocID="{39C561F5-BE21-49FF-BE44-9CA1A93FAEF3}" presName="circ1TxSh" presStyleLbl="vennNode1" presStyleIdx="0" presStyleCnt="1"/>
      <dgm:spPr/>
    </dgm:pt>
  </dgm:ptLst>
  <dgm:cxnLst>
    <dgm:cxn modelId="{182A7078-C614-40EE-BB53-BECEC53E0E58}" srcId="{C15905A3-36D9-49C4-87A9-689E14433BBD}" destId="{39C561F5-BE21-49FF-BE44-9CA1A93FAEF3}" srcOrd="0" destOrd="0" parTransId="{A235BD87-A87A-447B-83BD-B2823686D388}" sibTransId="{EED1ECB1-18D7-47A5-A24C-BD16A5998717}"/>
    <dgm:cxn modelId="{DC00B48C-52FA-4C27-8A43-DC427CC84C4B}" type="presOf" srcId="{39C561F5-BE21-49FF-BE44-9CA1A93FAEF3}" destId="{E4C55A49-C2B1-4F8C-BE9A-65C4B7880B74}" srcOrd="0" destOrd="0" presId="urn:microsoft.com/office/officeart/2005/8/layout/venn1"/>
    <dgm:cxn modelId="{8B9143C5-13FB-4C60-A4E5-DA80605ADCF7}" type="presOf" srcId="{C15905A3-36D9-49C4-87A9-689E14433BBD}" destId="{402294F0-1574-4F7E-8BD8-E5BD2FBC2754}" srcOrd="0" destOrd="0" presId="urn:microsoft.com/office/officeart/2005/8/layout/venn1"/>
    <dgm:cxn modelId="{EACE7618-8DF5-4CAC-A650-988B28DD675B}" type="presParOf" srcId="{402294F0-1574-4F7E-8BD8-E5BD2FBC2754}" destId="{E4C55A49-C2B1-4F8C-BE9A-65C4B7880B7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55A49-C2B1-4F8C-BE9A-65C4B7880B74}">
      <dsp:nvSpPr>
        <dsp:cNvPr id="0" name=""/>
        <dsp:cNvSpPr/>
      </dsp:nvSpPr>
      <dsp:spPr>
        <a:xfrm>
          <a:off x="0" y="826850"/>
          <a:ext cx="2947482" cy="29474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900" kern="1200" baseline="0"/>
            <a:t>Vitaminas</a:t>
          </a:r>
          <a:br>
            <a:rPr lang="pt-PT" sz="3900" kern="1200" baseline="0"/>
          </a:br>
          <a:br>
            <a:rPr lang="pt-PT" sz="3900" kern="1200" baseline="0"/>
          </a:br>
          <a:r>
            <a:rPr lang="pt-PT" sz="3900" kern="1200" baseline="0"/>
            <a:t>Minerais </a:t>
          </a:r>
          <a:endParaRPr lang="pt-PT" sz="3900" kern="1200"/>
        </a:p>
      </dsp:txBody>
      <dsp:txXfrm>
        <a:off x="431649" y="1258499"/>
        <a:ext cx="2084184" cy="2084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375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134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518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0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308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9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115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000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957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74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353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99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324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8802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469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21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827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758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646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307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100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200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D08D65-7728-47F7-A7F3-91EA07A3AF5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3CCF97E-55E2-4287-A87E-CC5F126FB5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418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1CDAEAE-D027-4108-AA85-9A935F8422C9}" type="datetimeFigureOut">
              <a:rPr lang="pt-PT" smtClean="0"/>
              <a:t>30/05/2017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483D62A-2D98-4D08-B90C-998C00DCBD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7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1256" y="2967335"/>
            <a:ext cx="11069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PT" sz="5400" b="1" cap="none" spc="0" dirty="0">
                <a:ln/>
                <a:solidFill>
                  <a:srgbClr val="00B050"/>
                </a:solidFill>
                <a:latin typeface="Bell MT" panose="02020503060305020303" pitchFamily="18" charset="0"/>
              </a:rPr>
              <a:t>Diapositivos usados para explicação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7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RODA DOS ALIMENTOS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43" y="373620"/>
            <a:ext cx="4439265" cy="63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4" y="1049593"/>
            <a:ext cx="5192354" cy="51923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78" y="843383"/>
            <a:ext cx="5632938" cy="5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4429707" y="864107"/>
            <a:ext cx="7315200" cy="5120640"/>
          </a:xfrm>
        </p:spPr>
        <p:txBody>
          <a:bodyPr/>
          <a:lstStyle/>
          <a:p>
            <a:r>
              <a:rPr lang="pt-PT" sz="3200" dirty="0"/>
              <a:t>É uma representação/imagem</a:t>
            </a:r>
          </a:p>
          <a:p>
            <a:r>
              <a:rPr lang="pt-PT" sz="3200" dirty="0"/>
              <a:t>É em circulo para dar a ideia de prato (porções)</a:t>
            </a:r>
          </a:p>
          <a:p>
            <a:r>
              <a:rPr lang="pt-PT" sz="3200" dirty="0"/>
              <a:t>Apresenta 7 grupos de alimentos e a água</a:t>
            </a:r>
          </a:p>
          <a:p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39" y="740221"/>
            <a:ext cx="4336026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4527051" y="399245"/>
            <a:ext cx="7315200" cy="5709389"/>
          </a:xfrm>
        </p:spPr>
        <p:txBody>
          <a:bodyPr>
            <a:normAutofit/>
          </a:bodyPr>
          <a:lstStyle/>
          <a:p>
            <a:r>
              <a:rPr lang="pt-PT" sz="3200" dirty="0"/>
              <a:t>A água central porque…</a:t>
            </a:r>
          </a:p>
          <a:p>
            <a:pPr marL="0" indent="0">
              <a:buNone/>
            </a:pPr>
            <a:r>
              <a:rPr lang="pt-PT" sz="3200" dirty="0"/>
              <a:t>Faz parte de todos os alimentos</a:t>
            </a:r>
          </a:p>
          <a:p>
            <a:pPr marL="0" indent="0">
              <a:buNone/>
            </a:pPr>
            <a:endParaRPr lang="pt-PT" sz="3200" dirty="0"/>
          </a:p>
          <a:p>
            <a:pPr marL="0" indent="0">
              <a:buNone/>
            </a:pPr>
            <a:r>
              <a:rPr lang="pt-PT" sz="3200" dirty="0"/>
              <a:t>Deve ser a bebida de eleição</a:t>
            </a:r>
          </a:p>
          <a:p>
            <a:pPr marL="0" indent="0">
              <a:buNone/>
            </a:pPr>
            <a:endParaRPr lang="pt-PT" sz="3200" dirty="0"/>
          </a:p>
          <a:p>
            <a:pPr marL="0" indent="0">
              <a:buNone/>
            </a:pPr>
            <a:r>
              <a:rPr lang="pt-PT" sz="3200" dirty="0"/>
              <a:t>Cerca de 8 copos (1,5l)</a:t>
            </a:r>
          </a:p>
          <a:p>
            <a:pPr marL="0" indent="0">
              <a:buNone/>
            </a:pPr>
            <a:r>
              <a:rPr lang="pt-PT" dirty="0"/>
              <a:t>(em situação de exercício físico redobrar) </a:t>
            </a:r>
          </a:p>
          <a:p>
            <a:pPr marL="0" indent="0">
              <a:buNone/>
            </a:pPr>
            <a:r>
              <a:rPr lang="pt-PT" dirty="0"/>
              <a:t>(</a:t>
            </a:r>
            <a:r>
              <a:rPr lang="pt-PT" u="sng" dirty="0"/>
              <a:t>Atenção</a:t>
            </a:r>
            <a:r>
              <a:rPr lang="pt-PT" dirty="0"/>
              <a:t> que o sal aumenta a sede)</a:t>
            </a:r>
          </a:p>
          <a:p>
            <a:pPr marL="0" indent="0">
              <a:buNone/>
            </a:pPr>
            <a:r>
              <a:rPr lang="pt-PT" dirty="0"/>
              <a:t>(com o envelhecimento perde-se a </a:t>
            </a:r>
          </a:p>
          <a:p>
            <a:pPr marL="0" indent="0">
              <a:buNone/>
            </a:pPr>
            <a:r>
              <a:rPr lang="pt-PT" dirty="0"/>
              <a:t>noção de sede)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39" y="740221"/>
            <a:ext cx="4336026" cy="5368413"/>
          </a:xfrm>
          <a:prstGeom prst="rect">
            <a:avLst/>
          </a:prstGeom>
        </p:spPr>
      </p:pic>
      <p:pic>
        <p:nvPicPr>
          <p:cNvPr id="1026" name="Picture 2" descr="Resultado de imagem para copo a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110" y="3665577"/>
            <a:ext cx="2714625" cy="222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27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98620" cy="4601183"/>
          </a:xfrm>
        </p:spPr>
        <p:txBody>
          <a:bodyPr/>
          <a:lstStyle/>
          <a:p>
            <a:r>
              <a:rPr lang="pt-PT" sz="5400" dirty="0"/>
              <a:t>Cereais derivados e tubérculos</a:t>
            </a:r>
            <a:br>
              <a:rPr lang="pt-PT" dirty="0"/>
            </a:b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7" y="309093"/>
            <a:ext cx="8069447" cy="6349283"/>
          </a:xfrm>
        </p:spPr>
        <p:txBody>
          <a:bodyPr>
            <a:noAutofit/>
          </a:bodyPr>
          <a:lstStyle/>
          <a:p>
            <a:r>
              <a:rPr lang="pt-PT" sz="2400" b="1" dirty="0"/>
              <a:t>Cereais : </a:t>
            </a:r>
          </a:p>
          <a:p>
            <a:pPr marL="0" indent="0">
              <a:buNone/>
            </a:pPr>
            <a:r>
              <a:rPr lang="pt-PT" sz="2400" dirty="0"/>
              <a:t>-Arroz (carolino, agulha, </a:t>
            </a:r>
            <a:r>
              <a:rPr lang="pt-PT" sz="2400" dirty="0" err="1"/>
              <a:t>basmati</a:t>
            </a:r>
            <a:r>
              <a:rPr lang="pt-PT" sz="2400" dirty="0"/>
              <a:t>, …)</a:t>
            </a:r>
          </a:p>
          <a:p>
            <a:pPr marL="0" indent="0">
              <a:buNone/>
            </a:pPr>
            <a:r>
              <a:rPr lang="pt-PT" sz="2400" dirty="0"/>
              <a:t>-Milho</a:t>
            </a:r>
          </a:p>
          <a:p>
            <a:pPr marL="0" indent="0">
              <a:buNone/>
            </a:pPr>
            <a:r>
              <a:rPr lang="pt-PT" sz="2400" dirty="0"/>
              <a:t>-Trigo</a:t>
            </a:r>
          </a:p>
          <a:p>
            <a:pPr marL="0" indent="0">
              <a:buNone/>
            </a:pPr>
            <a:endParaRPr lang="pt-PT" sz="2400" dirty="0"/>
          </a:p>
          <a:p>
            <a:r>
              <a:rPr lang="pt-PT" sz="2400" b="1" dirty="0"/>
              <a:t>Derivados:</a:t>
            </a:r>
          </a:p>
          <a:p>
            <a:pPr marL="0" indent="0">
              <a:buNone/>
            </a:pPr>
            <a:r>
              <a:rPr lang="pt-PT" sz="2400" dirty="0"/>
              <a:t>-Farinha</a:t>
            </a:r>
          </a:p>
          <a:p>
            <a:pPr marL="0" indent="0">
              <a:buNone/>
            </a:pPr>
            <a:r>
              <a:rPr lang="pt-PT" sz="2400" dirty="0"/>
              <a:t>-Pão</a:t>
            </a:r>
          </a:p>
          <a:p>
            <a:pPr marL="0" indent="0">
              <a:buNone/>
            </a:pPr>
            <a:r>
              <a:rPr lang="pt-PT" sz="2400" dirty="0"/>
              <a:t>-Massa (esparguete, </a:t>
            </a:r>
            <a:r>
              <a:rPr lang="pt-PT" sz="2400" dirty="0" err="1"/>
              <a:t>fussili</a:t>
            </a:r>
            <a:r>
              <a:rPr lang="pt-PT" sz="2400" dirty="0"/>
              <a:t>, cotovelo, …)</a:t>
            </a:r>
          </a:p>
          <a:p>
            <a:pPr marL="0" indent="0">
              <a:buNone/>
            </a:pPr>
            <a:endParaRPr lang="pt-PT" sz="2400" dirty="0"/>
          </a:p>
          <a:p>
            <a:r>
              <a:rPr lang="pt-PT" sz="2400" b="1" dirty="0"/>
              <a:t>Tubérculos:</a:t>
            </a:r>
          </a:p>
          <a:p>
            <a:pPr marL="0" indent="0">
              <a:buNone/>
            </a:pPr>
            <a:r>
              <a:rPr lang="pt-PT" sz="2400" dirty="0"/>
              <a:t>-Batata</a:t>
            </a:r>
          </a:p>
          <a:p>
            <a:pPr marL="0" indent="0">
              <a:buNone/>
            </a:pPr>
            <a:r>
              <a:rPr lang="pt-PT" sz="2400" dirty="0"/>
              <a:t>-Batata Doce</a:t>
            </a:r>
          </a:p>
          <a:p>
            <a:pPr marL="0" indent="0">
              <a:buNone/>
            </a:pPr>
            <a:r>
              <a:rPr lang="pt-PT" sz="2400" dirty="0"/>
              <a:t>-Mandioca </a:t>
            </a:r>
          </a:p>
        </p:txBody>
      </p:sp>
    </p:spTree>
    <p:extLst>
      <p:ext uri="{BB962C8B-B14F-4D97-AF65-F5344CB8AC3E}">
        <p14:creationId xmlns:p14="http://schemas.microsoft.com/office/powerpoint/2010/main" val="306397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21346" cy="4601183"/>
          </a:xfrm>
        </p:spPr>
        <p:txBody>
          <a:bodyPr>
            <a:normAutofit/>
          </a:bodyPr>
          <a:lstStyle/>
          <a:p>
            <a:r>
              <a:rPr lang="pt-PT" sz="5400" dirty="0"/>
              <a:t>Hortícolas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sz="2800" dirty="0"/>
              <a:t>São apelidados de verduras, legumes ou vegetais</a:t>
            </a:r>
          </a:p>
          <a:p>
            <a:pPr marL="0" indent="0">
              <a:buNone/>
            </a:pPr>
            <a:r>
              <a:rPr lang="pt-PT" sz="2800" dirty="0"/>
              <a:t>Incluem:</a:t>
            </a:r>
          </a:p>
          <a:p>
            <a:pPr marL="0" indent="0">
              <a:buNone/>
            </a:pPr>
            <a:r>
              <a:rPr lang="pt-PT" sz="2800" dirty="0"/>
              <a:t>as hortaliças (ramas, folhas e flores)</a:t>
            </a:r>
          </a:p>
          <a:p>
            <a:r>
              <a:rPr lang="pt-PT" sz="2800" dirty="0"/>
              <a:t>Couves</a:t>
            </a:r>
          </a:p>
          <a:p>
            <a:r>
              <a:rPr lang="pt-PT" sz="2800" dirty="0"/>
              <a:t>Grelos</a:t>
            </a:r>
          </a:p>
          <a:p>
            <a:r>
              <a:rPr lang="pt-PT" sz="2800" dirty="0"/>
              <a:t>Nabiças</a:t>
            </a:r>
          </a:p>
          <a:p>
            <a:r>
              <a:rPr lang="pt-PT" sz="2800" dirty="0"/>
              <a:t>Alfaces</a:t>
            </a:r>
          </a:p>
          <a:p>
            <a:pPr marL="0" indent="0">
              <a:buNone/>
            </a:pPr>
            <a:r>
              <a:rPr lang="pt-PT" sz="2800" dirty="0"/>
              <a:t> as raízes (cenouras, nabo, rabanetes, beterrabas…)</a:t>
            </a:r>
          </a:p>
          <a:p>
            <a:pPr marL="0" indent="0">
              <a:buNone/>
            </a:pPr>
            <a:r>
              <a:rPr lang="pt-PT" sz="2800" dirty="0"/>
              <a:t>os bolbos (cebolas, alhos) </a:t>
            </a:r>
          </a:p>
          <a:p>
            <a:pPr marL="0" indent="0">
              <a:buNone/>
            </a:pPr>
            <a:r>
              <a:rPr lang="pt-PT" sz="2800" dirty="0"/>
              <a:t>e frutos (abóbora, pepino, tomate…). </a:t>
            </a:r>
          </a:p>
          <a:p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64537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7200" dirty="0"/>
              <a:t>Fruta 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885" y="467014"/>
            <a:ext cx="7159474" cy="4024425"/>
          </a:xfrm>
          <a:prstGeom prst="rect">
            <a:avLst/>
          </a:prstGeom>
        </p:spPr>
      </p:pic>
      <p:cxnSp>
        <p:nvCxnSpPr>
          <p:cNvPr id="6" name="Conexão em ângulos retos 5"/>
          <p:cNvCxnSpPr/>
          <p:nvPr/>
        </p:nvCxnSpPr>
        <p:spPr>
          <a:xfrm rot="5400000">
            <a:off x="5054959" y="3303431"/>
            <a:ext cx="1970467" cy="1931831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755885" y="5357611"/>
            <a:ext cx="6817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 laranja é rica em </a:t>
            </a:r>
            <a:r>
              <a:rPr lang="pt-PT" dirty="0" err="1"/>
              <a:t>Vit</a:t>
            </a:r>
            <a:r>
              <a:rPr lang="pt-PT" dirty="0"/>
              <a:t> C  e cálcio</a:t>
            </a:r>
          </a:p>
          <a:p>
            <a:r>
              <a:rPr lang="pt-PT" dirty="0"/>
              <a:t>Foi através dela que surgiu a Penicilina</a:t>
            </a:r>
          </a:p>
          <a:p>
            <a:r>
              <a:rPr lang="pt-PT" dirty="0"/>
              <a:t>Era utilizada no tempo dos descobrimentos devido à sua conservação e porque protegia os marinheiros do Escorbuto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5530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/>
              <a:t>Carne</a:t>
            </a:r>
            <a:br>
              <a:rPr lang="pt-PT" sz="6000" dirty="0"/>
            </a:br>
            <a:r>
              <a:rPr lang="pt-PT" sz="6000" dirty="0"/>
              <a:t>Pescado</a:t>
            </a:r>
            <a:br>
              <a:rPr lang="pt-PT" sz="6000" dirty="0"/>
            </a:br>
            <a:r>
              <a:rPr lang="pt-PT" sz="6000" dirty="0"/>
              <a:t>Ovo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Preferir peixe (fresco)</a:t>
            </a:r>
          </a:p>
          <a:p>
            <a:r>
              <a:rPr lang="pt-PT" sz="2800" dirty="0"/>
              <a:t>Preferir carnes brancas (aves e coelho)</a:t>
            </a:r>
          </a:p>
          <a:p>
            <a:r>
              <a:rPr lang="pt-PT" sz="2800" dirty="0"/>
              <a:t>Reduzir consume de carnes vermelhas (vaca, porco, borrego)</a:t>
            </a:r>
          </a:p>
          <a:p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41630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800" dirty="0"/>
              <a:t>Lacticínios e derivados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4000" dirty="0"/>
              <a:t>Leite</a:t>
            </a:r>
          </a:p>
          <a:p>
            <a:r>
              <a:rPr lang="pt-PT" sz="4000" dirty="0"/>
              <a:t>Iogurtes</a:t>
            </a:r>
          </a:p>
          <a:p>
            <a:r>
              <a:rPr lang="pt-PT" sz="4000" dirty="0"/>
              <a:t>Queijo (fresco, mozarela, </a:t>
            </a:r>
            <a:r>
              <a:rPr lang="pt-PT" sz="4000" dirty="0" err="1"/>
              <a:t>ricotta</a:t>
            </a:r>
            <a:r>
              <a:rPr lang="pt-PT" sz="4000" dirty="0"/>
              <a:t>, saloio,…)</a:t>
            </a:r>
          </a:p>
          <a:p>
            <a:r>
              <a:rPr lang="pt-PT" sz="4000" dirty="0"/>
              <a:t>Requeijão </a:t>
            </a:r>
          </a:p>
        </p:txBody>
      </p:sp>
    </p:spTree>
    <p:extLst>
      <p:ext uri="{BB962C8B-B14F-4D97-AF65-F5344CB8AC3E}">
        <p14:creationId xmlns:p14="http://schemas.microsoft.com/office/powerpoint/2010/main" val="3678404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ão 2 4"/>
          <p:cNvSpPr/>
          <p:nvPr/>
        </p:nvSpPr>
        <p:spPr>
          <a:xfrm>
            <a:off x="3992450" y="1506828"/>
            <a:ext cx="1532586" cy="96591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5400" dirty="0"/>
              <a:t>Gorduras e óleos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Azeite </a:t>
            </a:r>
          </a:p>
          <a:p>
            <a:r>
              <a:rPr lang="pt-PT" sz="2800" dirty="0"/>
              <a:t>Óleo (girassol, soja, coco, milho,…)</a:t>
            </a:r>
          </a:p>
          <a:p>
            <a:r>
              <a:rPr lang="pt-PT" sz="2800" dirty="0"/>
              <a:t>Natas</a:t>
            </a:r>
          </a:p>
          <a:p>
            <a:r>
              <a:rPr lang="pt-PT" sz="2800" dirty="0"/>
              <a:t>Manteiga</a:t>
            </a:r>
          </a:p>
          <a:p>
            <a:r>
              <a:rPr lang="pt-PT" sz="2800" dirty="0"/>
              <a:t>Margarina </a:t>
            </a:r>
          </a:p>
          <a:p>
            <a:r>
              <a:rPr lang="pt-PT" sz="2800" dirty="0"/>
              <a:t>Banha (tem origem animal)</a:t>
            </a:r>
          </a:p>
        </p:txBody>
      </p:sp>
    </p:spTree>
    <p:extLst>
      <p:ext uri="{BB962C8B-B14F-4D97-AF65-F5344CB8AC3E}">
        <p14:creationId xmlns:p14="http://schemas.microsoft.com/office/powerpoint/2010/main" val="73137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2276" y="1210612"/>
            <a:ext cx="8512935" cy="1687133"/>
          </a:xfrm>
        </p:spPr>
        <p:txBody>
          <a:bodyPr>
            <a:noAutofit/>
          </a:bodyPr>
          <a:lstStyle/>
          <a:p>
            <a:r>
              <a:rPr lang="pt-PT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ALIMENTAÇÃO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425" y="3717209"/>
            <a:ext cx="2137041" cy="1240282"/>
          </a:xfrm>
        </p:spPr>
        <p:txBody>
          <a:bodyPr>
            <a:normAutofit/>
          </a:bodyPr>
          <a:lstStyle/>
          <a:p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Saudável 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203065" y="3717209"/>
            <a:ext cx="3318258" cy="1240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Sustentável </a:t>
            </a:r>
          </a:p>
        </p:txBody>
      </p:sp>
      <p:sp>
        <p:nvSpPr>
          <p:cNvPr id="5" name="Seta curvada à direita 4"/>
          <p:cNvSpPr/>
          <p:nvPr/>
        </p:nvSpPr>
        <p:spPr>
          <a:xfrm>
            <a:off x="4868213" y="2743200"/>
            <a:ext cx="1037809" cy="9740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ta curvada à esquerda 6"/>
          <p:cNvSpPr/>
          <p:nvPr/>
        </p:nvSpPr>
        <p:spPr>
          <a:xfrm>
            <a:off x="2826914" y="2743200"/>
            <a:ext cx="682768" cy="9740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342" y="772976"/>
            <a:ext cx="2388715" cy="21247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334" y="3577594"/>
            <a:ext cx="2432635" cy="15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5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dirty="0"/>
              <a:t>Leguminosas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800" dirty="0"/>
              <a:t>Feijão (manteiga, branco, frade, encarnado, catarino, preto)</a:t>
            </a:r>
          </a:p>
          <a:p>
            <a:r>
              <a:rPr lang="pt-PT" sz="2800" dirty="0"/>
              <a:t>Grão</a:t>
            </a:r>
          </a:p>
          <a:p>
            <a:r>
              <a:rPr lang="pt-PT" sz="2800" dirty="0"/>
              <a:t>Favas</a:t>
            </a:r>
          </a:p>
          <a:p>
            <a:r>
              <a:rPr lang="pt-PT" sz="2800" dirty="0"/>
              <a:t>Lentilha</a:t>
            </a:r>
          </a:p>
          <a:p>
            <a:r>
              <a:rPr lang="pt-PT" sz="2800" dirty="0"/>
              <a:t>Ervilha</a:t>
            </a:r>
          </a:p>
          <a:p>
            <a:r>
              <a:rPr lang="pt-PT" sz="2800" dirty="0"/>
              <a:t>Soja (feijão-chinês)</a:t>
            </a:r>
          </a:p>
          <a:p>
            <a:endParaRPr lang="pt-PT" sz="2800" dirty="0"/>
          </a:p>
          <a:p>
            <a:r>
              <a:rPr lang="pt-PT" sz="2800" dirty="0"/>
              <a:t>Tremoços (ATENÇÃO ao sal)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561" y="3645280"/>
            <a:ext cx="2669414" cy="9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42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895045" y="909033"/>
            <a:ext cx="3978670" cy="3255264"/>
          </a:xfrm>
        </p:spPr>
        <p:txBody>
          <a:bodyPr>
            <a:normAutofit/>
          </a:bodyPr>
          <a:lstStyle/>
          <a:p>
            <a:r>
              <a:rPr lang="pt-PT" sz="8000" dirty="0">
                <a:latin typeface="AR CHRISTY" panose="02000000000000000000" pitchFamily="2" charset="0"/>
              </a:rPr>
              <a:t>Culinária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3" y="909033"/>
            <a:ext cx="4744792" cy="47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80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6000" dirty="0"/>
              <a:t>Métodos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sz="2800" dirty="0"/>
              <a:t>Ao vapor (mantem nutrientes )</a:t>
            </a:r>
          </a:p>
          <a:p>
            <a:r>
              <a:rPr lang="pt-PT" sz="2800" dirty="0"/>
              <a:t>Grelhados</a:t>
            </a:r>
          </a:p>
          <a:p>
            <a:r>
              <a:rPr lang="pt-PT" sz="2800" dirty="0"/>
              <a:t>Cozidos (saudável mas ficam nutrientes no água – reutilizar para sopa)</a:t>
            </a:r>
          </a:p>
          <a:p>
            <a:r>
              <a:rPr lang="pt-PT" sz="2800" dirty="0"/>
              <a:t>Guisados</a:t>
            </a:r>
          </a:p>
          <a:p>
            <a:r>
              <a:rPr lang="pt-PT" sz="2800" dirty="0"/>
              <a:t>No forno</a:t>
            </a:r>
          </a:p>
          <a:p>
            <a:r>
              <a:rPr lang="pt-PT" sz="2800" dirty="0"/>
              <a:t>Saltear </a:t>
            </a:r>
          </a:p>
          <a:p>
            <a:r>
              <a:rPr lang="pt-PT" sz="2800" dirty="0"/>
              <a:t>Estufados</a:t>
            </a:r>
          </a:p>
          <a:p>
            <a:r>
              <a:rPr lang="pt-PT" sz="2800" dirty="0"/>
              <a:t>Refogados </a:t>
            </a:r>
          </a:p>
          <a:p>
            <a:r>
              <a:rPr lang="pt-PT" sz="2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129729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7" y="864107"/>
            <a:ext cx="7850507" cy="5781391"/>
          </a:xfrm>
        </p:spPr>
        <p:txBody>
          <a:bodyPr>
            <a:normAutofit/>
          </a:bodyPr>
          <a:lstStyle/>
          <a:p>
            <a:r>
              <a:rPr lang="pt-PT" sz="3200" dirty="0"/>
              <a:t>Sal marinho (evaporação)</a:t>
            </a:r>
          </a:p>
          <a:p>
            <a:r>
              <a:rPr lang="pt-PT" sz="3200" dirty="0"/>
              <a:t>Sal refinado </a:t>
            </a:r>
          </a:p>
          <a:p>
            <a:r>
              <a:rPr lang="pt-PT" sz="3200" dirty="0"/>
              <a:t>Sal liquido (dissolvido em agua mineral)</a:t>
            </a:r>
          </a:p>
          <a:p>
            <a:r>
              <a:rPr lang="pt-PT" sz="3200" dirty="0"/>
              <a:t>Sal temperado (com ervas)</a:t>
            </a:r>
          </a:p>
          <a:p>
            <a:r>
              <a:rPr lang="pt-PT" sz="3200" dirty="0"/>
              <a:t>Flor de sal (fina camada superior, tem maior aroma e faz com que se utilize menor quantidade)</a:t>
            </a:r>
          </a:p>
          <a:p>
            <a:r>
              <a:rPr lang="pt-PT" sz="3200" dirty="0"/>
              <a:t>Sal do Himalaia (contem outros minerais como: o cálcio, magnésio, potássio, cobre e ferro)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040"/>
            <a:ext cx="347729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3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 rótulos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3600" dirty="0"/>
              <a:t>Corantes </a:t>
            </a:r>
          </a:p>
          <a:p>
            <a:pPr marL="0" indent="0">
              <a:buNone/>
            </a:pPr>
            <a:endParaRPr lang="pt-PT" sz="3600" dirty="0"/>
          </a:p>
          <a:p>
            <a:pPr algn="r"/>
            <a:endParaRPr lang="pt-PT" sz="3600" dirty="0"/>
          </a:p>
          <a:p>
            <a:pPr algn="r"/>
            <a:endParaRPr lang="pt-PT" sz="3600" dirty="0"/>
          </a:p>
          <a:p>
            <a:pPr algn="r"/>
            <a:r>
              <a:rPr lang="pt-PT" sz="3600" dirty="0"/>
              <a:t>Edulcorantes </a:t>
            </a:r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489" y="161377"/>
            <a:ext cx="5803846" cy="326305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63" y="3671860"/>
            <a:ext cx="3330705" cy="31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9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Macronutrientes </a:t>
            </a:r>
            <a:br>
              <a:rPr lang="pt-PT" dirty="0"/>
            </a:br>
            <a:endParaRPr lang="pt-PT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5049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031" y="722670"/>
            <a:ext cx="7544442" cy="5913479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P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Função:</a:t>
            </a:r>
            <a:br>
              <a:rPr lang="pt-PT" dirty="0"/>
            </a:br>
            <a:br>
              <a:rPr lang="pt-PT" dirty="0"/>
            </a:br>
            <a:r>
              <a:rPr lang="pt-PT" dirty="0"/>
              <a:t>Energética</a:t>
            </a:r>
            <a:br>
              <a:rPr lang="pt-PT" dirty="0"/>
            </a:br>
            <a:br>
              <a:rPr lang="pt-PT" dirty="0"/>
            </a:br>
            <a:r>
              <a:rPr lang="pt-PT" dirty="0"/>
              <a:t>Reguladora</a:t>
            </a:r>
            <a:br>
              <a:rPr lang="pt-PT" dirty="0"/>
            </a:br>
            <a:br>
              <a:rPr lang="pt-PT" dirty="0"/>
            </a:br>
            <a:r>
              <a:rPr lang="pt-PT" dirty="0"/>
              <a:t>Protetora </a:t>
            </a:r>
            <a:br>
              <a:rPr lang="pt-PT" dirty="0"/>
            </a:br>
            <a:endParaRPr lang="pt-PT" dirty="0"/>
          </a:p>
        </p:txBody>
      </p:sp>
      <p:sp>
        <p:nvSpPr>
          <p:cNvPr id="9" name="Seta para a direita 8"/>
          <p:cNvSpPr/>
          <p:nvPr/>
        </p:nvSpPr>
        <p:spPr>
          <a:xfrm rot="5400000">
            <a:off x="7008597" y="1707074"/>
            <a:ext cx="785610" cy="1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6150077" y="2731931"/>
            <a:ext cx="2500349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PT" sz="2800" dirty="0"/>
              <a:t>Podem ter origem animal ou vegetal </a:t>
            </a:r>
          </a:p>
        </p:txBody>
      </p:sp>
      <p:sp>
        <p:nvSpPr>
          <p:cNvPr id="11" name="Nota de aviso oval 10"/>
          <p:cNvSpPr/>
          <p:nvPr/>
        </p:nvSpPr>
        <p:spPr>
          <a:xfrm>
            <a:off x="8650426" y="2318820"/>
            <a:ext cx="2691684" cy="1571222"/>
          </a:xfrm>
          <a:prstGeom prst="wedgeEllipseCallout">
            <a:avLst>
              <a:gd name="adj1" fmla="val 8354"/>
              <a:gd name="adj2" fmla="val -69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Também chamadas gorduras</a:t>
            </a:r>
          </a:p>
        </p:txBody>
      </p:sp>
      <p:sp>
        <p:nvSpPr>
          <p:cNvPr id="12" name="Pergaminho horizontal 11"/>
          <p:cNvSpPr/>
          <p:nvPr/>
        </p:nvSpPr>
        <p:spPr>
          <a:xfrm>
            <a:off x="3704508" y="2200417"/>
            <a:ext cx="2369093" cy="18080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Dos quais há açucares simples </a:t>
            </a:r>
          </a:p>
          <a:p>
            <a:pPr algn="ctr"/>
            <a:r>
              <a:rPr lang="pt-PT" dirty="0"/>
              <a:t>(rápida absorção)</a:t>
            </a:r>
          </a:p>
        </p:txBody>
      </p:sp>
    </p:spTree>
    <p:extLst>
      <p:ext uri="{BB962C8B-B14F-4D97-AF65-F5344CB8AC3E}">
        <p14:creationId xmlns:p14="http://schemas.microsoft.com/office/powerpoint/2010/main" val="130345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Micronutrientes </a:t>
            </a:r>
            <a:br>
              <a:rPr lang="pt-PT" dirty="0"/>
            </a:br>
            <a:endParaRPr lang="pt-PT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Necessários … mas em menores quantidades</a:t>
            </a:r>
          </a:p>
        </p:txBody>
      </p:sp>
    </p:spTree>
    <p:extLst>
      <p:ext uri="{BB962C8B-B14F-4D97-AF65-F5344CB8AC3E}">
        <p14:creationId xmlns:p14="http://schemas.microsoft.com/office/powerpoint/2010/main" val="1143491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252919" y="1123837"/>
          <a:ext cx="2947482" cy="460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808370" y="3424428"/>
            <a:ext cx="5710947" cy="1389695"/>
          </a:xfrm>
        </p:spPr>
        <p:txBody>
          <a:bodyPr/>
          <a:lstStyle/>
          <a:p>
            <a:r>
              <a:rPr lang="pt-PT" dirty="0"/>
              <a:t>São o cálcio, magnésio, fosforo, sódio, potássio,…</a:t>
            </a:r>
          </a:p>
        </p:txBody>
      </p:sp>
      <p:cxnSp>
        <p:nvCxnSpPr>
          <p:cNvPr id="6" name="Conexão reta unidirecional 5"/>
          <p:cNvCxnSpPr/>
          <p:nvPr/>
        </p:nvCxnSpPr>
        <p:spPr>
          <a:xfrm flipV="1">
            <a:off x="2743200" y="3322749"/>
            <a:ext cx="2859107" cy="40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unidirecional 6"/>
          <p:cNvCxnSpPr/>
          <p:nvPr/>
        </p:nvCxnSpPr>
        <p:spPr>
          <a:xfrm flipV="1">
            <a:off x="3074834" y="3923672"/>
            <a:ext cx="2630505" cy="17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5705338" y="2668233"/>
            <a:ext cx="5710947" cy="138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A, B12, C, …</a:t>
            </a:r>
          </a:p>
        </p:txBody>
      </p:sp>
    </p:spTree>
    <p:extLst>
      <p:ext uri="{BB962C8B-B14F-4D97-AF65-F5344CB8AC3E}">
        <p14:creationId xmlns:p14="http://schemas.microsoft.com/office/powerpoint/2010/main" val="409972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7" y="675325"/>
            <a:ext cx="7516487" cy="54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4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Aparelho digestivo 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 descr="Resultado de imagem para aparelho digestiv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/>
          <a:stretch/>
        </p:blipFill>
        <p:spPr bwMode="auto">
          <a:xfrm>
            <a:off x="3869268" y="283335"/>
            <a:ext cx="7676989" cy="64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32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94389" y="2967335"/>
            <a:ext cx="6003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Fotos da realização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3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3000" y="223230"/>
            <a:ext cx="9875520" cy="1356360"/>
          </a:xfrm>
        </p:spPr>
        <p:txBody>
          <a:bodyPr/>
          <a:lstStyle/>
          <a:p>
            <a:pPr algn="ctr"/>
            <a:r>
              <a:rPr lang="pt-PT" dirty="0"/>
              <a:t>Eco </a:t>
            </a:r>
            <a:r>
              <a:rPr lang="pt-PT" dirty="0" err="1"/>
              <a:t>Quiz</a:t>
            </a:r>
            <a:endParaRPr lang="pt-PT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"/>
          </p:nvPr>
        </p:nvSpPr>
        <p:spPr>
          <a:xfrm>
            <a:off x="3703320" y="936344"/>
            <a:ext cx="4754880" cy="777240"/>
          </a:xfrm>
        </p:spPr>
        <p:txBody>
          <a:bodyPr/>
          <a:lstStyle/>
          <a:p>
            <a:pPr algn="ctr"/>
            <a:r>
              <a:rPr lang="pt-PT" sz="2000" b="0" dirty="0"/>
              <a:t>Elaboração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89" y="1579590"/>
            <a:ext cx="4021500" cy="22662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045" y="1579589"/>
            <a:ext cx="4021501" cy="22662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28405" t="17815" r="30290" b="36454"/>
          <a:stretch/>
        </p:blipFill>
        <p:spPr>
          <a:xfrm>
            <a:off x="6639049" y="4091284"/>
            <a:ext cx="3667544" cy="22883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88" y="4091284"/>
            <a:ext cx="4060117" cy="22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0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3000" y="223230"/>
            <a:ext cx="9875520" cy="1356360"/>
          </a:xfrm>
        </p:spPr>
        <p:txBody>
          <a:bodyPr/>
          <a:lstStyle/>
          <a:p>
            <a:pPr algn="ctr"/>
            <a:r>
              <a:rPr lang="pt-PT" dirty="0"/>
              <a:t>Painel dos Alimentos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"/>
          </p:nvPr>
        </p:nvSpPr>
        <p:spPr>
          <a:xfrm>
            <a:off x="3703320" y="936344"/>
            <a:ext cx="4754880" cy="777240"/>
          </a:xfrm>
        </p:spPr>
        <p:txBody>
          <a:bodyPr/>
          <a:lstStyle/>
          <a:p>
            <a:pPr algn="ctr"/>
            <a:r>
              <a:rPr lang="pt-PT" sz="2000" b="0" dirty="0"/>
              <a:t>Construção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26" y="1747898"/>
            <a:ext cx="3987507" cy="224297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203" y="1579590"/>
            <a:ext cx="2783889" cy="494913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829" y="1747898"/>
            <a:ext cx="3942601" cy="22177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26" y="4157032"/>
            <a:ext cx="3987507" cy="22429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3454" y="4170095"/>
            <a:ext cx="3918976" cy="22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43000" y="223230"/>
            <a:ext cx="9875520" cy="1356360"/>
          </a:xfrm>
        </p:spPr>
        <p:txBody>
          <a:bodyPr/>
          <a:lstStyle/>
          <a:p>
            <a:pPr algn="ctr"/>
            <a:r>
              <a:rPr lang="pt-PT" dirty="0"/>
              <a:t>Painel dos Alimentos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"/>
          </p:nvPr>
        </p:nvSpPr>
        <p:spPr>
          <a:xfrm>
            <a:off x="3703320" y="936344"/>
            <a:ext cx="4754880" cy="777240"/>
          </a:xfrm>
        </p:spPr>
        <p:txBody>
          <a:bodyPr/>
          <a:lstStyle/>
          <a:p>
            <a:pPr algn="ctr"/>
            <a:r>
              <a:rPr lang="pt-PT" sz="2000" b="0" dirty="0"/>
              <a:t>Construção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83" y="1707416"/>
            <a:ext cx="3288674" cy="43848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1" y="1707416"/>
            <a:ext cx="3288674" cy="43848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1"/>
          <a:stretch/>
        </p:blipFill>
        <p:spPr>
          <a:xfrm>
            <a:off x="4333592" y="1969563"/>
            <a:ext cx="3557586" cy="35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14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3" y="399463"/>
            <a:ext cx="564897" cy="62412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49" y="287841"/>
            <a:ext cx="1611644" cy="854349"/>
          </a:xfrm>
          <a:prstGeom prst="rect">
            <a:avLst/>
          </a:prstGeom>
        </p:spPr>
      </p:pic>
      <p:pic>
        <p:nvPicPr>
          <p:cNvPr id="8" name="Marcador de Posição de Conteúdo 7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571" r="20842" b="4006"/>
          <a:stretch/>
        </p:blipFill>
        <p:spPr>
          <a:xfrm>
            <a:off x="6092100" y="1931591"/>
            <a:ext cx="5357219" cy="395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2442" r="22465" b="5352"/>
          <a:stretch/>
        </p:blipFill>
        <p:spPr>
          <a:xfrm>
            <a:off x="579550" y="1931592"/>
            <a:ext cx="5199200" cy="395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ítulo 3"/>
          <p:cNvSpPr>
            <a:spLocks noGrp="1"/>
          </p:cNvSpPr>
          <p:nvPr>
            <p:ph type="title"/>
          </p:nvPr>
        </p:nvSpPr>
        <p:spPr>
          <a:xfrm>
            <a:off x="1143000" y="223230"/>
            <a:ext cx="9875520" cy="1356360"/>
          </a:xfrm>
        </p:spPr>
        <p:txBody>
          <a:bodyPr/>
          <a:lstStyle/>
          <a:p>
            <a:pPr algn="ctr"/>
            <a:r>
              <a:rPr lang="pt-PT" dirty="0"/>
              <a:t>Painel dos Alimentos</a:t>
            </a:r>
          </a:p>
        </p:txBody>
      </p:sp>
      <p:sp>
        <p:nvSpPr>
          <p:cNvPr id="19" name="Marcador de Posição do Texto 4"/>
          <p:cNvSpPr>
            <a:spLocks noGrp="1"/>
          </p:cNvSpPr>
          <p:nvPr>
            <p:ph type="body" idx="1"/>
          </p:nvPr>
        </p:nvSpPr>
        <p:spPr>
          <a:xfrm>
            <a:off x="3703320" y="936344"/>
            <a:ext cx="4754880" cy="777240"/>
          </a:xfrm>
        </p:spPr>
        <p:txBody>
          <a:bodyPr/>
          <a:lstStyle/>
          <a:p>
            <a:pPr algn="ctr"/>
            <a:r>
              <a:rPr lang="pt-PT" sz="2000" b="0" dirty="0"/>
              <a:t>Resultado Final</a:t>
            </a:r>
          </a:p>
        </p:txBody>
      </p:sp>
    </p:spTree>
    <p:extLst>
      <p:ext uri="{BB962C8B-B14F-4D97-AF65-F5344CB8AC3E}">
        <p14:creationId xmlns:p14="http://schemas.microsoft.com/office/powerpoint/2010/main" val="4019035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5400" dirty="0"/>
              <a:t>Saudável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PT" sz="4400" dirty="0"/>
          </a:p>
          <a:p>
            <a:endParaRPr lang="pt-PT" sz="4400" dirty="0"/>
          </a:p>
          <a:p>
            <a:endParaRPr lang="pt-PT" sz="4400" dirty="0"/>
          </a:p>
          <a:p>
            <a:endParaRPr lang="pt-PT" sz="4400" dirty="0"/>
          </a:p>
          <a:p>
            <a:r>
              <a:rPr lang="pt-PT" sz="4400" dirty="0"/>
              <a:t>Diversificada </a:t>
            </a:r>
          </a:p>
          <a:p>
            <a:endParaRPr lang="pt-PT" sz="4400" dirty="0"/>
          </a:p>
          <a:p>
            <a:endParaRPr lang="pt-PT" sz="4400" dirty="0"/>
          </a:p>
          <a:p>
            <a:r>
              <a:rPr lang="pt-PT" sz="4400" dirty="0"/>
              <a:t>Equilibrada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113" y="4041417"/>
            <a:ext cx="4641492" cy="232074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233" y="486693"/>
            <a:ext cx="4609102" cy="32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7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4400" dirty="0"/>
              <a:t>Sustentável</a:t>
            </a:r>
            <a:r>
              <a:rPr lang="pt-PT" dirty="0"/>
              <a:t>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7" y="864108"/>
            <a:ext cx="8082327" cy="5120640"/>
          </a:xfrm>
        </p:spPr>
        <p:txBody>
          <a:bodyPr>
            <a:normAutofit/>
          </a:bodyPr>
          <a:lstStyle/>
          <a:p>
            <a:r>
              <a:rPr lang="pt-PT" sz="3600" dirty="0"/>
              <a:t>Planeamento da refeição (comprar bem, conservar bem, preparar bem)</a:t>
            </a:r>
          </a:p>
          <a:p>
            <a:endParaRPr lang="pt-PT" sz="3600" dirty="0"/>
          </a:p>
          <a:p>
            <a:r>
              <a:rPr lang="pt-PT" sz="3600" dirty="0"/>
              <a:t>Aproveitamento integral dos alimentos</a:t>
            </a:r>
          </a:p>
          <a:p>
            <a:pPr marL="0" indent="0">
              <a:buNone/>
            </a:pPr>
            <a:r>
              <a:rPr lang="pt-PT" sz="3600" dirty="0"/>
              <a:t>(Produzindo refeições com as partes que habitualmente não são consumidas) </a:t>
            </a:r>
          </a:p>
          <a:p>
            <a:endParaRPr lang="pt-PT" sz="3600" dirty="0"/>
          </a:p>
          <a:p>
            <a:r>
              <a:rPr lang="pt-PT" sz="3600" dirty="0"/>
              <a:t>- resíduos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13" y="4958366"/>
            <a:ext cx="4933950" cy="17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Dieta mediterrânica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654246" y="413347"/>
            <a:ext cx="7315200" cy="5120640"/>
          </a:xfrm>
        </p:spPr>
        <p:txBody>
          <a:bodyPr/>
          <a:lstStyle/>
          <a:p>
            <a:r>
              <a:rPr lang="pt-PT" sz="2800" dirty="0"/>
              <a:t>É uma ferramenta de educação alimentar.</a:t>
            </a:r>
          </a:p>
          <a:p>
            <a:r>
              <a:rPr lang="pt-PT" sz="2800" dirty="0"/>
              <a:t>A palavra “dieta” deriva do termo grego “</a:t>
            </a:r>
            <a:r>
              <a:rPr lang="pt-PT" sz="2800" i="1" dirty="0" err="1"/>
              <a:t>diaita</a:t>
            </a:r>
            <a:r>
              <a:rPr lang="pt-PT" sz="2800" dirty="0"/>
              <a:t>” que significa estilo de vida equilibrado.</a:t>
            </a:r>
          </a:p>
          <a:p>
            <a:r>
              <a:rPr lang="pt-PT" sz="2800" dirty="0"/>
              <a:t>Mediterrânica porque teve origem nos países banhados pelo Mar Mediterrâneo.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196" y="3661960"/>
            <a:ext cx="42862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8" y="0"/>
            <a:ext cx="11547986" cy="68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606085" y="0"/>
            <a:ext cx="7578383" cy="7108723"/>
          </a:xfrm>
        </p:spPr>
        <p:txBody>
          <a:bodyPr>
            <a:normAutofit fontScale="85000" lnSpcReduction="20000"/>
          </a:bodyPr>
          <a:lstStyle/>
          <a:p>
            <a:endParaRPr lang="pt-PT" dirty="0"/>
          </a:p>
          <a:p>
            <a:r>
              <a:rPr lang="pt-PT" sz="2800" dirty="0"/>
              <a:t>consumo elevado de alimentos de origem vegetal (cereais pouco refinados, produtos hortícolas, fruta, leguminosas secas e frescas e frutos secos e </a:t>
            </a:r>
            <a:r>
              <a:rPr lang="pt-PT" sz="2800" dirty="0" err="1"/>
              <a:t>oleoginosos</a:t>
            </a:r>
            <a:r>
              <a:rPr lang="pt-PT" sz="2800" dirty="0"/>
              <a:t>); </a:t>
            </a:r>
          </a:p>
          <a:p>
            <a:r>
              <a:rPr lang="pt-PT" sz="2800" dirty="0"/>
              <a:t>consumo de produtos frescos , pouco processados e locais, respeitando a sua sazonalidade; </a:t>
            </a:r>
          </a:p>
          <a:p>
            <a:r>
              <a:rPr lang="pt-PT" sz="2800" dirty="0"/>
              <a:t>utilização do azeite como principal gordura para cozinhar ou temperar alimentos; </a:t>
            </a:r>
          </a:p>
          <a:p>
            <a:r>
              <a:rPr lang="pt-PT" sz="2800" dirty="0"/>
              <a:t>consumo baixo a moderado de lacticínios; </a:t>
            </a:r>
          </a:p>
          <a:p>
            <a:r>
              <a:rPr lang="pt-PT" sz="2800" dirty="0"/>
              <a:t>consumo frequente de pescado e baixo e pouco frequente de carnes vermelhas; </a:t>
            </a:r>
          </a:p>
          <a:p>
            <a:r>
              <a:rPr lang="pt-PT" sz="2800" dirty="0"/>
              <a:t>consumo de água como a bebida de eleição e baixo e moderado consumo de vinho a acompanhar as refeições principais; </a:t>
            </a:r>
          </a:p>
          <a:p>
            <a:r>
              <a:rPr lang="pt-PT" sz="2800" dirty="0"/>
              <a:t>realização de confeções culinárias simples e com os ingredientes nas proporções certas; </a:t>
            </a:r>
          </a:p>
          <a:p>
            <a:r>
              <a:rPr lang="pt-PT" sz="2800" dirty="0"/>
              <a:t>prática de atividade física diária; </a:t>
            </a:r>
          </a:p>
          <a:p>
            <a:r>
              <a:rPr lang="pt-PT" sz="2800" dirty="0"/>
              <a:t>fazer as refeições em família ou entre amigos, promovendo a convivência entre as pessoas à mesa. </a:t>
            </a:r>
          </a:p>
          <a:p>
            <a:endParaRPr lang="pt-PT" sz="28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Dieta mediterrânica</a:t>
            </a:r>
          </a:p>
        </p:txBody>
      </p:sp>
    </p:spTree>
    <p:extLst>
      <p:ext uri="{BB962C8B-B14F-4D97-AF65-F5344CB8AC3E}">
        <p14:creationId xmlns:p14="http://schemas.microsoft.com/office/powerpoint/2010/main" val="165759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23" y="0"/>
            <a:ext cx="10412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0120"/>
      </p:ext>
    </p:extLst>
  </p:cSld>
  <p:clrMapOvr>
    <a:masterClrMapping/>
  </p:clrMapOvr>
</p:sld>
</file>

<file path=ppt/theme/theme1.xml><?xml version="1.0" encoding="utf-8"?>
<a:theme xmlns:a="http://schemas.openxmlformats.org/drawingml/2006/main" name="Moldura">
  <a:themeElements>
    <a:clrScheme name="Moldu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oldura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old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TM03457475[[fn=Moldura]]</Template>
  <TotalTime>308</TotalTime>
  <Words>682</Words>
  <Application>Microsoft Office PowerPoint</Application>
  <PresentationFormat>Ecrã Panorâmico</PresentationFormat>
  <Paragraphs>151</Paragraphs>
  <Slides>34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34</vt:i4>
      </vt:variant>
    </vt:vector>
  </HeadingPairs>
  <TitlesOfParts>
    <vt:vector size="41" baseType="lpstr">
      <vt:lpstr>AR CHRISTY</vt:lpstr>
      <vt:lpstr>Bell MT</vt:lpstr>
      <vt:lpstr>Corbel</vt:lpstr>
      <vt:lpstr>Wingdings</vt:lpstr>
      <vt:lpstr>Wingdings 2</vt:lpstr>
      <vt:lpstr>Moldura</vt:lpstr>
      <vt:lpstr>Base</vt:lpstr>
      <vt:lpstr>Apresentação do PowerPoint</vt:lpstr>
      <vt:lpstr>ALIMENTAÇÃO </vt:lpstr>
      <vt:lpstr>Aparelho digestivo </vt:lpstr>
      <vt:lpstr>Saudável </vt:lpstr>
      <vt:lpstr>Sustentável </vt:lpstr>
      <vt:lpstr>Dieta mediterrânica</vt:lpstr>
      <vt:lpstr>Apresentação do PowerPoint</vt:lpstr>
      <vt:lpstr>Dieta mediterrânica</vt:lpstr>
      <vt:lpstr>Apresentação do PowerPoint</vt:lpstr>
      <vt:lpstr>RODA DOS ALIMENTOS</vt:lpstr>
      <vt:lpstr>Apresentação do PowerPoint</vt:lpstr>
      <vt:lpstr>Apresentação do PowerPoint</vt:lpstr>
      <vt:lpstr>Apresentação do PowerPoint</vt:lpstr>
      <vt:lpstr>Cereais derivados e tubérculos </vt:lpstr>
      <vt:lpstr>Hortícolas </vt:lpstr>
      <vt:lpstr>Fruta </vt:lpstr>
      <vt:lpstr>Carne Pescado Ovo </vt:lpstr>
      <vt:lpstr>Lacticínios e derivados </vt:lpstr>
      <vt:lpstr>Gorduras e óleos </vt:lpstr>
      <vt:lpstr>Leguminosas </vt:lpstr>
      <vt:lpstr>Culinária </vt:lpstr>
      <vt:lpstr>Métodos</vt:lpstr>
      <vt:lpstr>Apresentação do PowerPoint</vt:lpstr>
      <vt:lpstr>Ver rótulos </vt:lpstr>
      <vt:lpstr>Macronutrientes  </vt:lpstr>
      <vt:lpstr>Função:  Energética  Reguladora  Protetora  </vt:lpstr>
      <vt:lpstr>Micronutrientes  </vt:lpstr>
      <vt:lpstr>Apresentação do PowerPoint</vt:lpstr>
      <vt:lpstr>Apresentação do PowerPoint</vt:lpstr>
      <vt:lpstr>Apresentação do PowerPoint</vt:lpstr>
      <vt:lpstr>Eco Quiz</vt:lpstr>
      <vt:lpstr>Painel dos Alimentos</vt:lpstr>
      <vt:lpstr>Painel dos Alimentos</vt:lpstr>
      <vt:lpstr>Painel dos Alimentos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ALIMENTAÇÃO</dc:title>
  <dc:creator>João Roque</dc:creator>
  <cp:lastModifiedBy>Ana Cristina Luisa</cp:lastModifiedBy>
  <cp:revision>27</cp:revision>
  <dcterms:created xsi:type="dcterms:W3CDTF">2017-02-21T15:21:34Z</dcterms:created>
  <dcterms:modified xsi:type="dcterms:W3CDTF">2017-05-30T09:29:13Z</dcterms:modified>
</cp:coreProperties>
</file>