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70" r:id="rId3"/>
    <p:sldId id="271" r:id="rId4"/>
    <p:sldId id="273" r:id="rId5"/>
    <p:sldId id="274" r:id="rId6"/>
    <p:sldId id="275" r:id="rId7"/>
    <p:sldId id="27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94595"/>
  </p:normalViewPr>
  <p:slideViewPr>
    <p:cSldViewPr snapToGrid="0" snapToObjects="1">
      <p:cViewPr varScale="1">
        <p:scale>
          <a:sx n="65" d="100"/>
          <a:sy n="65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3AAF3-5519-694E-AE4D-6CFA79CFCA11}" type="datetimeFigureOut">
              <a:rPr lang="es-ES_tradnl" smtClean="0"/>
              <a:t>02/04/2017</a:t>
            </a:fld>
            <a:endParaRPr lang="es-ES_tradnl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_tradnl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5782-6326-4C4B-97B7-711CD1A40F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957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5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4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1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5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4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7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Arraste a imagem até ao marcador de posição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480040" cy="3035808"/>
          </a:xfrm>
        </p:spPr>
        <p:txBody>
          <a:bodyPr/>
          <a:lstStyle/>
          <a:p>
            <a:r>
              <a:rPr lang="es-ES_tradnl" dirty="0"/>
              <a:t>DESAFIO “Eco-</a:t>
            </a:r>
            <a:r>
              <a:rPr lang="es-ES_tradnl" dirty="0" err="1"/>
              <a:t>Ementas</a:t>
            </a:r>
            <a:r>
              <a:rPr lang="es-ES_tradnl" dirty="0"/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10659697" cy="2358521"/>
          </a:xfrm>
        </p:spPr>
        <p:txBody>
          <a:bodyPr>
            <a:normAutofit/>
          </a:bodyPr>
          <a:lstStyle/>
          <a:p>
            <a:r>
              <a:rPr lang="es-ES_tradnl" dirty="0"/>
              <a:t>ABAE | Eco-</a:t>
            </a:r>
            <a:r>
              <a:rPr lang="es-ES_tradnl" dirty="0" err="1"/>
              <a:t>Escolas</a:t>
            </a:r>
            <a:r>
              <a:rPr lang="es-ES_tradnl" dirty="0"/>
              <a:t> | </a:t>
            </a:r>
            <a:r>
              <a:rPr lang="es-ES_tradnl" dirty="0" err="1"/>
              <a:t>Alimentação</a:t>
            </a:r>
            <a:r>
              <a:rPr lang="es-ES_tradnl" dirty="0"/>
              <a:t> </a:t>
            </a:r>
            <a:r>
              <a:rPr lang="es-ES_tradnl" dirty="0" err="1"/>
              <a:t>Saudável</a:t>
            </a:r>
            <a:r>
              <a:rPr lang="es-ES_tradnl" dirty="0"/>
              <a:t> e </a:t>
            </a:r>
            <a:r>
              <a:rPr lang="es-ES_tradnl" dirty="0" err="1"/>
              <a:t>Sustentável</a:t>
            </a:r>
            <a:r>
              <a:rPr lang="es-ES_tradnl" dirty="0"/>
              <a:t> </a:t>
            </a:r>
          </a:p>
          <a:p>
            <a:r>
              <a:rPr lang="es-ES_tradnl" dirty="0" err="1"/>
              <a:t>Desafio</a:t>
            </a:r>
            <a:r>
              <a:rPr lang="es-ES_tradnl" dirty="0"/>
              <a:t> Eco-</a:t>
            </a:r>
            <a:r>
              <a:rPr lang="es-ES_tradnl" dirty="0" err="1"/>
              <a:t>ementas</a:t>
            </a:r>
            <a:r>
              <a:rPr lang="es-ES_tradnl" dirty="0"/>
              <a:t> 2016/2017</a:t>
            </a:r>
          </a:p>
          <a:p>
            <a:pPr algn="r"/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81" y="156320"/>
            <a:ext cx="1523043" cy="11727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825" y="156320"/>
            <a:ext cx="1473731" cy="12014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998" y="4211522"/>
            <a:ext cx="725966" cy="71252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82744" y="243650"/>
            <a:ext cx="5851515" cy="969886"/>
            <a:chOff x="0" y="0"/>
            <a:chExt cx="7017385" cy="1155700"/>
          </a:xfrm>
        </p:grpSpPr>
        <p:pic>
          <p:nvPicPr>
            <p:cNvPr id="10" name="Imagem 9" descr="/Users/IneSerdoura/Desktop/logo esa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50800"/>
              <a:ext cx="2400935" cy="1100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m 10" descr="/Users/IneSerdoura/Downloads/12743752_1691709751113485_6194581693090968677_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0"/>
              <a:ext cx="2102485" cy="11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m 11" descr="FCNAUP - Faculdade de CiÃªias da NutriÃ§ e AlimentaÃ§ da Universidade do Porto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900"/>
              <a:ext cx="2400935" cy="55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6012808" y="4924044"/>
            <a:ext cx="3574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Ana </a:t>
            </a:r>
            <a:r>
              <a:rPr lang="es-ES_tradnl" dirty="0" err="1"/>
              <a:t>Noronha</a:t>
            </a:r>
            <a:endParaRPr lang="es-ES_tradnl" dirty="0"/>
          </a:p>
          <a:p>
            <a:pPr algn="r"/>
            <a:r>
              <a:rPr lang="es-ES_tradnl" dirty="0"/>
              <a:t>B</a:t>
            </a:r>
            <a:r>
              <a:rPr lang="pt-PT" dirty="0" err="1"/>
              <a:t>árbara</a:t>
            </a:r>
            <a:r>
              <a:rPr lang="pt-PT" dirty="0"/>
              <a:t> Martins</a:t>
            </a:r>
          </a:p>
          <a:p>
            <a:pPr algn="r"/>
            <a:r>
              <a:rPr lang="pt-PT" dirty="0"/>
              <a:t>Marta Soares</a:t>
            </a:r>
          </a:p>
          <a:p>
            <a:pPr algn="r"/>
            <a:r>
              <a:rPr lang="pt-PT" dirty="0"/>
              <a:t>Sofia Coutinho</a:t>
            </a:r>
          </a:p>
          <a:p>
            <a:pPr algn="r"/>
            <a:r>
              <a:rPr lang="es-ES_tradnl" dirty="0" err="1"/>
              <a:t>NutriESAG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860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DESENVOLVEMOS A NOSSA EMENTA?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nossa ementa, surge da colaboração de um grupo de quatro estudantes  do 11º Ano e do o Gabinete de Nutrição </a:t>
            </a:r>
            <a:r>
              <a:rPr lang="pt-PT" dirty="0" err="1"/>
              <a:t>NutriESAG</a:t>
            </a:r>
            <a:r>
              <a:rPr lang="pt-PT" dirty="0"/>
              <a:t> (projeto desenvolvido por estagiárias de Ciências da Nutrição da Faculdade de Ciências da Nutrição da Universidade do Porto na Escola Secundária Almeida Garrett).</a:t>
            </a:r>
          </a:p>
          <a:p>
            <a:endParaRPr lang="pt-PT" dirty="0"/>
          </a:p>
          <a:p>
            <a:r>
              <a:rPr lang="pt-PT" dirty="0"/>
              <a:t>Para sua elaboração foram considerados aspetos como a sazonalidade das frutas e hortícolas, a sustentabilidade ambiental assim como as recomendações energéticas e de macronutrientes para o almoço.</a:t>
            </a:r>
          </a:p>
          <a:p>
            <a:endParaRPr lang="pt-PT" dirty="0"/>
          </a:p>
          <a:p>
            <a:r>
              <a:rPr lang="pt-PT" dirty="0"/>
              <a:t>Surge assim a nossa sugestão de ementa para um dia de primavera/verão!</a:t>
            </a:r>
          </a:p>
        </p:txBody>
      </p:sp>
    </p:spTree>
    <p:extLst>
      <p:ext uri="{BB962C8B-B14F-4D97-AF65-F5344CB8AC3E}">
        <p14:creationId xmlns:p14="http://schemas.microsoft.com/office/powerpoint/2010/main" val="15019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</a:t>
            </a:r>
            <a:r>
              <a:rPr lang="pt-PT" dirty="0" err="1"/>
              <a:t>aspectos</a:t>
            </a:r>
            <a:r>
              <a:rPr lang="pt-PT" dirty="0"/>
              <a:t> de sustentabilidade ambiental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37958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/>
              <a:t>A sustentabilidade ambiental é um conceito que ganha cada vez mais importância nos dias de hoje. Tentar diminuir o impacto que a nossa alimentação tem no meio ambiente é indispensável, para garantir a sustentabilidade de recursos naturais na nossa geração mas especialmente para não comprometer as gerações futuras.</a:t>
            </a:r>
          </a:p>
          <a:p>
            <a:endParaRPr lang="pt-PT" dirty="0"/>
          </a:p>
          <a:p>
            <a:r>
              <a:rPr lang="pt-PT" dirty="0"/>
              <a:t>Para escolha dos alimentos constituintes da nossa ementa, recorremos aos materiais informativos disponibilizados e concluímos que a ementa apresentada, para além de saudável é também sustentável.</a:t>
            </a:r>
          </a:p>
        </p:txBody>
      </p:sp>
    </p:spTree>
    <p:extLst>
      <p:ext uri="{BB962C8B-B14F-4D97-AF65-F5344CB8AC3E}">
        <p14:creationId xmlns:p14="http://schemas.microsoft.com/office/powerpoint/2010/main" val="108666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ementa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7979559" cy="4331347"/>
          </a:xfrm>
        </p:spPr>
        <p:txBody>
          <a:bodyPr/>
          <a:lstStyle/>
          <a:p>
            <a:r>
              <a:rPr lang="pt-PT" b="1" dirty="0"/>
              <a:t>Sopa: </a:t>
            </a:r>
            <a:r>
              <a:rPr lang="pt-PT" dirty="0"/>
              <a:t>Creme de Brócolos</a:t>
            </a:r>
          </a:p>
          <a:p>
            <a:r>
              <a:rPr lang="pt-PT" b="1" dirty="0"/>
              <a:t>Prato Principal: </a:t>
            </a:r>
            <a:r>
              <a:rPr lang="pt-PT" dirty="0"/>
              <a:t>Sardinhas à nossa moda com batatas cozidas</a:t>
            </a:r>
          </a:p>
          <a:p>
            <a:r>
              <a:rPr lang="pt-PT" b="1" dirty="0"/>
              <a:t>Sobremesa: </a:t>
            </a:r>
            <a:r>
              <a:rPr lang="pt-PT" dirty="0"/>
              <a:t>Maçã assada com nozes e canela</a:t>
            </a:r>
          </a:p>
          <a:p>
            <a:r>
              <a:rPr lang="pt-PT" b="1" dirty="0"/>
              <a:t>Bebida: </a:t>
            </a:r>
            <a:r>
              <a:rPr lang="pt-PT" dirty="0"/>
              <a:t>Água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74320" lvl="1" indent="0">
              <a:buNone/>
            </a:pPr>
            <a:r>
              <a:rPr lang="pt-PT" sz="1400" b="1" dirty="0"/>
              <a:t>As imagens utilizadas nos slides seguintes são meramente ilustrativas.</a:t>
            </a:r>
          </a:p>
          <a:p>
            <a:endParaRPr lang="pt-PT" b="1" dirty="0"/>
          </a:p>
          <a:p>
            <a:endParaRPr lang="pt-PT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781" y="484632"/>
            <a:ext cx="1523043" cy="11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Sopa: Creme de Brócolos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6546688" cy="405079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Ingredientes: 160g de brócolos, 160g de abóbora, 180g de batatas, 120g de courgette, 120g de cebola, alho q.b., uma colher de sopa de azeite e 0.8g de sal.</a:t>
            </a:r>
          </a:p>
          <a:p>
            <a:r>
              <a:rPr lang="pt-PT" dirty="0"/>
              <a:t>Preparação: </a:t>
            </a:r>
          </a:p>
          <a:p>
            <a:pPr lvl="1"/>
            <a:r>
              <a:rPr lang="es-ES_tradnl" dirty="0"/>
              <a:t>1º Lave </a:t>
            </a:r>
            <a:r>
              <a:rPr lang="es-ES_tradnl" dirty="0" err="1"/>
              <a:t>bem</a:t>
            </a:r>
            <a:r>
              <a:rPr lang="es-ES_tradnl" dirty="0"/>
              <a:t> os </a:t>
            </a:r>
            <a:r>
              <a:rPr lang="es-ES_tradnl" dirty="0" err="1"/>
              <a:t>hort</a:t>
            </a:r>
            <a:r>
              <a:rPr lang="pt-PT" dirty="0" err="1"/>
              <a:t>ícolas</a:t>
            </a:r>
            <a:r>
              <a:rPr lang="pt-PT" dirty="0"/>
              <a:t>. </a:t>
            </a:r>
            <a:r>
              <a:rPr lang="es-ES_tradnl" dirty="0" err="1"/>
              <a:t>Numa</a:t>
            </a:r>
            <a:r>
              <a:rPr lang="es-ES_tradnl" dirty="0"/>
              <a:t> panela </a:t>
            </a:r>
            <a:r>
              <a:rPr lang="es-ES_tradnl" dirty="0" err="1"/>
              <a:t>com</a:t>
            </a:r>
            <a:r>
              <a:rPr lang="es-ES_tradnl" dirty="0"/>
              <a:t> </a:t>
            </a:r>
            <a:r>
              <a:rPr lang="pt-PT" dirty="0"/>
              <a:t>água fria adicione os hortícolas (a abóbora, batatas, a cebola e a courgette) aos cubos, com casca e deixe cozer durante 30 minutos.</a:t>
            </a:r>
          </a:p>
          <a:p>
            <a:pPr lvl="1"/>
            <a:r>
              <a:rPr lang="pt-PT" dirty="0"/>
              <a:t>2º passe pela varinha mágica.</a:t>
            </a:r>
          </a:p>
          <a:p>
            <a:pPr lvl="1"/>
            <a:r>
              <a:rPr lang="pt-PT" dirty="0"/>
              <a:t>3º retifique os temperos e adicione o azeite (em cru, sem ferver)</a:t>
            </a:r>
          </a:p>
          <a:p>
            <a:endParaRPr lang="pt-PT" dirty="0"/>
          </a:p>
          <a:p>
            <a:pPr marL="0" indent="0">
              <a:buNone/>
            </a:pPr>
            <a:r>
              <a:rPr lang="es-ES_tradnl" sz="1200" b="1" dirty="0"/>
              <a:t>Reserve a </a:t>
            </a:r>
            <a:r>
              <a:rPr lang="pt-PT" sz="1200" b="1" dirty="0"/>
              <a:t>água de lavagem dos hortícolas para usar posteriormente para regar as plantas de modo a evitar o desperdício de água.</a:t>
            </a:r>
            <a:endParaRPr lang="es-ES_tradnl" sz="1200" b="1" dirty="0"/>
          </a:p>
          <a:p>
            <a:endParaRPr lang="pt-PT" sz="1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" b="92402" l="4294" r="89724">
                        <a14:foregroundMark x1="28681" y1="12990" x2="51534" y2="9804"/>
                        <a14:foregroundMark x1="82362" y1="18382" x2="86350" y2="41667"/>
                        <a14:foregroundMark x1="75307" y1="14216" x2="84356" y2="50490"/>
                        <a14:foregroundMark x1="79448" y1="65931" x2="63650" y2="87010"/>
                        <a14:foregroundMark x1="62730" y1="91422" x2="42638" y2="93382"/>
                        <a14:foregroundMark x1="67791" y1="6863" x2="84663" y2="20833"/>
                        <a14:foregroundMark x1="80828" y1="12500" x2="60123" y2="980"/>
                        <a14:foregroundMark x1="13344" y1="12010" x2="26227" y2="3676"/>
                        <a14:foregroundMark x1="10123" y1="5392" x2="7822" y2="49755"/>
                        <a14:foregroundMark x1="4294" y1="26471" x2="5368" y2="50490"/>
                        <a14:foregroundMark x1="6442" y1="56863" x2="15337" y2="74265"/>
                        <a14:foregroundMark x1="18098" y1="80392" x2="31288" y2="88235"/>
                        <a14:foregroundMark x1="25460" y1="89951" x2="39264" y2="91422"/>
                        <a14:foregroundMark x1="66564" y1="88480" x2="74387" y2="78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4546" y="2521527"/>
            <a:ext cx="4322856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2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Prato principal: Sardinhas à nossa moda com batatas cozidas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6234961" cy="3936492"/>
          </a:xfrm>
        </p:spPr>
        <p:txBody>
          <a:bodyPr>
            <a:normAutofit fontScale="92500" lnSpcReduction="10000"/>
          </a:bodyPr>
          <a:lstStyle/>
          <a:p>
            <a:r>
              <a:rPr lang="pt-PT" sz="1600" dirty="0"/>
              <a:t>Ingredientes: 8 (600g) sardinhas congeladas, 150g de cebola, 80g de pimento verde, 80g de pimento vermelho, 150 g de tomate maduro, 4 dentes de alho, sumo de um limão q.b., salsa e louro q.b., 1 colher de sopa de azeite, 1.6g de sal, 8 (960g) de batatas e 1,6g  de sal.</a:t>
            </a:r>
          </a:p>
          <a:p>
            <a:r>
              <a:rPr lang="pt-PT" sz="1600" dirty="0"/>
              <a:t>Preparação: </a:t>
            </a:r>
          </a:p>
          <a:p>
            <a:pPr lvl="1"/>
            <a:r>
              <a:rPr lang="es-ES_tradnl" sz="1400" dirty="0"/>
              <a:t>1º Lave os </a:t>
            </a:r>
            <a:r>
              <a:rPr lang="es-ES_tradnl" sz="1400" dirty="0" err="1"/>
              <a:t>hort</a:t>
            </a:r>
            <a:r>
              <a:rPr lang="pt-PT" sz="1400" dirty="0" err="1"/>
              <a:t>ícolas</a:t>
            </a:r>
            <a:r>
              <a:rPr lang="pt-PT" sz="1400" dirty="0"/>
              <a:t> e as batatas</a:t>
            </a:r>
            <a:r>
              <a:rPr lang="es-ES_tradnl" sz="1400" dirty="0"/>
              <a:t>, </a:t>
            </a:r>
            <a:r>
              <a:rPr lang="es-ES_tradnl" sz="1400" dirty="0" err="1"/>
              <a:t>arranje</a:t>
            </a:r>
            <a:r>
              <a:rPr lang="es-ES_tradnl" sz="1400" dirty="0"/>
              <a:t> e corte </a:t>
            </a:r>
            <a:r>
              <a:rPr lang="es-ES_tradnl" sz="1400" dirty="0" err="1"/>
              <a:t>em</a:t>
            </a:r>
            <a:r>
              <a:rPr lang="es-ES_tradnl" sz="1400" dirty="0"/>
              <a:t> tiras, as </a:t>
            </a:r>
            <a:r>
              <a:rPr lang="es-ES_tradnl" sz="1400" dirty="0" err="1"/>
              <a:t>cebolas</a:t>
            </a:r>
            <a:r>
              <a:rPr lang="es-ES_tradnl" sz="1400" dirty="0"/>
              <a:t>, os </a:t>
            </a:r>
            <a:r>
              <a:rPr lang="es-ES_tradnl" sz="1400" dirty="0" err="1"/>
              <a:t>pimentos</a:t>
            </a:r>
            <a:r>
              <a:rPr lang="es-ES_tradnl" sz="1400" dirty="0"/>
              <a:t>, o tomate e os </a:t>
            </a:r>
            <a:r>
              <a:rPr lang="es-ES_tradnl" sz="1400" dirty="0" err="1"/>
              <a:t>dentes</a:t>
            </a:r>
            <a:r>
              <a:rPr lang="es-ES_tradnl" sz="1400" dirty="0"/>
              <a:t> de </a:t>
            </a:r>
            <a:r>
              <a:rPr lang="es-ES_tradnl" sz="1400" dirty="0" err="1"/>
              <a:t>alho</a:t>
            </a:r>
            <a:r>
              <a:rPr lang="es-ES_tradnl" sz="1400" dirty="0"/>
              <a:t> e as batatas </a:t>
            </a:r>
            <a:r>
              <a:rPr lang="es-ES_tradnl" sz="1400" dirty="0" err="1"/>
              <a:t>em</a:t>
            </a:r>
            <a:r>
              <a:rPr lang="es-ES_tradnl" sz="1400" dirty="0"/>
              <a:t> cubos.</a:t>
            </a:r>
          </a:p>
          <a:p>
            <a:pPr lvl="1"/>
            <a:r>
              <a:rPr lang="es-ES_tradnl" sz="1400" dirty="0"/>
              <a:t>2º Coloque os </a:t>
            </a:r>
            <a:r>
              <a:rPr lang="es-ES_tradnl" sz="1400" dirty="0" err="1"/>
              <a:t>hort</a:t>
            </a:r>
            <a:r>
              <a:rPr lang="pt-PT" sz="1400" dirty="0" err="1"/>
              <a:t>ícolas</a:t>
            </a:r>
            <a:r>
              <a:rPr lang="pt-PT" sz="1400" dirty="0"/>
              <a:t> arranjados no fundo de um tabuleiro com salsa e louro de forma a fazer uma cama para as sardinhas.</a:t>
            </a:r>
          </a:p>
          <a:p>
            <a:pPr lvl="1"/>
            <a:r>
              <a:rPr lang="pt-PT" sz="1400" dirty="0"/>
              <a:t>3º Coloque as sardinhas na cama de hortícolas e tempere com sal, azeite e limão. </a:t>
            </a:r>
            <a:r>
              <a:rPr lang="es-ES_tradnl" sz="1400" dirty="0" err="1"/>
              <a:t>Ao</a:t>
            </a:r>
            <a:r>
              <a:rPr lang="es-ES_tradnl" sz="1400" dirty="0"/>
              <a:t> </a:t>
            </a:r>
            <a:r>
              <a:rPr lang="es-ES_tradnl" sz="1400" dirty="0" err="1"/>
              <a:t>mesmo</a:t>
            </a:r>
            <a:r>
              <a:rPr lang="es-ES_tradnl" sz="1400" dirty="0"/>
              <a:t> tempo leve </a:t>
            </a:r>
            <a:r>
              <a:rPr lang="es-ES_tradnl" sz="1400" dirty="0" err="1"/>
              <a:t>ao</a:t>
            </a:r>
            <a:r>
              <a:rPr lang="es-ES_tradnl" sz="1400" dirty="0"/>
              <a:t> </a:t>
            </a:r>
            <a:r>
              <a:rPr lang="es-ES_tradnl" sz="1400" dirty="0" err="1"/>
              <a:t>lume</a:t>
            </a:r>
            <a:r>
              <a:rPr lang="es-ES_tradnl" sz="1400" dirty="0"/>
              <a:t> </a:t>
            </a:r>
            <a:r>
              <a:rPr lang="es-ES_tradnl" sz="1400" dirty="0" err="1"/>
              <a:t>em</a:t>
            </a:r>
            <a:r>
              <a:rPr lang="es-ES_tradnl" sz="1400" dirty="0"/>
              <a:t> </a:t>
            </a:r>
            <a:r>
              <a:rPr lang="pt-PT" sz="1400" dirty="0"/>
              <a:t>água a ferver as batatas aos cubos (com casca) e o sal durante 20 minutos.</a:t>
            </a:r>
          </a:p>
          <a:p>
            <a:pPr lvl="1"/>
            <a:r>
              <a:rPr lang="pt-PT" sz="1400" dirty="0"/>
              <a:t>4º Leve ao forno pré-aquecido a 160ºC.</a:t>
            </a:r>
          </a:p>
          <a:p>
            <a:pPr lvl="1"/>
            <a:endParaRPr lang="pt-PT" sz="1400" dirty="0"/>
          </a:p>
          <a:p>
            <a:pPr marL="0" indent="0">
              <a:buNone/>
            </a:pPr>
            <a:r>
              <a:rPr lang="es-ES_tradnl" sz="1050" b="1" dirty="0"/>
              <a:t>Reserve a </a:t>
            </a:r>
            <a:r>
              <a:rPr lang="pt-PT" sz="1050" b="1" dirty="0"/>
              <a:t>água de lavagem dos hortícolas para usar posteriormente para regar as plantas de modo a evitar o desperdício de água.</a:t>
            </a:r>
          </a:p>
          <a:p>
            <a:pPr marL="0" indent="0">
              <a:buNone/>
            </a:pPr>
            <a:r>
              <a:rPr lang="pt-PT" sz="1050" b="1" dirty="0"/>
              <a:t>As batatas devem ser consumidas com pele.</a:t>
            </a:r>
            <a:endParaRPr lang="es-ES_tradnl" sz="1050" b="1" dirty="0"/>
          </a:p>
          <a:p>
            <a:endParaRPr lang="pt-PT" sz="1600" dirty="0"/>
          </a:p>
          <a:p>
            <a:pPr lvl="1"/>
            <a:endParaRPr lang="es-ES_tradnl" sz="1400" dirty="0"/>
          </a:p>
          <a:p>
            <a:endParaRPr lang="pt-PT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1" b="94569" l="10000" r="97447">
                        <a14:foregroundMark x1="19787" y1="21406" x2="11915" y2="39936"/>
                        <a14:foregroundMark x1="13404" y1="57188" x2="60000" y2="94888"/>
                        <a14:foregroundMark x1="76170" y1="91374" x2="96383" y2="66773"/>
                        <a14:foregroundMark x1="90851" y1="91054" x2="97447" y2="79872"/>
                        <a14:foregroundMark x1="92766" y1="42812" x2="72340" y2="7987"/>
                        <a14:foregroundMark x1="58085" y1="5431" x2="21489" y2="15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2130" y="3426114"/>
            <a:ext cx="4123516" cy="27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Sobremesa: Maçã assada com nozes e canela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Ingredientes: 4 (680g) maçãs, nozes q.b. e pau de canele e canela em pó q.b..</a:t>
            </a:r>
          </a:p>
          <a:p>
            <a:r>
              <a:rPr lang="pt-PT" dirty="0"/>
              <a:t>Preparação: </a:t>
            </a:r>
          </a:p>
          <a:p>
            <a:pPr lvl="1"/>
            <a:r>
              <a:rPr lang="es-ES_tradnl" dirty="0"/>
              <a:t>1º Lave e </a:t>
            </a:r>
            <a:r>
              <a:rPr lang="es-ES_tradnl" dirty="0" err="1"/>
              <a:t>desinfete</a:t>
            </a:r>
            <a:r>
              <a:rPr lang="es-ES_tradnl" dirty="0"/>
              <a:t> a fruta</a:t>
            </a:r>
          </a:p>
          <a:p>
            <a:pPr lvl="1"/>
            <a:r>
              <a:rPr lang="es-ES_tradnl" dirty="0"/>
              <a:t>2º Retire a parte central (</a:t>
            </a:r>
            <a:r>
              <a:rPr lang="es-ES_tradnl" dirty="0" err="1"/>
              <a:t>caroço</a:t>
            </a:r>
            <a:r>
              <a:rPr lang="es-ES_tradnl" dirty="0"/>
              <a:t> e </a:t>
            </a:r>
            <a:r>
              <a:rPr lang="es-ES_tradnl" dirty="0" err="1"/>
              <a:t>sementes</a:t>
            </a:r>
            <a:r>
              <a:rPr lang="es-ES_tradnl" dirty="0"/>
              <a:t>) da </a:t>
            </a:r>
            <a:r>
              <a:rPr lang="es-ES_tradnl" dirty="0" err="1"/>
              <a:t>maç</a:t>
            </a:r>
            <a:r>
              <a:rPr lang="pt-PT" dirty="0" err="1"/>
              <a:t>ã</a:t>
            </a:r>
            <a:endParaRPr lang="pt-PT" dirty="0"/>
          </a:p>
          <a:p>
            <a:pPr lvl="1"/>
            <a:r>
              <a:rPr lang="pt-PT" dirty="0"/>
              <a:t>3º Leve a maçã a cozer em água a ferver com pau de canela durante 15 minutos</a:t>
            </a:r>
          </a:p>
          <a:p>
            <a:pPr lvl="1"/>
            <a:r>
              <a:rPr lang="pt-PT" dirty="0"/>
              <a:t>4º Junte as nozes picadas e polvilhe a gosto com canela antes de servir</a:t>
            </a:r>
            <a:endParaRPr lang="es-ES_tradnl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27" y="4478482"/>
            <a:ext cx="3565710" cy="2364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4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Valor </a:t>
            </a:r>
            <a:r>
              <a:rPr lang="es-ES_tradnl" dirty="0" err="1"/>
              <a:t>energ</a:t>
            </a:r>
            <a:r>
              <a:rPr lang="pt-PT" dirty="0"/>
              <a:t>ético da ementa</a:t>
            </a:r>
            <a:endParaRPr lang="es-ES_tradnl" dirty="0"/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865508"/>
              </p:ext>
            </p:extLst>
          </p:nvPr>
        </p:nvGraphicFramePr>
        <p:xfrm>
          <a:off x="1735583" y="1746829"/>
          <a:ext cx="9081355" cy="3922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20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5890"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 dirty="0">
                          <a:effectLst/>
                        </a:rPr>
                        <a:t>100g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900" u="none" strike="noStrike" dirty="0">
                          <a:effectLst/>
                        </a:rPr>
                        <a:t>Refeição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Ingredientes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Unidade(s)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Peso Unitário (g)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Parte Edível (%)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Peso a considerar (g)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Kcal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H. Carbono (g)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Proteínas (g)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Lípidos (g)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Kcal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H. Carbono (g)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Proteínas (g)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Lípidos (g)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900" u="none" strike="noStrike" dirty="0" err="1">
                          <a:effectLst/>
                        </a:rPr>
                        <a:t>Sal</a:t>
                      </a:r>
                      <a:r>
                        <a:rPr lang="mr-IN" sz="900" u="none" strike="noStrike" dirty="0">
                          <a:effectLst/>
                        </a:rPr>
                        <a:t> (</a:t>
                      </a:r>
                      <a:r>
                        <a:rPr lang="mr-IN" sz="900" u="none" strike="noStrike" dirty="0" err="1">
                          <a:effectLst/>
                        </a:rPr>
                        <a:t>g</a:t>
                      </a:r>
                      <a:r>
                        <a:rPr lang="mr-IN" sz="900" u="none" strike="noStrike" dirty="0">
                          <a:effectLst/>
                        </a:rPr>
                        <a:t>)</a:t>
                      </a:r>
                      <a:endParaRPr lang="mr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Brócolos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160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46.0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73.6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3.4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23.6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Abobora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160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65.0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104.0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11.4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Courgette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u="none" strike="noStrike" dirty="0">
                          <a:effectLst/>
                        </a:rPr>
                        <a:t>120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95.0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114.0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19.0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21.7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2.3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Batatas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180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87.0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156.6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19.2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140.9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30.1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3.9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Cebola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u="none" strike="noStrike">
                          <a:effectLst/>
                        </a:rPr>
                        <a:t>120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89.0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106.8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21.4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3.3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Azeite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99.9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Sal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Sardinha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8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75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57.0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342.0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158.0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18.9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9.1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540.4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64.6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31.1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Cebola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150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89.0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133.5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26.7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4.1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Pimentos /verde e vermelho)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u="none" strike="noStrike">
                          <a:effectLst/>
                        </a:rPr>
                        <a:t>2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80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113.6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27.0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2.7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30.7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Tomate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150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85.0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127.5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28.1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4.5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Alho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4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3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75.0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9.0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72.0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3.8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6.5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Limão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u="none" strike="noStrike">
                          <a:effectLst/>
                        </a:rPr>
                        <a:t>100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31.0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18.9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Azeite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4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99.9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360.0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Sal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Batatas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8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u="none" strike="noStrike">
                          <a:effectLst/>
                        </a:rPr>
                        <a:t>120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87.0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835.2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19.2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2.5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751.7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160.4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20.9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Sal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Maçã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4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u="none" strike="noStrike">
                          <a:effectLst/>
                        </a:rPr>
                        <a:t>170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90.0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612.0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64.0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13.4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0.5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391.7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82.0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1.2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3.1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46" marR="9546" marT="9546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45917"/>
              </p:ext>
            </p:extLst>
          </p:nvPr>
        </p:nvGraphicFramePr>
        <p:xfrm>
          <a:off x="3683000" y="6056457"/>
          <a:ext cx="6811818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ENERGIA</a:t>
                      </a:r>
                      <a:r>
                        <a:rPr lang="pt-PT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(kcal)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effectLst/>
                        </a:rPr>
                        <a:t>HCARBONO (g)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effectLst/>
                        </a:rPr>
                        <a:t>PROTEINAS (g)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effectLst/>
                        </a:rPr>
                        <a:t>LIPIDOS (g)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effectLst/>
                        </a:rPr>
                        <a:t>SAL (g)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effectLst/>
                        </a:rPr>
                        <a:t>TOTAL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2463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295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101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87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4.0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effectLst/>
                        </a:rPr>
                        <a:t>POR PESSOA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effectLst/>
                        </a:rPr>
                        <a:t>616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effectLst/>
                        </a:rPr>
                        <a:t>1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24048"/>
              </p:ext>
            </p:extLst>
          </p:nvPr>
        </p:nvGraphicFramePr>
        <p:xfrm>
          <a:off x="7191045" y="3127896"/>
          <a:ext cx="3308789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PREÇO TOTAL REFEIÇAO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6.20 €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POR PESSOA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1.55 €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Custo</a:t>
            </a:r>
            <a:r>
              <a:rPr lang="es-ES_tradnl" dirty="0"/>
              <a:t> por </a:t>
            </a:r>
            <a:r>
              <a:rPr lang="es-ES_tradnl" dirty="0" err="1"/>
              <a:t>pessoa</a:t>
            </a:r>
            <a:endParaRPr lang="es-ES_tradnl" dirty="0"/>
          </a:p>
        </p:txBody>
      </p:sp>
      <p:graphicFrame>
        <p:nvGraphicFramePr>
          <p:cNvPr id="13" name="Marcador de Posição de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64760"/>
              </p:ext>
            </p:extLst>
          </p:nvPr>
        </p:nvGraphicFramePr>
        <p:xfrm>
          <a:off x="898632" y="1909660"/>
          <a:ext cx="5612526" cy="4072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41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Ingredientes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Unidade(s)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Peso Unitário (g)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Peso Unitário (kg)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Preço por Kg*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Preço Final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Brócolos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160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2.99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0.48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Abobora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160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0.99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Courgette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1.79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0.21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Batatas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180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Cebola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0.56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0.07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Azeite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0.01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5.7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0.06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Sardinha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75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0.075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2.99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1.79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Cebola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150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0.15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0.56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0.08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4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Pimentos /verde e vermelho)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80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0.08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2.5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0.40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Tomate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150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0.15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1.79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0.27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Alho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0.003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4.39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0.05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Limão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2.19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0.22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Azeite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0.01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5.7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0.23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Batatas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0.92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Maçã 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>
                          <a:effectLst/>
                        </a:rPr>
                        <a:t>170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0.17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1.59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1.08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406750" y="6220372"/>
            <a:ext cx="4010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*preços consultados no site do hipermercado </a:t>
            </a:r>
            <a:r>
              <a:rPr lang="pt-PT" sz="1100" i="1" dirty="0"/>
              <a:t>Continente</a:t>
            </a:r>
            <a:r>
              <a:rPr lang="pt-PT" sz="1100" dirty="0"/>
              <a:t> no dia 10 de Março e 2017</a:t>
            </a:r>
          </a:p>
        </p:txBody>
      </p:sp>
    </p:spTree>
    <p:extLst>
      <p:ext uri="{BB962C8B-B14F-4D97-AF65-F5344CB8AC3E}">
        <p14:creationId xmlns:p14="http://schemas.microsoft.com/office/powerpoint/2010/main" val="887052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589</TotalTime>
  <Words>1125</Words>
  <Application>Microsoft Office PowerPoint</Application>
  <PresentationFormat>Ecrã Panorâmico</PresentationFormat>
  <Paragraphs>392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Calibri</vt:lpstr>
      <vt:lpstr>Cambria</vt:lpstr>
      <vt:lpstr>Mangal</vt:lpstr>
      <vt:lpstr>Rockwell</vt:lpstr>
      <vt:lpstr>Rockwell Condensed</vt:lpstr>
      <vt:lpstr>Rockwell Extra Bold</vt:lpstr>
      <vt:lpstr>Wingdings</vt:lpstr>
      <vt:lpstr>Tipo de Madeira</vt:lpstr>
      <vt:lpstr>DESAFIO “Eco-Ementas”</vt:lpstr>
      <vt:lpstr>COMO DESENVOLVEMOS A NOSSA EMENTA?</vt:lpstr>
      <vt:lpstr>Os aspectos de sustentabilidade ambiental</vt:lpstr>
      <vt:lpstr>ementa</vt:lpstr>
      <vt:lpstr>Sopa: Creme de Brócolos</vt:lpstr>
      <vt:lpstr>Prato principal: Sardinhas à nossa moda com batatas cozidas</vt:lpstr>
      <vt:lpstr>Sobremesa: Maçã assada com nozes e canela</vt:lpstr>
      <vt:lpstr>Valor energético da ementa</vt:lpstr>
      <vt:lpstr>Custo por pessoa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“Eco-Ementas”</dc:title>
  <dc:creator>Inês Serdoura</dc:creator>
  <cp:lastModifiedBy>Ana Fonseca</cp:lastModifiedBy>
  <cp:revision>36</cp:revision>
  <dcterms:created xsi:type="dcterms:W3CDTF">2017-03-08T09:29:37Z</dcterms:created>
  <dcterms:modified xsi:type="dcterms:W3CDTF">2017-04-02T21:55:28Z</dcterms:modified>
</cp:coreProperties>
</file>