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66" r:id="rId2"/>
    <p:sldId id="267" r:id="rId3"/>
    <p:sldId id="268" r:id="rId4"/>
    <p:sldId id="257" r:id="rId5"/>
    <p:sldId id="260" r:id="rId6"/>
    <p:sldId id="261" r:id="rId7"/>
    <p:sldId id="258" r:id="rId8"/>
    <p:sldId id="262" r:id="rId9"/>
    <p:sldId id="263" r:id="rId10"/>
    <p:sldId id="265" r:id="rId11"/>
    <p:sldId id="270" r:id="rId12"/>
    <p:sldId id="269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722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90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978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01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981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808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947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162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020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807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790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3A57-3AA2-459C-9316-EFEA222FA0D4}" type="datetimeFigureOut">
              <a:rPr lang="pt-PT" smtClean="0"/>
              <a:pPr/>
              <a:t>3/16/17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ACE6D-858C-46EF-A324-74174D81112B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548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4256622" cy="754571"/>
          </a:xfrm>
        </p:spPr>
        <p:txBody>
          <a:bodyPr>
            <a:normAutofit/>
          </a:bodyPr>
          <a:lstStyle/>
          <a:p>
            <a:pPr algn="l"/>
            <a:r>
              <a:rPr lang="pt-PT" sz="2000" b="1" dirty="0" smtClean="0"/>
              <a:t>Entrada: Sopa de Legumes</a:t>
            </a:r>
            <a:endParaRPr lang="pt-PT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9132" y="1342194"/>
            <a:ext cx="2295144" cy="4413504"/>
          </a:xfrm>
        </p:spPr>
        <p:txBody>
          <a:bodyPr>
            <a:noAutofit/>
          </a:bodyPr>
          <a:lstStyle/>
          <a:p>
            <a:pPr algn="l"/>
            <a:r>
              <a:rPr lang="pt-PT" sz="1600" b="1" u="sng" dirty="0" smtClean="0">
                <a:solidFill>
                  <a:srgbClr val="000000"/>
                </a:solidFill>
              </a:rPr>
              <a:t>Ingredientes: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1 courgette média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1 alho francês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1 cebola grande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>
                <a:solidFill>
                  <a:srgbClr val="000000"/>
                </a:solidFill>
              </a:rPr>
              <a:t>2</a:t>
            </a:r>
            <a:r>
              <a:rPr lang="pt-PT" sz="1600" dirty="0" smtClean="0">
                <a:solidFill>
                  <a:srgbClr val="000000"/>
                </a:solidFill>
              </a:rPr>
              <a:t> batatas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2 cenouras grandes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300 g de couve lombarda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100 </a:t>
            </a:r>
            <a:r>
              <a:rPr lang="pt-PT" sz="1600" dirty="0">
                <a:solidFill>
                  <a:srgbClr val="000000"/>
                </a:solidFill>
              </a:rPr>
              <a:t>g de </a:t>
            </a:r>
            <a:r>
              <a:rPr lang="pt-PT" sz="1600" dirty="0" smtClean="0">
                <a:solidFill>
                  <a:srgbClr val="000000"/>
                </a:solidFill>
              </a:rPr>
              <a:t>feijão manteiga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2 L de água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Sal q.b.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t-PT" sz="1600" dirty="0" smtClean="0">
                <a:solidFill>
                  <a:srgbClr val="000000"/>
                </a:solidFill>
              </a:rPr>
              <a:t>Azeite q.b.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278586" y="1004164"/>
            <a:ext cx="4541886" cy="5663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000" b="1" u="sng" dirty="0" smtClean="0"/>
          </a:p>
          <a:p>
            <a:r>
              <a:rPr lang="pt-PT" b="1" u="sng" dirty="0" smtClean="0"/>
              <a:t>Preparação: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Descasca-se a cebola, a batata, as cenouras e cortam- se em rodelas todas iguais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A courgette não se descasca, corta-se em rodelas iguais aos outros legumes, corta-se também o alho francês em rodelas finas.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Todos estes legumes preparados e lavados, colocam-se na panela com a água.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/>
              <a:t>A</a:t>
            </a:r>
            <a:r>
              <a:rPr lang="pt-PT" dirty="0" smtClean="0"/>
              <a:t>o fim de 15 a 20 minutos, passam-se com a varinha mágica.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 smtClean="0"/>
              <a:t>Seguidamente junta-se a couve lombarda cortada aos pedaços, juntamente com o feijão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PT" dirty="0"/>
              <a:t>A</a:t>
            </a:r>
            <a:r>
              <a:rPr lang="pt-PT" dirty="0" smtClean="0"/>
              <a:t>crescenta-se o sal e o azeite e deixa-se cozer durante 10 a 15 minutos e pode-se servir.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PT" dirty="0" smtClean="0"/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499538" y="5766798"/>
            <a:ext cx="1768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/>
              <a:t>*</a:t>
            </a:r>
            <a:r>
              <a:rPr lang="pt-PT" sz="2000" b="1" dirty="0" smtClean="0"/>
              <a:t>4 pessoas</a:t>
            </a:r>
            <a:endParaRPr lang="pt-PT" sz="2000" b="1" dirty="0"/>
          </a:p>
        </p:txBody>
      </p:sp>
      <p:sp>
        <p:nvSpPr>
          <p:cNvPr id="7" name="Moldura 6"/>
          <p:cNvSpPr/>
          <p:nvPr/>
        </p:nvSpPr>
        <p:spPr>
          <a:xfrm>
            <a:off x="499538" y="5766798"/>
            <a:ext cx="1480174" cy="61452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1512475" cy="100979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37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2592288" cy="576064"/>
          </a:xfrm>
        </p:spPr>
        <p:txBody>
          <a:bodyPr>
            <a:normAutofit fontScale="90000"/>
          </a:bodyPr>
          <a:lstStyle/>
          <a:p>
            <a:pPr algn="l"/>
            <a:r>
              <a:rPr lang="pt-PT" sz="1600" b="1" dirty="0" smtClean="0"/>
              <a:t>Cálculo do valor energético</a:t>
            </a:r>
            <a:br>
              <a:rPr lang="pt-PT" sz="16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695215"/>
              </p:ext>
            </p:extLst>
          </p:nvPr>
        </p:nvGraphicFramePr>
        <p:xfrm>
          <a:off x="323528" y="1916832"/>
          <a:ext cx="8496943" cy="201021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61436"/>
                <a:gridCol w="669370"/>
                <a:gridCol w="637948"/>
                <a:gridCol w="581030"/>
                <a:gridCol w="798916"/>
                <a:gridCol w="574567"/>
                <a:gridCol w="688896"/>
                <a:gridCol w="688896"/>
                <a:gridCol w="688896"/>
                <a:gridCol w="481782"/>
                <a:gridCol w="509095"/>
                <a:gridCol w="468975"/>
                <a:gridCol w="547136"/>
              </a:tblGrid>
              <a:tr h="64807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Ingredientes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unidade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</a:t>
                      </a:r>
                      <a:r>
                        <a:rPr lang="en-US" sz="1100" dirty="0" err="1" smtClean="0"/>
                        <a:t>unitário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Parte </a:t>
                      </a:r>
                      <a:r>
                        <a:rPr lang="en-US" sz="1100" dirty="0" err="1" smtClean="0"/>
                        <a:t>edível</a:t>
                      </a:r>
                      <a:r>
                        <a:rPr lang="en-US" sz="1100" dirty="0" smtClean="0"/>
                        <a:t> (%)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a </a:t>
                      </a:r>
                      <a:r>
                        <a:rPr lang="en-US" sz="1100" dirty="0" err="1" smtClean="0"/>
                        <a:t>considerar</a:t>
                      </a:r>
                      <a:r>
                        <a:rPr lang="en-US" sz="1100" dirty="0" smtClean="0"/>
                        <a:t> 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 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Lip(g)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Laranja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69,0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552,0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8,9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1,1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265,0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49,1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6,1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1,1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3746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da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sobremesa</a:t>
                      </a:r>
                      <a:endParaRPr lang="en-US" sz="1000" baseline="0" dirty="0" smtClean="0"/>
                    </a:p>
                  </a:txBody>
                  <a:tcPr marL="68580" marR="68580"/>
                </a:tc>
                <a:tc rowSpan="2" grid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265,0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49,1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6,1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21,1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da </a:t>
                      </a:r>
                      <a:r>
                        <a:rPr lang="en-US" sz="1000" dirty="0" err="1" smtClean="0"/>
                        <a:t>sobremesa</a:t>
                      </a:r>
                      <a:r>
                        <a:rPr lang="en-US" sz="1000" baseline="0" dirty="0" smtClean="0"/>
                        <a:t>/</a:t>
                      </a:r>
                      <a:r>
                        <a:rPr lang="en-US" sz="1000" dirty="0" err="1" smtClean="0"/>
                        <a:t>pessoa</a:t>
                      </a:r>
                      <a:endParaRPr lang="en-US" sz="1000" b="1" dirty="0"/>
                    </a:p>
                  </a:txBody>
                  <a:tcPr marL="68580" marR="68580"/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66,3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12,3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1,53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5,3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39552" y="260648"/>
            <a:ext cx="3106688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000" dirty="0" smtClean="0"/>
              <a:t>Bebida: água</a:t>
            </a:r>
          </a:p>
          <a:p>
            <a:pPr algn="l"/>
            <a:endParaRPr lang="pt-PT" sz="2000" dirty="0"/>
          </a:p>
          <a:p>
            <a:pPr algn="l"/>
            <a:r>
              <a:rPr lang="pt-PT" sz="2000" dirty="0" smtClean="0"/>
              <a:t>Sobremesa: 1 laranja</a:t>
            </a:r>
            <a:endParaRPr lang="pt-PT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0260976"/>
              </p:ext>
            </p:extLst>
          </p:nvPr>
        </p:nvGraphicFramePr>
        <p:xfrm>
          <a:off x="1475656" y="4653136"/>
          <a:ext cx="5387247" cy="1671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15929"/>
                <a:gridCol w="689747"/>
                <a:gridCol w="848920"/>
                <a:gridCol w="755745"/>
                <a:gridCol w="797156"/>
                <a:gridCol w="57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Ingredientes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unidade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Peso </a:t>
                      </a:r>
                      <a:r>
                        <a:rPr lang="en-US" sz="1200" dirty="0" err="1" smtClean="0"/>
                        <a:t>unitário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Peso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em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€  </a:t>
                      </a:r>
                      <a:r>
                        <a:rPr lang="en-US" sz="1200" baseline="0" dirty="0" err="1" smtClean="0"/>
                        <a:t>por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€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Laranja</a:t>
                      </a:r>
                      <a:r>
                        <a:rPr lang="pt-PT" sz="1200" baseline="0" dirty="0" smtClean="0"/>
                        <a:t> 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0,98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0,78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sobremesa</a:t>
                      </a:r>
                      <a:r>
                        <a:rPr lang="en-US" sz="1200" baseline="0" dirty="0" smtClean="0"/>
                        <a:t> (€)</a:t>
                      </a:r>
                    </a:p>
                    <a:p>
                      <a:endParaRPr lang="en-US" sz="1200" b="1" dirty="0"/>
                    </a:p>
                  </a:txBody>
                  <a:tcPr marL="68580" marR="68580"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0,8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 </a:t>
                      </a:r>
                      <a:r>
                        <a:rPr lang="en-US" sz="1200" dirty="0" err="1" smtClean="0"/>
                        <a:t>sobremesa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pessoa</a:t>
                      </a:r>
                      <a:r>
                        <a:rPr lang="en-US" sz="1200" dirty="0" smtClean="0"/>
                        <a:t> (€)</a:t>
                      </a:r>
                      <a:endParaRPr lang="en-US" sz="1200" b="1" dirty="0"/>
                    </a:p>
                  </a:txBody>
                  <a:tcPr marL="68580" marR="68580"/>
                </a:tc>
                <a:tc gridSpan="4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31640" y="414908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400" b="1" i="1" u="sng" dirty="0" smtClean="0"/>
              <a:t>Cálculo do gasto monetário</a:t>
            </a:r>
            <a:r>
              <a:rPr lang="en-US" sz="1400" b="1" i="1" u="sng" dirty="0" smtClean="0"/>
              <a:t/>
            </a:r>
            <a:br>
              <a:rPr lang="en-US" sz="1400" b="1" i="1" u="sng" dirty="0" smtClean="0"/>
            </a:br>
            <a:endParaRPr lang="en-US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04800"/>
            <a:ext cx="1688951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11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4896544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800" b="1" u="sng" dirty="0" err="1" smtClean="0"/>
              <a:t>Escola</a:t>
            </a:r>
            <a:r>
              <a:rPr lang="en-US" sz="1800" b="1" u="sng" dirty="0" smtClean="0"/>
              <a:t> EB 2,3 Professor </a:t>
            </a:r>
            <a:r>
              <a:rPr lang="en-US" sz="1800" b="1" u="sng" dirty="0" err="1" smtClean="0"/>
              <a:t>Gonçalo</a:t>
            </a:r>
            <a:r>
              <a:rPr lang="en-US" sz="1800" b="1" u="sng" dirty="0" smtClean="0"/>
              <a:t> </a:t>
            </a:r>
            <a:r>
              <a:rPr lang="en-US" sz="1800" b="1" u="sng" dirty="0" err="1"/>
              <a:t>S</a:t>
            </a:r>
            <a:r>
              <a:rPr lang="en-US" sz="1800" b="1" u="sng" dirty="0" err="1" smtClean="0"/>
              <a:t>ampaio</a:t>
            </a:r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en-US" sz="1800" b="1" u="sng" dirty="0" err="1" smtClean="0"/>
              <a:t>Póvoa</a:t>
            </a:r>
            <a:r>
              <a:rPr lang="en-US" sz="1800" b="1" u="sng" dirty="0" smtClean="0"/>
              <a:t> de </a:t>
            </a:r>
            <a:r>
              <a:rPr lang="en-US" sz="1800" b="1" u="sng" dirty="0" err="1" smtClean="0"/>
              <a:t>Lanhoso</a:t>
            </a:r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800" b="1" dirty="0" smtClean="0"/>
              <a:t> Ementa: proposta de uma refeição completa (almoço)</a:t>
            </a:r>
            <a:br>
              <a:rPr lang="pt-PT" sz="1800" b="1" dirty="0" smtClean="0"/>
            </a:br>
            <a:r>
              <a:rPr lang="pt-PT" sz="1800" b="1" dirty="0" smtClean="0"/>
              <a:t/>
            </a:r>
            <a:br>
              <a:rPr lang="pt-PT" sz="1800" b="1" dirty="0" smtClean="0"/>
            </a:br>
            <a:r>
              <a:rPr lang="pt-PT" sz="1800" b="1" dirty="0" smtClean="0"/>
              <a:t>* </a:t>
            </a:r>
            <a:r>
              <a:rPr lang="pt-PT" sz="1800" b="1" dirty="0" err="1" smtClean="0"/>
              <a:t>Aspetos</a:t>
            </a:r>
            <a:r>
              <a:rPr lang="pt-PT" sz="1800" b="1" dirty="0" smtClean="0"/>
              <a:t> de sustentabilidade ambiental considerados:</a:t>
            </a:r>
            <a:br>
              <a:rPr lang="pt-PT" sz="1800" b="1" dirty="0" smtClean="0"/>
            </a:b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800" dirty="0" smtClean="0"/>
              <a:t>- </a:t>
            </a:r>
            <a:r>
              <a:rPr lang="pt-PT" sz="1556" dirty="0" smtClean="0"/>
              <a:t>utilização de produtos cultivados na região: couve lombarda, batata, cebola o que permite gastar menos energia e recursos naturais;</a:t>
            </a:r>
            <a:br>
              <a:rPr lang="pt-PT" sz="1556" dirty="0" smtClean="0"/>
            </a:br>
            <a:r>
              <a:rPr lang="pt-PT" sz="1556" dirty="0" smtClean="0"/>
              <a:t> - produtos como a alface (da horta da escola) e  laranja (do </a:t>
            </a:r>
            <a:r>
              <a:rPr lang="pt-PT" sz="1556" dirty="0" err="1" smtClean="0"/>
              <a:t>bosquete</a:t>
            </a:r>
            <a:r>
              <a:rPr lang="pt-PT" sz="1556" dirty="0" smtClean="0"/>
              <a:t> da escola)</a:t>
            </a:r>
            <a:br>
              <a:rPr lang="pt-PT" sz="1556" dirty="0" smtClean="0"/>
            </a:br>
            <a:r>
              <a:rPr lang="pt-PT" sz="1556" dirty="0" smtClean="0"/>
              <a:t> são cultivados na escola de forma orgânica sem uso de fertilizantes e pesticida;</a:t>
            </a:r>
            <a:br>
              <a:rPr lang="pt-PT" sz="1556" dirty="0" smtClean="0"/>
            </a:br>
            <a:r>
              <a:rPr lang="pt-PT" sz="1556" dirty="0" smtClean="0"/>
              <a:t>- prioridade na utilização de produtos vegetais e fruta cujo consumo permite a redução de riscos de doenças crónicas;</a:t>
            </a:r>
            <a:br>
              <a:rPr lang="pt-PT" sz="1556" dirty="0" smtClean="0"/>
            </a:br>
            <a:r>
              <a:rPr lang="pt-PT" sz="1556" dirty="0" smtClean="0"/>
              <a:t>- Água pela sua importância para a saúde e também para compensar as perdas de água devida à atividade física dos alunos nesta faixa etária.</a:t>
            </a: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600" dirty="0" smtClean="0"/>
              <a:t/>
            </a:r>
            <a:br>
              <a:rPr lang="pt-PT" sz="1600" dirty="0" smtClean="0"/>
            </a:br>
            <a:r>
              <a:rPr lang="pt-PT" sz="1600" dirty="0" err="1" smtClean="0"/>
              <a:t>*</a:t>
            </a:r>
            <a:r>
              <a:rPr lang="pt-PT" sz="1800" dirty="0" err="1" smtClean="0"/>
              <a:t>Envolvimento</a:t>
            </a:r>
            <a:r>
              <a:rPr lang="pt-PT" sz="1800" dirty="0" smtClean="0"/>
              <a:t> da comunidade:</a:t>
            </a:r>
            <a:br>
              <a:rPr lang="pt-PT" sz="1800" dirty="0" smtClean="0"/>
            </a:b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556" dirty="0" smtClean="0"/>
              <a:t>- Alunos , funcionários e professores.</a:t>
            </a:r>
            <a:r>
              <a:rPr lang="pt-PT" sz="1600" dirty="0" smtClean="0"/>
              <a:t/>
            </a:r>
            <a:br>
              <a:rPr lang="pt-PT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260648"/>
            <a:ext cx="2061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descritiva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3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3034680" cy="106613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err="1" smtClean="0"/>
              <a:t>Cálculo</a:t>
            </a:r>
            <a:r>
              <a:rPr lang="en-US" sz="1800" b="1" dirty="0" smtClean="0"/>
              <a:t> do valor </a:t>
            </a:r>
            <a:r>
              <a:rPr lang="en-US" sz="1800" b="1" dirty="0" err="1" smtClean="0"/>
              <a:t>energético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err="1"/>
              <a:t>R</a:t>
            </a:r>
            <a:r>
              <a:rPr lang="en-US" sz="1800" b="1" dirty="0" err="1" smtClean="0"/>
              <a:t>efeição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almoço</a:t>
            </a:r>
            <a:endParaRPr lang="en-US" sz="1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6737194"/>
              </p:ext>
            </p:extLst>
          </p:nvPr>
        </p:nvGraphicFramePr>
        <p:xfrm>
          <a:off x="971600" y="1397000"/>
          <a:ext cx="5760640" cy="133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864096"/>
                <a:gridCol w="1108720"/>
                <a:gridCol w="907504"/>
                <a:gridCol w="864096"/>
              </a:tblGrid>
              <a:tr h="37084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Kcal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HC(g)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Prt</a:t>
                      </a:r>
                      <a:r>
                        <a:rPr lang="en-US" sz="1600" b="0" dirty="0" smtClean="0"/>
                        <a:t>(g)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Lip(g)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da </a:t>
                      </a:r>
                      <a:r>
                        <a:rPr lang="en-US" sz="1600" dirty="0" err="1" smtClean="0"/>
                        <a:t>refeição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2528,0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230,1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135,7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128,5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da </a:t>
                      </a:r>
                      <a:r>
                        <a:rPr lang="en-US" sz="1600" dirty="0" err="1" smtClean="0"/>
                        <a:t>refeição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pessoa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632,0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57,5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33,9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32,1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299695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Cálculo</a:t>
            </a:r>
            <a:r>
              <a:rPr lang="en-US" b="1" dirty="0" smtClean="0"/>
              <a:t> do </a:t>
            </a:r>
            <a:r>
              <a:rPr lang="en-US" b="1" dirty="0" err="1" smtClean="0"/>
              <a:t>gasto</a:t>
            </a:r>
            <a:r>
              <a:rPr lang="en-US" b="1" dirty="0" smtClean="0"/>
              <a:t> </a:t>
            </a:r>
            <a:r>
              <a:rPr lang="en-US" b="1" dirty="0" err="1" smtClean="0"/>
              <a:t>monetário</a:t>
            </a:r>
            <a:endParaRPr lang="en-US" b="1" dirty="0" smtClean="0"/>
          </a:p>
          <a:p>
            <a:r>
              <a:rPr lang="en-US" b="1" dirty="0" err="1" smtClean="0"/>
              <a:t>Refeição</a:t>
            </a:r>
            <a:r>
              <a:rPr lang="en-US" b="1" dirty="0" smtClean="0"/>
              <a:t> </a:t>
            </a:r>
            <a:r>
              <a:rPr lang="en-US" b="1" dirty="0" err="1" smtClean="0"/>
              <a:t>almoço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7565499"/>
              </p:ext>
            </p:extLst>
          </p:nvPr>
        </p:nvGraphicFramePr>
        <p:xfrm>
          <a:off x="1547664" y="4149080"/>
          <a:ext cx="43924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3444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da </a:t>
                      </a:r>
                      <a:r>
                        <a:rPr lang="en-US" sz="1600" dirty="0" err="1" smtClean="0"/>
                        <a:t>refeição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8,30 €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da </a:t>
                      </a:r>
                      <a:r>
                        <a:rPr lang="en-US" sz="1600" dirty="0" err="1" smtClean="0"/>
                        <a:t>refeição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pessoa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2,10 €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7824" y="188640"/>
            <a:ext cx="2061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descritiva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81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4320480" cy="519181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valor </a:t>
            </a:r>
            <a:r>
              <a:rPr lang="en-US" sz="1400" b="1" dirty="0" err="1" smtClean="0"/>
              <a:t>energético</a:t>
            </a:r>
            <a:r>
              <a:rPr lang="en-US" sz="1400" b="1" dirty="0" smtClean="0"/>
              <a:t>:   </a:t>
            </a:r>
            <a:r>
              <a:rPr lang="en-US" sz="1400" b="1" dirty="0" err="1" smtClean="0"/>
              <a:t>Sopa</a:t>
            </a:r>
            <a:r>
              <a:rPr lang="en-US" sz="1400" b="1" dirty="0" smtClean="0"/>
              <a:t> de legumes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4629487"/>
              </p:ext>
            </p:extLst>
          </p:nvPr>
        </p:nvGraphicFramePr>
        <p:xfrm>
          <a:off x="323528" y="894040"/>
          <a:ext cx="8352928" cy="49385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36104"/>
                <a:gridCol w="792088"/>
                <a:gridCol w="648072"/>
                <a:gridCol w="579293"/>
                <a:gridCol w="860867"/>
                <a:gridCol w="648072"/>
                <a:gridCol w="576064"/>
                <a:gridCol w="648072"/>
                <a:gridCol w="576064"/>
                <a:gridCol w="504056"/>
                <a:gridCol w="504056"/>
                <a:gridCol w="504056"/>
                <a:gridCol w="5760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Ingredientes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unidade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 </a:t>
                      </a:r>
                      <a:r>
                        <a:rPr lang="en-US" sz="1200" dirty="0" err="1" smtClean="0"/>
                        <a:t>unitário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Parte </a:t>
                      </a:r>
                      <a:r>
                        <a:rPr lang="en-US" sz="1200" dirty="0" err="1" smtClean="0"/>
                        <a:t>edível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(%)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 a </a:t>
                      </a:r>
                      <a:r>
                        <a:rPr lang="en-US" sz="1200" dirty="0" err="1" smtClean="0"/>
                        <a:t>considerar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Kcal</a:t>
                      </a:r>
                    </a:p>
                    <a:p>
                      <a:r>
                        <a:rPr lang="en-US" sz="1200" dirty="0" smtClean="0"/>
                        <a:t>(100g)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</a:t>
                      </a:r>
                    </a:p>
                    <a:p>
                      <a:r>
                        <a:rPr lang="en-US" sz="1200" dirty="0" smtClean="0"/>
                        <a:t>(100g)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Prt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(100g)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Lip </a:t>
                      </a:r>
                    </a:p>
                    <a:p>
                      <a:r>
                        <a:rPr lang="en-US" sz="1200" dirty="0" smtClean="0"/>
                        <a:t>(100g)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Kcal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HC(g)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Prt</a:t>
                      </a:r>
                      <a:r>
                        <a:rPr lang="en-US" sz="1200" dirty="0" smtClean="0"/>
                        <a:t>(g)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Lip(g)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courgette 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20,00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95,0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190,0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alho francês </a:t>
                      </a:r>
                    </a:p>
                    <a:p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112,0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2,9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29,2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3,2</a:t>
                      </a:r>
                      <a:endParaRPr lang="en-US" sz="12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batata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8,07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170,6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19,2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2,5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151,8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cebola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178,0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0,9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5,5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cenoura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229,6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4,4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43,6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1,4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Couve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lombarda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237,0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2,4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45,0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5,7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Feijão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manteiga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107,0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107,0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7,8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0,6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azeite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100,00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20,0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473392">
                <a:tc rowSpan="2">
                  <a:txBody>
                    <a:bodyPr/>
                    <a:lstStyle/>
                    <a:p>
                      <a:r>
                        <a:rPr lang="en-US" sz="1100" dirty="0" smtClean="0"/>
                        <a:t>Total 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sopa</a:t>
                      </a:r>
                      <a:endParaRPr lang="en-US" sz="1100" baseline="0" dirty="0" smtClean="0"/>
                    </a:p>
                    <a:p>
                      <a:endParaRPr lang="en-US" sz="1100" b="1" dirty="0"/>
                    </a:p>
                  </a:txBody>
                  <a:tcPr marL="68580" marR="68580"/>
                </a:tc>
                <a:tc rowSpan="3" gridSpan="8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623,0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74,4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25,8</a:t>
                      </a:r>
                      <a:endParaRPr lang="en-US" sz="12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22,4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166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155,8</a:t>
                      </a:r>
                      <a:endParaRPr lang="en-US" sz="1200" b="1" dirty="0"/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18,6</a:t>
                      </a:r>
                      <a:endParaRPr lang="en-US" sz="1200" b="1" dirty="0"/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6,5</a:t>
                      </a:r>
                      <a:endParaRPr lang="en-US" sz="1200" b="1" dirty="0"/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5,6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4960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da </a:t>
                      </a:r>
                      <a:r>
                        <a:rPr lang="en-US" sz="1100" dirty="0" err="1" smtClean="0"/>
                        <a:t>sopa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por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pessoa</a:t>
                      </a:r>
                      <a:endParaRPr lang="en-US" sz="1100" b="1" dirty="0"/>
                    </a:p>
                  </a:txBody>
                  <a:tcPr marL="68580" marR="68580"/>
                </a:tc>
                <a:tc gridSpan="8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95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40" y="317531"/>
            <a:ext cx="2544600" cy="97279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</a:t>
            </a:r>
            <a:r>
              <a:rPr lang="en-US" sz="1400" b="1" dirty="0" err="1" smtClean="0"/>
              <a:t>gasto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monetário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err="1" smtClean="0"/>
              <a:t>Sopa</a:t>
            </a:r>
            <a:r>
              <a:rPr lang="en-US" sz="1400" b="1" dirty="0" smtClean="0"/>
              <a:t> de legumes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68372405"/>
              </p:ext>
            </p:extLst>
          </p:nvPr>
        </p:nvGraphicFramePr>
        <p:xfrm>
          <a:off x="2051720" y="1308576"/>
          <a:ext cx="4927870" cy="426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56552"/>
                <a:gridCol w="689747"/>
                <a:gridCol w="848920"/>
                <a:gridCol w="755745"/>
                <a:gridCol w="797156"/>
                <a:gridCol w="57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Ingredientes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unidade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 </a:t>
                      </a:r>
                      <a:r>
                        <a:rPr lang="en-US" sz="1200" dirty="0" err="1" smtClean="0"/>
                        <a:t>unitário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em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€  </a:t>
                      </a:r>
                      <a:r>
                        <a:rPr lang="en-US" sz="1200" baseline="0" dirty="0" err="1" smtClean="0"/>
                        <a:t>por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€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courgette 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1,19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alho francês </a:t>
                      </a:r>
                    </a:p>
                    <a:p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1,99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0,40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batata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0,098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0,98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0,19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cebola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0,86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0,17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cenoura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0,140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0,11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Couve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lombarda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0,99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0,30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Feijão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manteiga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1,31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0,13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azeite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sopa</a:t>
                      </a:r>
                      <a:r>
                        <a:rPr lang="en-US" sz="1200" baseline="0" dirty="0" smtClean="0"/>
                        <a:t> (€)</a:t>
                      </a:r>
                    </a:p>
                    <a:p>
                      <a:endParaRPr lang="en-US" sz="1200" b="1" dirty="0"/>
                    </a:p>
                  </a:txBody>
                  <a:tcPr marL="68580" marR="68580"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1,6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 </a:t>
                      </a:r>
                      <a:r>
                        <a:rPr lang="en-US" sz="1200" dirty="0" err="1" smtClean="0"/>
                        <a:t>sopa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pessoa</a:t>
                      </a:r>
                      <a:r>
                        <a:rPr lang="en-US" sz="1200" dirty="0" smtClean="0"/>
                        <a:t> (€)</a:t>
                      </a:r>
                      <a:endParaRPr lang="en-US" sz="1200" b="1" dirty="0"/>
                    </a:p>
                  </a:txBody>
                  <a:tcPr marL="68580" marR="68580"/>
                </a:tc>
                <a:tc gridSpan="4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4928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Nota: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valores</a:t>
            </a:r>
            <a:r>
              <a:rPr lang="en-US" sz="1200" dirty="0"/>
              <a:t> </a:t>
            </a:r>
            <a:r>
              <a:rPr lang="en-US" sz="1200" dirty="0" err="1"/>
              <a:t>energéticos</a:t>
            </a:r>
            <a:r>
              <a:rPr lang="en-US" sz="1200" dirty="0"/>
              <a:t> </a:t>
            </a:r>
            <a:r>
              <a:rPr lang="en-US" sz="1200" dirty="0" err="1"/>
              <a:t>foram</a:t>
            </a:r>
            <a:r>
              <a:rPr lang="en-US" sz="1200" dirty="0"/>
              <a:t> </a:t>
            </a:r>
            <a:r>
              <a:rPr lang="en-US" sz="1200" dirty="0" err="1"/>
              <a:t>retirados</a:t>
            </a:r>
            <a:r>
              <a:rPr lang="en-US" sz="1200" dirty="0"/>
              <a:t> da </a:t>
            </a:r>
            <a:r>
              <a:rPr lang="en-US" sz="1200" dirty="0" err="1"/>
              <a:t>Tabela</a:t>
            </a:r>
            <a:r>
              <a:rPr lang="en-US" sz="1200" dirty="0"/>
              <a:t> da </a:t>
            </a:r>
            <a:r>
              <a:rPr lang="en-US" sz="1200" dirty="0" err="1"/>
              <a:t>composição</a:t>
            </a:r>
            <a:r>
              <a:rPr lang="en-US" sz="1200" dirty="0"/>
              <a:t> dos </a:t>
            </a:r>
            <a:r>
              <a:rPr lang="en-US" sz="1200" dirty="0" err="1"/>
              <a:t>alimentos</a:t>
            </a:r>
            <a:r>
              <a:rPr lang="en-US" sz="1200" dirty="0"/>
              <a:t> do </a:t>
            </a:r>
            <a:r>
              <a:rPr lang="en-US" sz="1200" dirty="0" err="1"/>
              <a:t>Instituto</a:t>
            </a:r>
            <a:r>
              <a:rPr lang="en-US" sz="1200" dirty="0"/>
              <a:t> </a:t>
            </a:r>
            <a:r>
              <a:rPr lang="en-US" sz="1200" dirty="0" err="1"/>
              <a:t>Nacional</a:t>
            </a:r>
            <a:r>
              <a:rPr lang="en-US" sz="1200" dirty="0"/>
              <a:t> de </a:t>
            </a:r>
            <a:r>
              <a:rPr lang="en-US" sz="1200" dirty="0" err="1"/>
              <a:t>Saúde</a:t>
            </a:r>
            <a:r>
              <a:rPr lang="en-US" sz="1200" dirty="0"/>
              <a:t> </a:t>
            </a:r>
            <a:r>
              <a:rPr lang="en-US" sz="1200" dirty="0" err="1"/>
              <a:t>Doutor</a:t>
            </a:r>
            <a:r>
              <a:rPr lang="en-US" sz="1200" dirty="0"/>
              <a:t> Ricardo Jorge.</a:t>
            </a:r>
            <a:br>
              <a:rPr lang="en-US" sz="1200" dirty="0"/>
            </a:b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valores</a:t>
            </a:r>
            <a:r>
              <a:rPr lang="en-US" sz="1200" dirty="0"/>
              <a:t> </a:t>
            </a:r>
            <a:r>
              <a:rPr lang="en-US" sz="1200" dirty="0" err="1"/>
              <a:t>monetários</a:t>
            </a:r>
            <a:r>
              <a:rPr lang="en-US" sz="1200" dirty="0"/>
              <a:t> dos </a:t>
            </a:r>
            <a:r>
              <a:rPr lang="en-US" sz="1200" dirty="0" err="1"/>
              <a:t>alimentos</a:t>
            </a:r>
            <a:r>
              <a:rPr lang="en-US" sz="1200" dirty="0"/>
              <a:t> do site do </a:t>
            </a:r>
            <a:r>
              <a:rPr lang="en-US" sz="1200" dirty="0" err="1"/>
              <a:t>Continente</a:t>
            </a:r>
            <a:r>
              <a:rPr lang="en-US" sz="1200" dirty="0"/>
              <a:t>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66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624736" cy="720080"/>
          </a:xfrm>
        </p:spPr>
        <p:txBody>
          <a:bodyPr>
            <a:noAutofit/>
          </a:bodyPr>
          <a:lstStyle/>
          <a:p>
            <a:pPr algn="l"/>
            <a:r>
              <a:rPr lang="pt-PT" sz="2000" dirty="0" smtClean="0"/>
              <a:t>Prato Principal: Vitela assada com batatas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55576" y="3068960"/>
            <a:ext cx="4032448" cy="29249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sz="1800" u="sng" dirty="0" smtClean="0"/>
              <a:t>Ingredientes:</a:t>
            </a:r>
            <a:r>
              <a:rPr lang="pt-PT" sz="1800" dirty="0" smtClean="0"/>
              <a:t>                                           	     	</a:t>
            </a:r>
            <a:endParaRPr lang="pt-PT" sz="1800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400g de carne de vitela 	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4 batatas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2 dentes de alho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2 cebolas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2 colheres de sopa de polpa de tomate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2 colheres de sopa de azeite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1 malagueta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800" dirty="0" smtClean="0"/>
              <a:t>Sal (</a:t>
            </a:r>
            <a:r>
              <a:rPr lang="pt-PT" sz="1800" dirty="0" err="1" smtClean="0"/>
              <a:t>q.b</a:t>
            </a:r>
            <a:r>
              <a:rPr lang="pt-PT" sz="1800" dirty="0" smtClean="0"/>
              <a:t>)</a:t>
            </a:r>
          </a:p>
          <a:p>
            <a:endParaRPr lang="pt-PT" sz="1800" dirty="0" smtClean="0"/>
          </a:p>
          <a:p>
            <a:endParaRPr lang="pt-PT" sz="1800" u="sng" dirty="0"/>
          </a:p>
        </p:txBody>
      </p:sp>
      <p:sp>
        <p:nvSpPr>
          <p:cNvPr id="10" name="Marcador de Posição de Conteúdo 2"/>
          <p:cNvSpPr txBox="1">
            <a:spLocks/>
          </p:cNvSpPr>
          <p:nvPr/>
        </p:nvSpPr>
        <p:spPr>
          <a:xfrm>
            <a:off x="4788024" y="1628800"/>
            <a:ext cx="40427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1800" u="sng" dirty="0" smtClean="0"/>
              <a:t>Preparação: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1800" dirty="0" smtClean="0"/>
              <a:t> Cortar as cebolas às rodelas para a pingadeira e fazer o mesmo com os alhos;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1800" dirty="0" smtClean="0"/>
              <a:t>  Adicionar o azeite por cima da cebola e do alho;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1800" dirty="0" smtClean="0"/>
              <a:t>  Seguidamente colocar na pingadeira a carne  as batatas e depois temperar (com o sal, a malagueta e a polpa de tomate);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PT" sz="1800" dirty="0" smtClean="0"/>
              <a:t>  Levar ao forno durante meia hora, (o forno deverá estar à temperatura de 180 graus).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PT" sz="1800" dirty="0" smtClean="0"/>
              <a:t>  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46200"/>
            <a:ext cx="2551545" cy="1320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80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886700" cy="97279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valor </a:t>
            </a:r>
            <a:r>
              <a:rPr lang="en-US" sz="1400" b="1" dirty="0" err="1" smtClean="0"/>
              <a:t>energético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pt-PT" sz="1400" b="1" dirty="0"/>
              <a:t>Vitela assada com batatas</a:t>
            </a:r>
            <a:endParaRPr lang="en-US" sz="1400" b="1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5653666"/>
              </p:ext>
            </p:extLst>
          </p:nvPr>
        </p:nvGraphicFramePr>
        <p:xfrm>
          <a:off x="395539" y="1451366"/>
          <a:ext cx="8208909" cy="484403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74575"/>
                <a:gridCol w="653167"/>
                <a:gridCol w="632495"/>
                <a:gridCol w="576064"/>
                <a:gridCol w="792088"/>
                <a:gridCol w="569656"/>
                <a:gridCol w="683008"/>
                <a:gridCol w="683008"/>
                <a:gridCol w="683008"/>
                <a:gridCol w="549672"/>
                <a:gridCol w="504056"/>
                <a:gridCol w="504056"/>
                <a:gridCol w="504056"/>
              </a:tblGrid>
              <a:tr h="68149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Ingredientes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unidade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</a:t>
                      </a:r>
                      <a:r>
                        <a:rPr lang="en-US" sz="1100" dirty="0" err="1" smtClean="0"/>
                        <a:t>unitário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Parte </a:t>
                      </a:r>
                      <a:r>
                        <a:rPr lang="en-US" sz="1100" dirty="0" err="1" smtClean="0"/>
                        <a:t>edível</a:t>
                      </a:r>
                      <a:r>
                        <a:rPr lang="en-US" sz="1100" dirty="0" smtClean="0"/>
                        <a:t> (%)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a </a:t>
                      </a:r>
                      <a:r>
                        <a:rPr lang="en-US" sz="1100" dirty="0" err="1" smtClean="0"/>
                        <a:t>considerar</a:t>
                      </a:r>
                      <a:r>
                        <a:rPr lang="en-US" sz="1100" dirty="0" smtClean="0"/>
                        <a:t> 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 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Lip(g)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carne de </a:t>
                      </a:r>
                      <a:r>
                        <a:rPr lang="en-US" sz="1100" dirty="0" err="1" smtClean="0"/>
                        <a:t>vitela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0,4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400,0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174,0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19,4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10,7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696,0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77,6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42,8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polpa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tomate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21,0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0,3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0,6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0,1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392085">
                <a:tc>
                  <a:txBody>
                    <a:bodyPr/>
                    <a:lstStyle/>
                    <a:p>
                      <a:r>
                        <a:rPr lang="en-US" sz="1100" baseline="0" dirty="0" err="1" smtClean="0"/>
                        <a:t>batata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98,0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87,0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341,0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89,0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303,5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65,5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dentes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a</a:t>
                      </a:r>
                      <a:r>
                        <a:rPr lang="en-US" sz="1100" dirty="0" err="1" smtClean="0"/>
                        <a:t>lho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75,0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4,5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67,0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11,3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3,8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0,6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cebola</a:t>
                      </a:r>
                      <a:r>
                        <a:rPr lang="en-US" sz="1100" dirty="0" smtClean="0"/>
                        <a:t> 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,02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89,0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356,0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3,1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0,9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60,5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0,7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azeite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900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20,0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6767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do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prato</a:t>
                      </a:r>
                      <a:r>
                        <a:rPr lang="en-US" sz="1000" baseline="0" dirty="0" smtClean="0"/>
                        <a:t> principal</a:t>
                      </a:r>
                    </a:p>
                  </a:txBody>
                  <a:tcPr marL="68580" marR="68580"/>
                </a:tc>
                <a:tc rowSpan="2" grid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1247,2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77,6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89,7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63,6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  <a:tr h="67674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Total do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prato</a:t>
                      </a:r>
                      <a:r>
                        <a:rPr lang="en-US" sz="1000" baseline="0" dirty="0" smtClean="0"/>
                        <a:t> principal </a:t>
                      </a:r>
                      <a:r>
                        <a:rPr lang="en-US" sz="1000" baseline="0" dirty="0" err="1" smtClean="0"/>
                        <a:t>por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pessoa</a:t>
                      </a:r>
                      <a:endParaRPr lang="en-US" sz="1000" b="1" dirty="0"/>
                    </a:p>
                  </a:txBody>
                  <a:tcPr marL="68580" marR="68580"/>
                </a:tc>
                <a:tc gridSpan="8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311,8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19,4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22,4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15,9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46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40" y="317531"/>
            <a:ext cx="7886700" cy="97279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</a:t>
            </a:r>
            <a:r>
              <a:rPr lang="en-US" sz="1400" b="1" dirty="0" err="1" smtClean="0"/>
              <a:t>gasto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monetário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pt-PT" sz="1400" b="1" dirty="0"/>
              <a:t>Vitela assada com batatas</a:t>
            </a:r>
            <a:endParaRPr lang="en-US" sz="1400" b="1" i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03981231"/>
              </p:ext>
            </p:extLst>
          </p:nvPr>
        </p:nvGraphicFramePr>
        <p:xfrm>
          <a:off x="1187624" y="1658456"/>
          <a:ext cx="5531263" cy="3525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59945"/>
                <a:gridCol w="689747"/>
                <a:gridCol w="848920"/>
                <a:gridCol w="755745"/>
                <a:gridCol w="797156"/>
                <a:gridCol w="57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Ingredientes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unidade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 </a:t>
                      </a:r>
                      <a:r>
                        <a:rPr lang="en-US" sz="1200" dirty="0" err="1" smtClean="0"/>
                        <a:t>unitário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em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€  </a:t>
                      </a:r>
                      <a:r>
                        <a:rPr lang="en-US" sz="1200" baseline="0" dirty="0" err="1" smtClean="0"/>
                        <a:t>por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€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Carne de </a:t>
                      </a:r>
                      <a:r>
                        <a:rPr lang="en-US" sz="1200" dirty="0" err="1" smtClean="0"/>
                        <a:t>vitela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8,15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3,26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Polpa de tomate 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0,89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0,02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batata </a:t>
                      </a:r>
                    </a:p>
                    <a:p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98,0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0,098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0,98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0,38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Dentes</a:t>
                      </a:r>
                      <a:r>
                        <a:rPr lang="en-US" sz="1200" baseline="0" dirty="0" smtClean="0"/>
                        <a:t> de </a:t>
                      </a:r>
                      <a:r>
                        <a:rPr lang="en-US" sz="1200" baseline="0" dirty="0" err="1" smtClean="0"/>
                        <a:t>alho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0,003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1,99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cebola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0,86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azeite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do </a:t>
                      </a:r>
                      <a:r>
                        <a:rPr lang="en-US" sz="1200" dirty="0" err="1" smtClean="0"/>
                        <a:t>prato</a:t>
                      </a:r>
                      <a:r>
                        <a:rPr lang="en-US" sz="1200" dirty="0" smtClean="0"/>
                        <a:t> principal</a:t>
                      </a:r>
                      <a:r>
                        <a:rPr lang="en-US" sz="1200" baseline="0" dirty="0" smtClean="0"/>
                        <a:t> (€)</a:t>
                      </a:r>
                    </a:p>
                    <a:p>
                      <a:endParaRPr lang="en-US" sz="1200" b="1" dirty="0"/>
                    </a:p>
                  </a:txBody>
                  <a:tcPr marL="68580" marR="68580"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4,1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</a:t>
                      </a:r>
                      <a:r>
                        <a:rPr lang="en-US" sz="1200" baseline="0" dirty="0" smtClean="0"/>
                        <a:t>do </a:t>
                      </a:r>
                      <a:r>
                        <a:rPr lang="en-US" sz="1200" baseline="0" dirty="0" err="1" smtClean="0"/>
                        <a:t>prato</a:t>
                      </a:r>
                      <a:r>
                        <a:rPr lang="en-US" sz="1200" baseline="0" dirty="0" smtClean="0"/>
                        <a:t> principal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pessoa</a:t>
                      </a:r>
                      <a:r>
                        <a:rPr lang="en-US" sz="1200" dirty="0" smtClean="0"/>
                        <a:t> (€)</a:t>
                      </a:r>
                      <a:endParaRPr lang="en-US" sz="1200" b="1" dirty="0"/>
                    </a:p>
                  </a:txBody>
                  <a:tcPr marL="68580" marR="68580"/>
                </a:tc>
                <a:tc gridSpan="4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92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PT" sz="2000" dirty="0" smtClean="0"/>
              <a:t>Acompanhamento do prato principal : Salada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55976" y="1412777"/>
            <a:ext cx="4042792" cy="288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1900" u="sng" dirty="0" smtClean="0"/>
              <a:t> Ingredientes: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900" dirty="0"/>
              <a:t> </a:t>
            </a:r>
            <a:r>
              <a:rPr lang="pt-PT" sz="1900" dirty="0" smtClean="0"/>
              <a:t>2 tomates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900" dirty="0"/>
              <a:t> </a:t>
            </a:r>
            <a:r>
              <a:rPr lang="pt-PT" sz="1900" dirty="0" smtClean="0"/>
              <a:t>alface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900" dirty="0" smtClean="0"/>
              <a:t> ½  couve roxa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900" dirty="0"/>
              <a:t> </a:t>
            </a:r>
            <a:r>
              <a:rPr lang="pt-PT" sz="1900" dirty="0" smtClean="0"/>
              <a:t>2 colheres de sopa de azeite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PT" sz="1900" dirty="0" smtClean="0"/>
              <a:t> sal (q.b.)</a:t>
            </a:r>
          </a:p>
          <a:p>
            <a:pPr marL="0" indent="0">
              <a:buNone/>
            </a:pPr>
            <a:r>
              <a:rPr lang="pt-PT" sz="1900" dirty="0"/>
              <a:t> </a:t>
            </a:r>
            <a:endParaRPr lang="pt-PT" sz="1900" dirty="0" smtClean="0"/>
          </a:p>
          <a:p>
            <a:pPr marL="0" indent="0">
              <a:buNone/>
            </a:pPr>
            <a:r>
              <a:rPr lang="pt-PT" sz="2200" dirty="0"/>
              <a:t> </a:t>
            </a:r>
            <a:endParaRPr lang="pt-PT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00200"/>
            <a:ext cx="2283957" cy="16891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3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40" y="317531"/>
            <a:ext cx="7886700" cy="97279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valor </a:t>
            </a:r>
            <a:r>
              <a:rPr lang="en-US" sz="1400" b="1" dirty="0" err="1" smtClean="0"/>
              <a:t>energético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err="1" smtClean="0"/>
              <a:t>Salada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4529102"/>
              </p:ext>
            </p:extLst>
          </p:nvPr>
        </p:nvGraphicFramePr>
        <p:xfrm>
          <a:off x="395539" y="1451366"/>
          <a:ext cx="8136904" cy="406586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74575"/>
                <a:gridCol w="653167"/>
                <a:gridCol w="632495"/>
                <a:gridCol w="576064"/>
                <a:gridCol w="792088"/>
                <a:gridCol w="569656"/>
                <a:gridCol w="683008"/>
                <a:gridCol w="683008"/>
                <a:gridCol w="683008"/>
                <a:gridCol w="477664"/>
                <a:gridCol w="504744"/>
                <a:gridCol w="464967"/>
                <a:gridCol w="542460"/>
              </a:tblGrid>
              <a:tr h="870106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Ingredientes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unidade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</a:t>
                      </a:r>
                      <a:r>
                        <a:rPr lang="en-US" sz="1100" dirty="0" err="1" smtClean="0"/>
                        <a:t>unitário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Parte </a:t>
                      </a:r>
                      <a:r>
                        <a:rPr lang="en-US" sz="1100" dirty="0" err="1" smtClean="0"/>
                        <a:t>edível</a:t>
                      </a:r>
                      <a:r>
                        <a:rPr lang="en-US" sz="1100" dirty="0" smtClean="0"/>
                        <a:t> (%)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Peso a </a:t>
                      </a:r>
                      <a:r>
                        <a:rPr lang="en-US" sz="1100" dirty="0" err="1" smtClean="0"/>
                        <a:t>considerar</a:t>
                      </a:r>
                      <a:r>
                        <a:rPr lang="en-US" sz="1100" dirty="0" smtClean="0"/>
                        <a:t> 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 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Lip(100g)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Kcal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HC(g)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Prt</a:t>
                      </a:r>
                      <a:r>
                        <a:rPr lang="en-US" sz="1100" dirty="0" smtClean="0"/>
                        <a:t>(g)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Lip(g)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Tomate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20,00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85,0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340,0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0,8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0,3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64,6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11,9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2,7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39208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Alface</a:t>
                      </a:r>
                      <a:r>
                        <a:rPr lang="en-US" sz="1100" baseline="0" dirty="0" smtClean="0"/>
                        <a:t> 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47,0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188,0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0,8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1,8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28,2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3,4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0,4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Couve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roxa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0,5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400,0</a:t>
                      </a:r>
                      <a:endParaRPr lang="en-US" sz="11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3,9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15,6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483392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azeite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900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0,0</a:t>
                      </a:r>
                      <a:endParaRPr lang="en-US" sz="11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20,0</a:t>
                      </a:r>
                      <a:endParaRPr lang="en-US" sz="1100" dirty="0"/>
                    </a:p>
                  </a:txBody>
                  <a:tcPr marL="68580" marR="68580"/>
                </a:tc>
              </a:tr>
              <a:tr h="67674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salada</a:t>
                      </a:r>
                      <a:endParaRPr lang="en-US" sz="1100" baseline="0" dirty="0" smtClean="0"/>
                    </a:p>
                  </a:txBody>
                  <a:tcPr marL="68580" marR="68580"/>
                </a:tc>
                <a:tc rowSpan="2" gridSpan="8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392,8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29,0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14,1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21,4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  <a:tr h="67674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da </a:t>
                      </a:r>
                      <a:r>
                        <a:rPr lang="en-US" sz="1100" dirty="0" err="1" smtClean="0"/>
                        <a:t>salada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por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pessoa</a:t>
                      </a:r>
                      <a:endParaRPr lang="en-US" sz="1100" b="1" dirty="0"/>
                    </a:p>
                  </a:txBody>
                  <a:tcPr marL="68580" marR="68580"/>
                </a:tc>
                <a:tc gridSpan="8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98,2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7,3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3,5</a:t>
                      </a:r>
                      <a:endParaRPr lang="en-US" sz="11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5,4</a:t>
                      </a:r>
                      <a:endParaRPr lang="en-US" sz="11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49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40" y="317531"/>
            <a:ext cx="7886700" cy="97279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err="1" smtClean="0"/>
              <a:t>Cálculo</a:t>
            </a:r>
            <a:r>
              <a:rPr lang="en-US" sz="1400" b="1" dirty="0" smtClean="0"/>
              <a:t> do </a:t>
            </a:r>
            <a:r>
              <a:rPr lang="en-US" sz="1400" b="1" dirty="0" err="1" smtClean="0"/>
              <a:t>gasto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monetário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err="1" smtClean="0"/>
              <a:t>Salada</a:t>
            </a: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8213546"/>
              </p:ext>
            </p:extLst>
          </p:nvPr>
        </p:nvGraphicFramePr>
        <p:xfrm>
          <a:off x="1331640" y="1658456"/>
          <a:ext cx="5387247" cy="2783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15929"/>
                <a:gridCol w="689747"/>
                <a:gridCol w="848920"/>
                <a:gridCol w="755745"/>
                <a:gridCol w="797156"/>
                <a:gridCol w="57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Ingredientes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unidade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 </a:t>
                      </a:r>
                      <a:r>
                        <a:rPr lang="en-US" sz="1200" dirty="0" err="1" smtClean="0"/>
                        <a:t>unitário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Peso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em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€  </a:t>
                      </a:r>
                      <a:r>
                        <a:rPr lang="en-US" sz="1200" baseline="0" dirty="0" err="1" smtClean="0"/>
                        <a:t>por</a:t>
                      </a:r>
                      <a:r>
                        <a:rPr lang="en-US" sz="1200" baseline="0" dirty="0" smtClean="0"/>
                        <a:t> Kg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€l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1200" dirty="0" smtClean="0"/>
                        <a:t>Tomate 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0,200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1,15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dirty="0" smtClean="0"/>
                        <a:t>Alface </a:t>
                      </a:r>
                    </a:p>
                    <a:p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0,4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1,99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0,8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Couve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roxa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0,99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azeite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0,01</a:t>
                      </a:r>
                      <a:endParaRPr lang="en-US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2,19</a:t>
                      </a:r>
                      <a:endParaRPr lang="en-US" sz="1200" b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0,04</a:t>
                      </a:r>
                      <a:endParaRPr lang="en-US" sz="12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salada</a:t>
                      </a:r>
                      <a:r>
                        <a:rPr lang="en-US" sz="1200" baseline="0" dirty="0" smtClean="0"/>
                        <a:t> (€)</a:t>
                      </a:r>
                    </a:p>
                    <a:p>
                      <a:endParaRPr lang="en-US" sz="1200" b="1" dirty="0"/>
                    </a:p>
                  </a:txBody>
                  <a:tcPr marL="68580" marR="68580"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1,8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 da </a:t>
                      </a:r>
                      <a:r>
                        <a:rPr lang="en-US" sz="1200" dirty="0" err="1" smtClean="0"/>
                        <a:t>salada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pessoa</a:t>
                      </a:r>
                      <a:r>
                        <a:rPr lang="en-US" sz="1200" dirty="0" smtClean="0"/>
                        <a:t> (€)</a:t>
                      </a:r>
                      <a:endParaRPr lang="en-US" sz="1200" b="1" dirty="0"/>
                    </a:p>
                  </a:txBody>
                  <a:tcPr marL="68580" marR="68580"/>
                </a:tc>
                <a:tc gridSpan="4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0,5</a:t>
                      </a:r>
                      <a:endParaRPr lang="en-US" sz="1200" b="1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56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1382</Words>
  <Application>Microsoft Macintosh PowerPoint</Application>
  <PresentationFormat>On-screen Show (4:3)</PresentationFormat>
  <Paragraphs>581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do Office</vt:lpstr>
      <vt:lpstr>Entrada: Sopa de Legumes</vt:lpstr>
      <vt:lpstr>Cálculo do valor energético:   Sopa de legumes</vt:lpstr>
      <vt:lpstr>Cálculo do gasto monetário  Sopa de legumes</vt:lpstr>
      <vt:lpstr>Prato Principal: Vitela assada com batatas</vt:lpstr>
      <vt:lpstr>Cálculo do valor energético  Vitela assada com batatas</vt:lpstr>
      <vt:lpstr>Cálculo do gasto monetário  Vitela assada com batatas</vt:lpstr>
      <vt:lpstr>Acompanhamento do prato principal : Salada</vt:lpstr>
      <vt:lpstr>Cálculo do valor energético  Salada</vt:lpstr>
      <vt:lpstr>Cálculo do gasto monetário  Salada</vt:lpstr>
      <vt:lpstr>Cálculo do valor energético  </vt:lpstr>
      <vt:lpstr>Escola EB 2,3 Professor Gonçalo Sampaio Póvoa de Lanhoso   Ementa: proposta de uma refeição completa (almoço)  * Aspetos de sustentabilidade ambiental considerados:  - utilização de produtos cultivados na região: couve lombarda, batata, cebola o que permite gastar menos energia e recursos naturais;  - produtos como a alface (da horta da escola) e  laranja (do bosquete da escola)  são cultivados na escola de forma orgânica sem uso de fertilizantes e pesticida; - prioridade na utilização de produtos vegetais e fruta cujo consumo permite a redução de riscos de doenças crónicas; - Água pela sua importância para a saúde e também para compensar as perdas de água devida à atividade física dos alunos nesta faixa etária.  *Envolvimento da comunidade:  - Alunos , funcionários e professores.     </vt:lpstr>
      <vt:lpstr>Cálculo do valor energético Refeição almoço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Prato Principal: Vitela assada com batatas</dc:title>
  <dc:creator>Kika</dc:creator>
  <cp:lastModifiedBy>José Igreja Matos</cp:lastModifiedBy>
  <cp:revision>32</cp:revision>
  <dcterms:created xsi:type="dcterms:W3CDTF">2017-03-16T23:58:45Z</dcterms:created>
  <dcterms:modified xsi:type="dcterms:W3CDTF">2017-03-17T00:01:23Z</dcterms:modified>
</cp:coreProperties>
</file>