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4" r:id="rId4"/>
    <p:sldId id="265" r:id="rId5"/>
    <p:sldId id="267" r:id="rId6"/>
    <p:sldId id="258" r:id="rId7"/>
    <p:sldId id="259" r:id="rId8"/>
    <p:sldId id="261" r:id="rId9"/>
    <p:sldId id="262" r:id="rId10"/>
    <p:sldId id="266" r:id="rId11"/>
    <p:sldId id="268" r:id="rId12"/>
    <p:sldId id="260" r:id="rId13"/>
    <p:sldId id="263" r:id="rId14"/>
  </p:sldIdLst>
  <p:sldSz cx="12192000" cy="6858000"/>
  <p:notesSz cx="6797675" cy="99298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0801" autoAdjust="0"/>
  </p:normalViewPr>
  <p:slideViewPr>
    <p:cSldViewPr snapToGrid="0">
      <p:cViewPr varScale="1">
        <p:scale>
          <a:sx n="66" d="100"/>
          <a:sy n="66" d="100"/>
        </p:scale>
        <p:origin x="894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6F674-633E-4308-9658-A441576B53C7}" type="datetimeFigureOut">
              <a:rPr lang="pt-PT" smtClean="0"/>
              <a:pPr/>
              <a:t>22/04/2017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4ADE8-6819-4DCC-BFCF-A4613DA0D098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5225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Liliana Sequeira e Lídia Silva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4ADE8-6819-4DCC-BFCF-A4613DA0D098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77958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4ADE8-6819-4DCC-BFCF-A4613DA0D098}" type="slidenum">
              <a:rPr lang="pt-PT" smtClean="0"/>
              <a:pPr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0746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F78F-479E-45BC-9616-E1871E2BE916}" type="datetimeFigureOut">
              <a:rPr lang="pt-PT" smtClean="0"/>
              <a:pPr/>
              <a:t>22/04/2017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118F-B944-458A-9D30-E56083B9377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0736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F78F-479E-45BC-9616-E1871E2BE916}" type="datetimeFigureOut">
              <a:rPr lang="pt-PT" smtClean="0"/>
              <a:pPr/>
              <a:t>22/04/2017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118F-B944-458A-9D30-E56083B9377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8107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F78F-479E-45BC-9616-E1871E2BE916}" type="datetimeFigureOut">
              <a:rPr lang="pt-PT" smtClean="0"/>
              <a:pPr/>
              <a:t>22/04/2017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118F-B944-458A-9D30-E56083B9377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367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F78F-479E-45BC-9616-E1871E2BE916}" type="datetimeFigureOut">
              <a:rPr lang="pt-PT" smtClean="0"/>
              <a:pPr/>
              <a:t>22/04/2017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118F-B944-458A-9D30-E56083B9377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8517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F78F-479E-45BC-9616-E1871E2BE916}" type="datetimeFigureOut">
              <a:rPr lang="pt-PT" smtClean="0"/>
              <a:pPr/>
              <a:t>22/04/2017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118F-B944-458A-9D30-E56083B9377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7127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F78F-479E-45BC-9616-E1871E2BE916}" type="datetimeFigureOut">
              <a:rPr lang="pt-PT" smtClean="0"/>
              <a:pPr/>
              <a:t>22/04/2017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118F-B944-458A-9D30-E56083B9377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1708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F78F-479E-45BC-9616-E1871E2BE916}" type="datetimeFigureOut">
              <a:rPr lang="pt-PT" smtClean="0"/>
              <a:pPr/>
              <a:t>22/04/2017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118F-B944-458A-9D30-E56083B9377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012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F78F-479E-45BC-9616-E1871E2BE916}" type="datetimeFigureOut">
              <a:rPr lang="pt-PT" smtClean="0"/>
              <a:pPr/>
              <a:t>22/04/2017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118F-B944-458A-9D30-E56083B9377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733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F78F-479E-45BC-9616-E1871E2BE916}" type="datetimeFigureOut">
              <a:rPr lang="pt-PT" smtClean="0"/>
              <a:pPr/>
              <a:t>22/04/2017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118F-B944-458A-9D30-E56083B9377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5853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F78F-479E-45BC-9616-E1871E2BE916}" type="datetimeFigureOut">
              <a:rPr lang="pt-PT" smtClean="0"/>
              <a:pPr/>
              <a:t>22/04/2017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118F-B944-458A-9D30-E56083B9377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12386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FF78F-479E-45BC-9616-E1871E2BE916}" type="datetimeFigureOut">
              <a:rPr lang="pt-PT" smtClean="0"/>
              <a:pPr/>
              <a:t>22/04/2017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B118F-B944-458A-9D30-E56083B9377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17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FF78F-479E-45BC-9616-E1871E2BE916}" type="datetimeFigureOut">
              <a:rPr lang="pt-PT" smtClean="0"/>
              <a:pPr/>
              <a:t>22/04/2017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B118F-B944-458A-9D30-E56083B93774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506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34276" y="354624"/>
            <a:ext cx="4208656" cy="1518560"/>
          </a:xfrm>
        </p:spPr>
        <p:txBody>
          <a:bodyPr anchor="b">
            <a:normAutofit/>
          </a:bodyPr>
          <a:lstStyle/>
          <a:p>
            <a:pPr algn="r"/>
            <a:r>
              <a:rPr lang="pt-PT" sz="5400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38921" y="3222171"/>
            <a:ext cx="4204011" cy="1843315"/>
          </a:xfrm>
        </p:spPr>
        <p:txBody>
          <a:bodyPr anchor="t">
            <a:normAutofit/>
          </a:bodyPr>
          <a:lstStyle/>
          <a:p>
            <a:r>
              <a:rPr lang="pt-PT" sz="1800" dirty="0">
                <a:solidFill>
                  <a:srgbClr val="FFFFFF"/>
                </a:solidFill>
              </a:rPr>
              <a:t>ALIMENTAÇÃO SAUDÁVEL E SUSTENTÁVEL NA ESCOLA</a:t>
            </a:r>
          </a:p>
          <a:p>
            <a:endParaRPr lang="pt-PT" sz="1800" dirty="0">
              <a:solidFill>
                <a:srgbClr val="FFFFFF"/>
              </a:solidFill>
            </a:endParaRPr>
          </a:p>
          <a:p>
            <a:r>
              <a:rPr lang="pt-PT" sz="1800" dirty="0">
                <a:solidFill>
                  <a:srgbClr val="FFFFFF"/>
                </a:solidFill>
              </a:rPr>
              <a:t>PROPOSTA DE EMENTA</a:t>
            </a:r>
          </a:p>
        </p:txBody>
      </p:sp>
      <p:pic>
        <p:nvPicPr>
          <p:cNvPr id="8" name="Imagem 7" descr="Nutrição: Câncer de próstata: Sete alimentos que previnem a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829340"/>
            <a:ext cx="5769935" cy="4997302"/>
          </a:xfrm>
          <a:prstGeom prst="rect">
            <a:avLst/>
          </a:prstGeom>
        </p:spPr>
      </p:pic>
      <p:pic>
        <p:nvPicPr>
          <p:cNvPr id="9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3" t="28884" r="18462" b="28446"/>
          <a:stretch/>
        </p:blipFill>
        <p:spPr>
          <a:xfrm>
            <a:off x="249740" y="312093"/>
            <a:ext cx="1683357" cy="1915715"/>
          </a:xfrm>
          <a:prstGeom prst="rect">
            <a:avLst/>
          </a:prstGeom>
        </p:spPr>
      </p:pic>
      <p:pic>
        <p:nvPicPr>
          <p:cNvPr id="10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838" y="354624"/>
            <a:ext cx="1852094" cy="1873185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 flipH="1">
            <a:off x="1538513" y="5312229"/>
            <a:ext cx="2322286" cy="1102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/>
              <a:t>Liliana Sequeira</a:t>
            </a:r>
          </a:p>
          <a:p>
            <a:pPr algn="ctr"/>
            <a:r>
              <a:rPr lang="pt-PT" dirty="0"/>
              <a:t>Lídia Siva</a:t>
            </a:r>
          </a:p>
          <a:p>
            <a:pPr algn="ctr"/>
            <a:r>
              <a:rPr lang="pt-PT" dirty="0"/>
              <a:t>Diana Batista</a:t>
            </a:r>
          </a:p>
          <a:p>
            <a:pPr algn="ctr"/>
            <a:r>
              <a:rPr lang="pt-PT" dirty="0"/>
              <a:t>Erica Vaz</a:t>
            </a:r>
          </a:p>
        </p:txBody>
      </p:sp>
    </p:spTree>
    <p:extLst>
      <p:ext uri="{BB962C8B-B14F-4D97-AF65-F5344CB8AC3E}">
        <p14:creationId xmlns:p14="http://schemas.microsoft.com/office/powerpoint/2010/main" val="3223776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6844"/>
          </a:xfrm>
        </p:spPr>
        <p:txBody>
          <a:bodyPr/>
          <a:lstStyle/>
          <a:p>
            <a:r>
              <a:rPr lang="pt-PT" dirty="0"/>
              <a:t>Valores nutricionais dos couscous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101970"/>
            <a:ext cx="10515600" cy="5074993"/>
          </a:xfrm>
        </p:spPr>
        <p:txBody>
          <a:bodyPr>
            <a:normAutofit fontScale="92500" lnSpcReduction="10000"/>
          </a:bodyPr>
          <a:lstStyle/>
          <a:p>
            <a:r>
              <a:rPr lang="pt-PT" dirty="0"/>
              <a:t>Cenoura – 19 kcal</a:t>
            </a:r>
          </a:p>
          <a:p>
            <a:r>
              <a:rPr lang="pt-PT" dirty="0"/>
              <a:t>Couscous – 354 kcal</a:t>
            </a:r>
          </a:p>
          <a:p>
            <a:r>
              <a:rPr lang="pt-PT" dirty="0"/>
              <a:t>Azeite -50 kcal</a:t>
            </a:r>
          </a:p>
          <a:p>
            <a:r>
              <a:rPr lang="pt-PT" dirty="0"/>
              <a:t>Cogumelos -14 kcal</a:t>
            </a:r>
          </a:p>
          <a:p>
            <a:r>
              <a:rPr lang="pt-PT" dirty="0"/>
              <a:t>Alho francês -21 kcal</a:t>
            </a:r>
          </a:p>
          <a:p>
            <a:r>
              <a:rPr lang="pt-PT" dirty="0"/>
              <a:t>Nozes – 340 kcal</a:t>
            </a:r>
          </a:p>
          <a:p>
            <a:r>
              <a:rPr lang="pt-PT" dirty="0"/>
              <a:t>Sultanas – 300 kcal</a:t>
            </a:r>
          </a:p>
          <a:p>
            <a:r>
              <a:rPr lang="pt-PT" dirty="0"/>
              <a:t>Alho -42kcal</a:t>
            </a:r>
          </a:p>
          <a:p>
            <a:r>
              <a:rPr lang="pt-PT" dirty="0"/>
              <a:t>Beringela-27 kcal</a:t>
            </a:r>
          </a:p>
          <a:p>
            <a:r>
              <a:rPr lang="pt-PT" dirty="0"/>
              <a:t>Tomilho- 8 kcal</a:t>
            </a:r>
          </a:p>
          <a:p>
            <a:r>
              <a:rPr lang="pt-PT" dirty="0"/>
              <a:t>Pimenta-5 kcal</a:t>
            </a:r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12258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5" r="11425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PT" sz="4100"/>
              <a:t>Custos do prato de Couscous com legumes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48931" y="2438400"/>
            <a:ext cx="3651466" cy="3785419"/>
          </a:xfrm>
        </p:spPr>
        <p:txBody>
          <a:bodyPr>
            <a:normAutofit/>
          </a:bodyPr>
          <a:lstStyle/>
          <a:p>
            <a:r>
              <a:rPr lang="pt-PT" sz="1800"/>
              <a:t>Couscous-0,50 euros</a:t>
            </a:r>
          </a:p>
          <a:p>
            <a:r>
              <a:rPr lang="pt-PT" sz="1800"/>
              <a:t>.Cenoura -0,10 euros</a:t>
            </a:r>
          </a:p>
          <a:p>
            <a:r>
              <a:rPr lang="pt-PT" sz="1800"/>
              <a:t>Cogumelos- 0,50 euros</a:t>
            </a:r>
          </a:p>
          <a:p>
            <a:r>
              <a:rPr lang="pt-PT" sz="1800"/>
              <a:t>Azeite-0,10 euros</a:t>
            </a:r>
          </a:p>
          <a:p>
            <a:r>
              <a:rPr lang="pt-PT" sz="1800"/>
              <a:t>Beringela-0,20 euros</a:t>
            </a:r>
          </a:p>
          <a:p>
            <a:r>
              <a:rPr lang="pt-PT" sz="1800"/>
              <a:t>Alho francês -0,20 euros</a:t>
            </a:r>
          </a:p>
          <a:p>
            <a:r>
              <a:rPr lang="pt-PT" sz="1800"/>
              <a:t>Alho -0,10 euros</a:t>
            </a:r>
          </a:p>
          <a:p>
            <a:r>
              <a:rPr lang="pt-PT" sz="1800"/>
              <a:t>Nozes – 0,50 euros</a:t>
            </a:r>
          </a:p>
          <a:p>
            <a:r>
              <a:rPr lang="pt-PT" sz="1800"/>
              <a:t>Sultanas-0,30 euros</a:t>
            </a:r>
          </a:p>
          <a:p>
            <a:r>
              <a:rPr lang="pt-PT" sz="1800"/>
              <a:t>Tomilho – 0,10 euros</a:t>
            </a:r>
          </a:p>
          <a:p>
            <a:endParaRPr lang="pt-PT" sz="1800"/>
          </a:p>
        </p:txBody>
      </p:sp>
    </p:spTree>
    <p:extLst>
      <p:ext uri="{BB962C8B-B14F-4D97-AF65-F5344CB8AC3E}">
        <p14:creationId xmlns:p14="http://schemas.microsoft.com/office/powerpoint/2010/main" val="3678337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9781" y="275772"/>
            <a:ext cx="3698803" cy="6386285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pt-PT" sz="2800" b="1" dirty="0"/>
              <a:t>Valores nutricionais</a:t>
            </a:r>
            <a:br>
              <a:rPr lang="pt-PT" sz="2800" b="1" dirty="0"/>
            </a:br>
            <a:br>
              <a:rPr lang="pt-PT" sz="2800" b="1" dirty="0"/>
            </a:br>
            <a:r>
              <a:rPr lang="pt-PT" sz="2800" b="1" dirty="0"/>
              <a:t>Maçãs -150 kcal</a:t>
            </a:r>
            <a:br>
              <a:rPr lang="pt-PT" sz="2800" b="1" dirty="0"/>
            </a:br>
            <a:r>
              <a:rPr lang="pt-PT" sz="2800" b="1" dirty="0"/>
              <a:t>Ovos – 300 kcal</a:t>
            </a:r>
            <a:br>
              <a:rPr lang="pt-PT" sz="2800" b="1" dirty="0"/>
            </a:br>
            <a:r>
              <a:rPr lang="pt-PT" sz="2800" b="1" dirty="0"/>
              <a:t>Açúcar- 150kcal</a:t>
            </a:r>
            <a:br>
              <a:rPr lang="pt-PT" sz="2800" b="1" dirty="0"/>
            </a:br>
            <a:r>
              <a:rPr lang="pt-PT" sz="2800" b="1" dirty="0"/>
              <a:t>Farinha -150 kcal</a:t>
            </a:r>
            <a:br>
              <a:rPr lang="pt-PT" sz="2800" b="1" dirty="0"/>
            </a:br>
            <a:r>
              <a:rPr lang="pt-PT" sz="2800" b="1" dirty="0"/>
              <a:t>Manteiga-300 kcal</a:t>
            </a:r>
            <a:br>
              <a:rPr lang="pt-PT" sz="2800" b="1" dirty="0"/>
            </a:br>
            <a:r>
              <a:rPr lang="pt-PT" sz="2800" b="1" dirty="0"/>
              <a:t>Leite – 160 kcal</a:t>
            </a:r>
            <a:br>
              <a:rPr lang="pt-PT" sz="2800" b="1" dirty="0"/>
            </a:br>
            <a:r>
              <a:rPr lang="pt-PT" sz="2800" b="1" dirty="0"/>
              <a:t>Custos</a:t>
            </a:r>
            <a:br>
              <a:rPr lang="pt-PT" sz="2800" b="1" dirty="0"/>
            </a:br>
            <a:r>
              <a:rPr lang="pt-PT" sz="2800" b="1" dirty="0"/>
              <a:t>Maçãs- 1 euro</a:t>
            </a:r>
            <a:br>
              <a:rPr lang="pt-PT" sz="2800" b="1" dirty="0"/>
            </a:br>
            <a:r>
              <a:rPr lang="pt-PT" sz="2800" b="1" dirty="0"/>
              <a:t>ovos-1,05 euros</a:t>
            </a:r>
            <a:br>
              <a:rPr lang="pt-PT" sz="2800" b="1" dirty="0"/>
            </a:br>
            <a:r>
              <a:rPr lang="pt-PT" sz="2800" b="1" dirty="0"/>
              <a:t>Açúcar- 0,10 euros</a:t>
            </a:r>
            <a:br>
              <a:rPr lang="pt-PT" sz="2800" b="1" dirty="0"/>
            </a:br>
            <a:r>
              <a:rPr lang="pt-PT" sz="2800" b="1" dirty="0"/>
              <a:t>Farinha- 0,10 euros</a:t>
            </a:r>
            <a:br>
              <a:rPr lang="pt-PT" sz="2800" b="1" dirty="0"/>
            </a:br>
            <a:r>
              <a:rPr lang="pt-PT" sz="2800" b="1" dirty="0"/>
              <a:t>Manteiga -0,20 euros</a:t>
            </a:r>
            <a:br>
              <a:rPr lang="pt-PT" sz="2800" b="1" dirty="0"/>
            </a:br>
            <a:r>
              <a:rPr lang="pt-PT" sz="2800" b="1" dirty="0"/>
              <a:t>Leite- 0,20 euros</a:t>
            </a:r>
            <a:br>
              <a:rPr lang="pt-PT" sz="2800" b="1" dirty="0"/>
            </a:br>
            <a:endParaRPr lang="pt-PT" sz="2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52382" y="842553"/>
            <a:ext cx="5408696" cy="5252722"/>
          </a:xfrm>
        </p:spPr>
        <p:txBody>
          <a:bodyPr anchor="ctr">
            <a:normAutofit/>
          </a:bodyPr>
          <a:lstStyle/>
          <a:p>
            <a:r>
              <a:rPr lang="pt-PT" sz="2400" dirty="0">
                <a:solidFill>
                  <a:schemeClr val="bg1"/>
                </a:solidFill>
              </a:rPr>
              <a:t>4 maçãs</a:t>
            </a:r>
          </a:p>
          <a:p>
            <a:r>
              <a:rPr lang="pt-PT" sz="2400" dirty="0">
                <a:solidFill>
                  <a:schemeClr val="bg1"/>
                </a:solidFill>
              </a:rPr>
              <a:t>4 ovos</a:t>
            </a:r>
          </a:p>
          <a:p>
            <a:r>
              <a:rPr lang="pt-PT" sz="2400" dirty="0">
                <a:solidFill>
                  <a:schemeClr val="bg1"/>
                </a:solidFill>
              </a:rPr>
              <a:t>50g de farinha</a:t>
            </a:r>
          </a:p>
          <a:p>
            <a:r>
              <a:rPr lang="pt-PT" sz="2400" dirty="0">
                <a:solidFill>
                  <a:schemeClr val="bg1"/>
                </a:solidFill>
              </a:rPr>
              <a:t>50g de açúcar</a:t>
            </a:r>
          </a:p>
          <a:p>
            <a:r>
              <a:rPr lang="pt-PT" sz="2400" dirty="0">
                <a:solidFill>
                  <a:schemeClr val="bg1"/>
                </a:solidFill>
              </a:rPr>
              <a:t>Açúcar baunilhado</a:t>
            </a:r>
          </a:p>
          <a:p>
            <a:r>
              <a:rPr lang="pt-PT" sz="2400" dirty="0">
                <a:solidFill>
                  <a:schemeClr val="bg1"/>
                </a:solidFill>
              </a:rPr>
              <a:t>200 ml de leite</a:t>
            </a:r>
          </a:p>
          <a:p>
            <a:r>
              <a:rPr lang="pt-PT" sz="2400" b="1" dirty="0"/>
              <a:t>Bolo mousse de maçã</a:t>
            </a:r>
            <a:endParaRPr lang="pt-PT" sz="2400" dirty="0"/>
          </a:p>
          <a:p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967197" y="3244334"/>
            <a:ext cx="22576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Bolo mousse de maçã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13660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8" r="7083" b="-2"/>
          <a:stretch/>
        </p:blipFill>
        <p:spPr>
          <a:xfrm>
            <a:off x="6338315" y="1904281"/>
            <a:ext cx="5519855" cy="427268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PT" dirty="0"/>
              <a:t>Preparação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5015484" cy="43513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PT" sz="2000"/>
              <a:t>Descascar as maçãs e cortar em lâminas.</a:t>
            </a:r>
            <a:endParaRPr lang="pt-PT" sz="2000" b="1"/>
          </a:p>
          <a:p>
            <a:pPr>
              <a:lnSpc>
                <a:spcPct val="80000"/>
              </a:lnSpc>
            </a:pPr>
            <a:r>
              <a:rPr lang="pt-PT" sz="2000"/>
              <a:t>Num prato que possa ir ao forno e ao fogo, coloque um pouco de manteiga, derreta e cozinhe as maçãs, mexendo sempre, até que as lâminas fiquem meio "derretidas"</a:t>
            </a:r>
          </a:p>
          <a:p>
            <a:pPr>
              <a:lnSpc>
                <a:spcPct val="80000"/>
              </a:lnSpc>
            </a:pPr>
            <a:r>
              <a:rPr lang="pt-PT" sz="2000"/>
              <a:t>Bata os ovos como se fosse para omelete e adicione a farinha e o açúcar. Misture bem para acabar com os "caroços".</a:t>
            </a:r>
          </a:p>
          <a:p>
            <a:pPr>
              <a:lnSpc>
                <a:spcPct val="80000"/>
              </a:lnSpc>
            </a:pPr>
            <a:r>
              <a:rPr lang="pt-PT" sz="2000"/>
              <a:t>Adicione, em seguida, o leite.</a:t>
            </a:r>
          </a:p>
          <a:p>
            <a:pPr>
              <a:lnSpc>
                <a:spcPct val="80000"/>
              </a:lnSpc>
            </a:pPr>
            <a:r>
              <a:rPr lang="pt-PT" sz="2000"/>
              <a:t>Despeje a preparação sobre as maçãs e leve ao forno para cozer por 20 minutos, a 180° C.</a:t>
            </a:r>
          </a:p>
          <a:p>
            <a:pPr>
              <a:lnSpc>
                <a:spcPct val="80000"/>
              </a:lnSpc>
            </a:pPr>
            <a:r>
              <a:rPr lang="pt-PT" sz="2000"/>
              <a:t>Quando tirar do forno, desenforme e polvilhe o açúcar baunilhado.</a:t>
            </a:r>
          </a:p>
          <a:p>
            <a:pPr>
              <a:lnSpc>
                <a:spcPct val="80000"/>
              </a:lnSpc>
            </a:pPr>
            <a:endParaRPr lang="pt-PT" sz="2000"/>
          </a:p>
        </p:txBody>
      </p:sp>
    </p:spTree>
    <p:extLst>
      <p:ext uri="{BB962C8B-B14F-4D97-AF65-F5344CB8AC3E}">
        <p14:creationId xmlns:p14="http://schemas.microsoft.com/office/powerpoint/2010/main" val="1149520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3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691641"/>
            <a:ext cx="7571262" cy="5166360"/>
          </a:xfrm>
          <a:custGeom>
            <a:avLst/>
            <a:gdLst>
              <a:gd name="connsiteX0" fmla="*/ 0 w 7571262"/>
              <a:gd name="connsiteY0" fmla="*/ 5166360 h 5166360"/>
              <a:gd name="connsiteX1" fmla="*/ 7571262 w 7571262"/>
              <a:gd name="connsiteY1" fmla="*/ 5166360 h 5166360"/>
              <a:gd name="connsiteX2" fmla="*/ 5177382 w 7571262"/>
              <a:gd name="connsiteY2" fmla="*/ 0 h 5166360"/>
              <a:gd name="connsiteX3" fmla="*/ 5171159 w 7571262"/>
              <a:gd name="connsiteY3" fmla="*/ 0 h 5166360"/>
              <a:gd name="connsiteX4" fmla="*/ 3981368 w 7571262"/>
              <a:gd name="connsiteY4" fmla="*/ 0 h 5166360"/>
              <a:gd name="connsiteX5" fmla="*/ 2331323 w 7571262"/>
              <a:gd name="connsiteY5" fmla="*/ 0 h 5166360"/>
              <a:gd name="connsiteX6" fmla="*/ 0 w 7571262"/>
              <a:gd name="connsiteY6" fmla="*/ 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71262" h="5166360">
                <a:moveTo>
                  <a:pt x="0" y="5166360"/>
                </a:moveTo>
                <a:lnTo>
                  <a:pt x="7571262" y="5166360"/>
                </a:lnTo>
                <a:lnTo>
                  <a:pt x="5177382" y="0"/>
                </a:lnTo>
                <a:lnTo>
                  <a:pt x="5171159" y="0"/>
                </a:lnTo>
                <a:lnTo>
                  <a:pt x="3981368" y="0"/>
                </a:lnTo>
                <a:lnTo>
                  <a:pt x="233132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Imagem 5" descr="coentros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03" b="13896"/>
          <a:stretch/>
        </p:blipFill>
        <p:spPr>
          <a:xfrm>
            <a:off x="6587330" y="1691641"/>
            <a:ext cx="4004406" cy="2500885"/>
          </a:xfrm>
          <a:custGeom>
            <a:avLst/>
            <a:gdLst>
              <a:gd name="connsiteX0" fmla="*/ 1158807 w 4004406"/>
              <a:gd name="connsiteY0" fmla="*/ 0 h 2500885"/>
              <a:gd name="connsiteX1" fmla="*/ 4004406 w 4004406"/>
              <a:gd name="connsiteY1" fmla="*/ 0 h 2500885"/>
              <a:gd name="connsiteX2" fmla="*/ 2845598 w 4004406"/>
              <a:gd name="connsiteY2" fmla="*/ 2500885 h 2500885"/>
              <a:gd name="connsiteX3" fmla="*/ 0 w 4004406"/>
              <a:gd name="connsiteY3" fmla="*/ 2500885 h 2500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4406" h="2500885">
                <a:moveTo>
                  <a:pt x="1158807" y="0"/>
                </a:moveTo>
                <a:lnTo>
                  <a:pt x="4004406" y="0"/>
                </a:lnTo>
                <a:lnTo>
                  <a:pt x="2845598" y="2500885"/>
                </a:lnTo>
                <a:lnTo>
                  <a:pt x="0" y="2500885"/>
                </a:lnTo>
                <a:close/>
              </a:path>
            </a:pathLst>
          </a:custGeom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25" r="1" b="12423"/>
          <a:stretch/>
        </p:blipFill>
        <p:spPr>
          <a:xfrm>
            <a:off x="4791075" y="4357117"/>
            <a:ext cx="4570758" cy="2500884"/>
          </a:xfrm>
          <a:custGeom>
            <a:avLst/>
            <a:gdLst>
              <a:gd name="connsiteX0" fmla="*/ 1717230 w 4570758"/>
              <a:gd name="connsiteY0" fmla="*/ 0 h 2500884"/>
              <a:gd name="connsiteX1" fmla="*/ 4570758 w 4570758"/>
              <a:gd name="connsiteY1" fmla="*/ 0 h 2500884"/>
              <a:gd name="connsiteX2" fmla="*/ 3411951 w 4570758"/>
              <a:gd name="connsiteY2" fmla="*/ 2500884 h 2500884"/>
              <a:gd name="connsiteX3" fmla="*/ 3405728 w 4570758"/>
              <a:gd name="connsiteY3" fmla="*/ 2500884 h 2500884"/>
              <a:gd name="connsiteX4" fmla="*/ 2215937 w 4570758"/>
              <a:gd name="connsiteY4" fmla="*/ 2500884 h 2500884"/>
              <a:gd name="connsiteX5" fmla="*/ 565892 w 4570758"/>
              <a:gd name="connsiteY5" fmla="*/ 2500884 h 2500884"/>
              <a:gd name="connsiteX6" fmla="*/ 0 w 4570758"/>
              <a:gd name="connsiteY6" fmla="*/ 2500884 h 2500884"/>
              <a:gd name="connsiteX7" fmla="*/ 0 w 4570758"/>
              <a:gd name="connsiteY7" fmla="*/ 2500883 h 2500884"/>
              <a:gd name="connsiteX8" fmla="*/ 552186 w 4570758"/>
              <a:gd name="connsiteY8" fmla="*/ 2500883 h 2500884"/>
              <a:gd name="connsiteX9" fmla="*/ 558423 w 4570758"/>
              <a:gd name="connsiteY9" fmla="*/ 2500883 h 250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70758" h="2500884">
                <a:moveTo>
                  <a:pt x="1717230" y="0"/>
                </a:moveTo>
                <a:lnTo>
                  <a:pt x="4570758" y="0"/>
                </a:lnTo>
                <a:lnTo>
                  <a:pt x="3411951" y="2500884"/>
                </a:lnTo>
                <a:lnTo>
                  <a:pt x="3405728" y="2500884"/>
                </a:lnTo>
                <a:lnTo>
                  <a:pt x="2215937" y="2500884"/>
                </a:lnTo>
                <a:lnTo>
                  <a:pt x="565892" y="2500884"/>
                </a:lnTo>
                <a:lnTo>
                  <a:pt x="0" y="2500884"/>
                </a:lnTo>
                <a:lnTo>
                  <a:pt x="0" y="2500883"/>
                </a:lnTo>
                <a:lnTo>
                  <a:pt x="552186" y="2500883"/>
                </a:lnTo>
                <a:lnTo>
                  <a:pt x="558423" y="2500883"/>
                </a:lnTo>
                <a:close/>
              </a:path>
            </a:pathLst>
          </a:custGeom>
        </p:spPr>
      </p:pic>
      <p:pic>
        <p:nvPicPr>
          <p:cNvPr id="13" name="Imagem 12" descr="Cogumelos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1" r="1" b="1"/>
          <a:stretch/>
        </p:blipFill>
        <p:spPr>
          <a:xfrm>
            <a:off x="9597231" y="1691164"/>
            <a:ext cx="2594769" cy="2501837"/>
          </a:xfrm>
          <a:custGeom>
            <a:avLst/>
            <a:gdLst>
              <a:gd name="connsiteX0" fmla="*/ 1159248 w 2594769"/>
              <a:gd name="connsiteY0" fmla="*/ 0 h 2501837"/>
              <a:gd name="connsiteX1" fmla="*/ 2594769 w 2594769"/>
              <a:gd name="connsiteY1" fmla="*/ 0 h 2501837"/>
              <a:gd name="connsiteX2" fmla="*/ 2594769 w 2594769"/>
              <a:gd name="connsiteY2" fmla="*/ 2501837 h 2501837"/>
              <a:gd name="connsiteX3" fmla="*/ 0 w 2594769"/>
              <a:gd name="connsiteY3" fmla="*/ 2501837 h 2501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4769" h="2501837">
                <a:moveTo>
                  <a:pt x="1159248" y="0"/>
                </a:moveTo>
                <a:lnTo>
                  <a:pt x="2594769" y="0"/>
                </a:lnTo>
                <a:lnTo>
                  <a:pt x="2594769" y="2501837"/>
                </a:lnTo>
                <a:lnTo>
                  <a:pt x="0" y="2501837"/>
                </a:lnTo>
                <a:close/>
              </a:path>
            </a:pathLst>
          </a:cu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25136"/>
          </a:xfrm>
        </p:spPr>
        <p:txBody>
          <a:bodyPr>
            <a:normAutofit/>
          </a:bodyPr>
          <a:lstStyle/>
          <a:p>
            <a:r>
              <a:rPr lang="pt-PT"/>
              <a:t>EMENTA 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2015406"/>
            <a:ext cx="5097779" cy="406598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t-PT" sz="2000">
              <a:solidFill>
                <a:schemeClr val="bg1"/>
              </a:solidFill>
              <a:latin typeface="Calibri Light" panose="020F0302020204030204" pitchFamily="34" charset="0"/>
            </a:endParaRPr>
          </a:p>
          <a:p>
            <a:r>
              <a:rPr lang="pt-PT" sz="2000">
                <a:solidFill>
                  <a:schemeClr val="bg1"/>
                </a:solidFill>
                <a:latin typeface="Calibri Light" panose="020F0302020204030204" pitchFamily="34" charset="0"/>
              </a:rPr>
              <a:t>Sopa de legumes com coentros da nossa Horta Biológica</a:t>
            </a:r>
          </a:p>
          <a:p>
            <a:r>
              <a:rPr lang="pt-PT" sz="2000">
                <a:solidFill>
                  <a:schemeClr val="bg1"/>
                </a:solidFill>
                <a:latin typeface="Calibri Light" panose="020F0302020204030204" pitchFamily="34" charset="0"/>
              </a:rPr>
              <a:t>                                                                                                      Couscous com                                                                                                     legumes </a:t>
            </a:r>
          </a:p>
          <a:p>
            <a:r>
              <a:rPr lang="pt-PT" sz="2000">
                <a:solidFill>
                  <a:schemeClr val="bg1"/>
                </a:solidFill>
                <a:latin typeface="Calibri Light" panose="020F0302020204030204" pitchFamily="34" charset="0"/>
              </a:rPr>
              <a:t>Bolo mousse de  maçã </a:t>
            </a:r>
          </a:p>
          <a:p>
            <a:r>
              <a:rPr lang="pt-PT" sz="2000">
                <a:solidFill>
                  <a:schemeClr val="bg1"/>
                </a:solidFill>
                <a:latin typeface="Calibri Light" panose="020F0302020204030204" pitchFamily="34" charset="0"/>
              </a:rPr>
              <a:t>Sumo de laranja</a:t>
            </a:r>
          </a:p>
          <a:p>
            <a:r>
              <a:rPr lang="pt-PT" sz="2000">
                <a:solidFill>
                  <a:schemeClr val="bg1"/>
                </a:solidFill>
                <a:latin typeface="Calibri Light" panose="020F0302020204030204" pitchFamily="34" charset="0"/>
              </a:rPr>
              <a:t>Chá de frutos vermelhos com hortelã</a:t>
            </a:r>
          </a:p>
          <a:p>
            <a:pPr marL="0" indent="0">
              <a:buNone/>
            </a:pPr>
            <a:r>
              <a:rPr lang="pt-PT" sz="2000">
                <a:solidFill>
                  <a:schemeClr val="bg1"/>
                </a:solidFill>
                <a:latin typeface="Calibri Light" panose="020F0302020204030204" pitchFamily="34" charset="0"/>
              </a:rPr>
              <a:t>                                                                                        </a:t>
            </a:r>
          </a:p>
          <a:p>
            <a:endParaRPr lang="pt-PT" sz="200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016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8518" y="1690688"/>
            <a:ext cx="7243482" cy="5167312"/>
          </a:xfrm>
          <a:custGeom>
            <a:avLst/>
            <a:gdLst>
              <a:gd name="connsiteX0" fmla="*/ 0 w 7243482"/>
              <a:gd name="connsiteY0" fmla="*/ 0 h 5167312"/>
              <a:gd name="connsiteX1" fmla="*/ 7243482 w 7243482"/>
              <a:gd name="connsiteY1" fmla="*/ 0 h 5167312"/>
              <a:gd name="connsiteX2" fmla="*/ 7243482 w 7243482"/>
              <a:gd name="connsiteY2" fmla="*/ 5167312 h 5167312"/>
              <a:gd name="connsiteX3" fmla="*/ 221324 w 7243482"/>
              <a:gd name="connsiteY3" fmla="*/ 5167312 h 5167312"/>
              <a:gd name="connsiteX4" fmla="*/ 2615203 w 7243482"/>
              <a:gd name="connsiteY4" fmla="*/ 952 h 5167312"/>
              <a:gd name="connsiteX5" fmla="*/ 0 w 7243482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3482" h="5167312">
                <a:moveTo>
                  <a:pt x="0" y="0"/>
                </a:moveTo>
                <a:lnTo>
                  <a:pt x="7243482" y="0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7399176" cy="5166360"/>
          </a:xfrm>
          <a:custGeom>
            <a:avLst/>
            <a:gdLst>
              <a:gd name="connsiteX0" fmla="*/ 0 w 7399176"/>
              <a:gd name="connsiteY0" fmla="*/ 0 h 5166360"/>
              <a:gd name="connsiteX1" fmla="*/ 7399176 w 7399176"/>
              <a:gd name="connsiteY1" fmla="*/ 0 h 5166360"/>
              <a:gd name="connsiteX2" fmla="*/ 5005297 w 7399176"/>
              <a:gd name="connsiteY2" fmla="*/ 5166360 h 5166360"/>
              <a:gd name="connsiteX3" fmla="*/ 0 w 7399176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99176" h="5166360">
                <a:moveTo>
                  <a:pt x="0" y="0"/>
                </a:moveTo>
                <a:lnTo>
                  <a:pt x="7399176" y="0"/>
                </a:lnTo>
                <a:lnTo>
                  <a:pt x="5005297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PT" b="1"/>
              <a:t>SOPA DE LEGUMES COM COENTROS DA NOSSA HORTA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2012865"/>
            <a:ext cx="4317322" cy="4164098"/>
          </a:xfrm>
        </p:spPr>
        <p:txBody>
          <a:bodyPr anchor="ctr">
            <a:normAutofit/>
          </a:bodyPr>
          <a:lstStyle/>
          <a:p>
            <a:r>
              <a:rPr lang="pt-PT" sz="2000">
                <a:solidFill>
                  <a:schemeClr val="bg1"/>
                </a:solidFill>
              </a:rPr>
              <a:t>INGREDIENTES</a:t>
            </a:r>
          </a:p>
          <a:p>
            <a:r>
              <a:rPr lang="pt-PT" sz="2000" b="1">
                <a:solidFill>
                  <a:schemeClr val="bg1"/>
                </a:solidFill>
              </a:rPr>
              <a:t>duas courgettes</a:t>
            </a:r>
          </a:p>
          <a:p>
            <a:r>
              <a:rPr lang="pt-PT" sz="2000" b="1">
                <a:solidFill>
                  <a:schemeClr val="bg1"/>
                </a:solidFill>
              </a:rPr>
              <a:t> uma batata doce,</a:t>
            </a:r>
          </a:p>
          <a:p>
            <a:r>
              <a:rPr lang="pt-PT" sz="2000" b="1">
                <a:solidFill>
                  <a:schemeClr val="bg1"/>
                </a:solidFill>
              </a:rPr>
              <a:t>150g de abóbora,</a:t>
            </a:r>
          </a:p>
          <a:p>
            <a:r>
              <a:rPr lang="pt-PT" sz="2000" b="1">
                <a:solidFill>
                  <a:schemeClr val="bg1"/>
                </a:solidFill>
              </a:rPr>
              <a:t> duas ou três cenouras,</a:t>
            </a:r>
          </a:p>
          <a:p>
            <a:r>
              <a:rPr lang="pt-PT" sz="2000" b="1">
                <a:solidFill>
                  <a:schemeClr val="bg1"/>
                </a:solidFill>
              </a:rPr>
              <a:t> um alho francês</a:t>
            </a:r>
          </a:p>
          <a:p>
            <a:r>
              <a:rPr lang="pt-PT" sz="2000" b="1">
                <a:solidFill>
                  <a:schemeClr val="bg1"/>
                </a:solidFill>
              </a:rPr>
              <a:t>Um molhinho de coentros</a:t>
            </a:r>
          </a:p>
          <a:p>
            <a:r>
              <a:rPr lang="pt-PT" sz="2000" b="1">
                <a:solidFill>
                  <a:schemeClr val="bg1"/>
                </a:solidFill>
              </a:rPr>
              <a:t>1 dl de azeite</a:t>
            </a:r>
            <a:endParaRPr lang="pt-PT" sz="2000">
              <a:solidFill>
                <a:schemeClr val="bg1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086" y="2012865"/>
            <a:ext cx="4586514" cy="416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28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coentros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" r="-2" b="-2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t-PT" sz="4100"/>
              <a:t>Valores nutricionais da sopa</a:t>
            </a:r>
          </a:p>
        </p:txBody>
      </p:sp>
      <p:sp>
        <p:nvSpPr>
          <p:cNvPr id="9" name="Marcador de Posição de Conteúdo 8"/>
          <p:cNvSpPr>
            <a:spLocks noGrp="1"/>
          </p:cNvSpPr>
          <p:nvPr>
            <p:ph idx="1"/>
          </p:nvPr>
        </p:nvSpPr>
        <p:spPr>
          <a:xfrm>
            <a:off x="648931" y="2438400"/>
            <a:ext cx="3651466" cy="3785419"/>
          </a:xfrm>
        </p:spPr>
        <p:txBody>
          <a:bodyPr>
            <a:normAutofit/>
          </a:bodyPr>
          <a:lstStyle/>
          <a:p>
            <a:r>
              <a:rPr lang="pt-PT" sz="1800"/>
              <a:t>Abóbora-16 kcal</a:t>
            </a:r>
          </a:p>
          <a:p>
            <a:r>
              <a:rPr lang="pt-PT" sz="1800"/>
              <a:t>Courgettes- 30 kcal</a:t>
            </a:r>
          </a:p>
          <a:p>
            <a:r>
              <a:rPr lang="pt-PT" sz="1800"/>
              <a:t>Alho francês- 21 kcal</a:t>
            </a:r>
          </a:p>
          <a:p>
            <a:r>
              <a:rPr lang="pt-PT" sz="1800"/>
              <a:t>Batata doce- 119 kcal</a:t>
            </a:r>
          </a:p>
          <a:p>
            <a:r>
              <a:rPr lang="pt-PT" sz="1800"/>
              <a:t>Coentros – 22 kcal</a:t>
            </a:r>
          </a:p>
          <a:p>
            <a:r>
              <a:rPr lang="pt-PT" sz="1800"/>
              <a:t>Cenouras – 30 kcal</a:t>
            </a:r>
          </a:p>
          <a:p>
            <a:r>
              <a:rPr lang="pt-PT" sz="1800"/>
              <a:t>Azeite -90 kcal</a:t>
            </a:r>
          </a:p>
        </p:txBody>
      </p:sp>
    </p:spTree>
    <p:extLst>
      <p:ext uri="{BB962C8B-B14F-4D97-AF65-F5344CB8AC3E}">
        <p14:creationId xmlns:p14="http://schemas.microsoft.com/office/powerpoint/2010/main" val="160104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8518" y="1690688"/>
            <a:ext cx="7243482" cy="5167312"/>
          </a:xfrm>
          <a:custGeom>
            <a:avLst/>
            <a:gdLst>
              <a:gd name="connsiteX0" fmla="*/ 0 w 7243482"/>
              <a:gd name="connsiteY0" fmla="*/ 0 h 5167312"/>
              <a:gd name="connsiteX1" fmla="*/ 7243482 w 7243482"/>
              <a:gd name="connsiteY1" fmla="*/ 0 h 5167312"/>
              <a:gd name="connsiteX2" fmla="*/ 7243482 w 7243482"/>
              <a:gd name="connsiteY2" fmla="*/ 5167312 h 5167312"/>
              <a:gd name="connsiteX3" fmla="*/ 221324 w 7243482"/>
              <a:gd name="connsiteY3" fmla="*/ 5167312 h 5167312"/>
              <a:gd name="connsiteX4" fmla="*/ 2615203 w 7243482"/>
              <a:gd name="connsiteY4" fmla="*/ 952 h 5167312"/>
              <a:gd name="connsiteX5" fmla="*/ 0 w 7243482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3482" h="5167312">
                <a:moveTo>
                  <a:pt x="0" y="0"/>
                </a:moveTo>
                <a:lnTo>
                  <a:pt x="7243482" y="0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7399176" cy="5166360"/>
          </a:xfrm>
          <a:custGeom>
            <a:avLst/>
            <a:gdLst>
              <a:gd name="connsiteX0" fmla="*/ 0 w 7399176"/>
              <a:gd name="connsiteY0" fmla="*/ 0 h 5166360"/>
              <a:gd name="connsiteX1" fmla="*/ 7399176 w 7399176"/>
              <a:gd name="connsiteY1" fmla="*/ 0 h 5166360"/>
              <a:gd name="connsiteX2" fmla="*/ 5005297 w 7399176"/>
              <a:gd name="connsiteY2" fmla="*/ 5166360 h 5166360"/>
              <a:gd name="connsiteX3" fmla="*/ 0 w 7399176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99176" h="5166360">
                <a:moveTo>
                  <a:pt x="0" y="0"/>
                </a:moveTo>
                <a:lnTo>
                  <a:pt x="7399176" y="0"/>
                </a:lnTo>
                <a:lnTo>
                  <a:pt x="5005297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 descr="coentros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63721" y="2113114"/>
            <a:ext cx="4296585" cy="3963599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2012865"/>
            <a:ext cx="4317322" cy="4164098"/>
          </a:xfrm>
        </p:spPr>
        <p:txBody>
          <a:bodyPr anchor="ctr">
            <a:normAutofit/>
          </a:bodyPr>
          <a:lstStyle/>
          <a:p>
            <a:r>
              <a:rPr lang="pt-PT" sz="2000">
                <a:solidFill>
                  <a:schemeClr val="bg1"/>
                </a:solidFill>
              </a:rPr>
              <a:t>Abóbora- 0,80 euros</a:t>
            </a:r>
          </a:p>
          <a:p>
            <a:r>
              <a:rPr lang="pt-PT" sz="2000">
                <a:solidFill>
                  <a:schemeClr val="bg1"/>
                </a:solidFill>
              </a:rPr>
              <a:t>Courgettes – 0,90 euros</a:t>
            </a:r>
          </a:p>
          <a:p>
            <a:r>
              <a:rPr lang="pt-PT" sz="2000">
                <a:solidFill>
                  <a:schemeClr val="bg1"/>
                </a:solidFill>
              </a:rPr>
              <a:t>Alho francês – 0,30 euros</a:t>
            </a:r>
          </a:p>
          <a:p>
            <a:r>
              <a:rPr lang="pt-PT" sz="2000">
                <a:solidFill>
                  <a:schemeClr val="bg1"/>
                </a:solidFill>
              </a:rPr>
              <a:t>Batata doce- 0,20 euros</a:t>
            </a:r>
          </a:p>
          <a:p>
            <a:r>
              <a:rPr lang="pt-PT" sz="2000">
                <a:solidFill>
                  <a:schemeClr val="bg1"/>
                </a:solidFill>
              </a:rPr>
              <a:t>Cenoura – 0,10 euros</a:t>
            </a:r>
          </a:p>
          <a:p>
            <a:r>
              <a:rPr lang="pt-PT" sz="2000">
                <a:solidFill>
                  <a:schemeClr val="bg1"/>
                </a:solidFill>
              </a:rPr>
              <a:t>Azeite – 0,10 euros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515600" cy="1157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r>
              <a:rPr lang="pt-PT"/>
              <a:t>Custos da sopa</a:t>
            </a:r>
          </a:p>
        </p:txBody>
      </p:sp>
    </p:spTree>
    <p:extLst>
      <p:ext uri="{BB962C8B-B14F-4D97-AF65-F5344CB8AC3E}">
        <p14:creationId xmlns:p14="http://schemas.microsoft.com/office/powerpoint/2010/main" val="332182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967"/>
          </a:xfrm>
        </p:spPr>
        <p:txBody>
          <a:bodyPr/>
          <a:lstStyle/>
          <a:p>
            <a:r>
              <a:rPr lang="pt-PT" dirty="0"/>
              <a:t>Memória descritiva das ementas</a:t>
            </a:r>
          </a:p>
        </p:txBody>
      </p:sp>
      <p:pic>
        <p:nvPicPr>
          <p:cNvPr id="4" name="Imagem 3" descr="coentros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54" y="1266092"/>
            <a:ext cx="10527323" cy="5298831"/>
          </a:xfrm>
          <a:prstGeom prst="rect">
            <a:avLst/>
          </a:prstGeom>
        </p:spPr>
      </p:pic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pt-PT" b="1" dirty="0"/>
              <a:t>Sopa de legumes com coentros da nossa horta acabadinhos de colher</a:t>
            </a:r>
          </a:p>
          <a:p>
            <a:r>
              <a:rPr lang="pt-PT" b="1" dirty="0"/>
              <a:t>Corte em pedaços duas courgettes, uma batata doce,150g de abóbora, duas  cenouras, um alho francês. Cubra-os de água e leve-os a cozer até ser possível triturar. Depois de cozidos, passe a «varinha mágica e reduza-os a puré. Junte as folhinhas bem lavadas de um bom molho de coentros e leve a cozer durante 10 minutos. Quando os coentros estiverem cozidos, junte um fio de azeite Pode servir, ou não com quadradinhos de pão.</a:t>
            </a:r>
          </a:p>
        </p:txBody>
      </p:sp>
    </p:spTree>
    <p:extLst>
      <p:ext uri="{BB962C8B-B14F-4D97-AF65-F5344CB8AC3E}">
        <p14:creationId xmlns:p14="http://schemas.microsoft.com/office/powerpoint/2010/main" val="2335995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5" r="11425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pt-PT" sz="3700" b="1"/>
              <a:t>Couscous com legumes alternativa vegetariana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48931" y="2438400"/>
            <a:ext cx="3651466" cy="3785419"/>
          </a:xfrm>
        </p:spPr>
        <p:txBody>
          <a:bodyPr>
            <a:normAutofit/>
          </a:bodyPr>
          <a:lstStyle/>
          <a:p>
            <a:pPr lvl="0" fontAlgn="base">
              <a:lnSpc>
                <a:spcPct val="70000"/>
              </a:lnSpc>
            </a:pPr>
            <a:r>
              <a:rPr lang="pt-PT" sz="1100"/>
              <a:t>1 chávena de couscous </a:t>
            </a:r>
          </a:p>
          <a:p>
            <a:pPr lvl="0" fontAlgn="base">
              <a:lnSpc>
                <a:spcPct val="70000"/>
              </a:lnSpc>
            </a:pPr>
            <a:r>
              <a:rPr lang="pt-PT" sz="1100"/>
              <a:t>1 chávena de água</a:t>
            </a:r>
          </a:p>
          <a:p>
            <a:pPr lvl="0" fontAlgn="base">
              <a:lnSpc>
                <a:spcPct val="70000"/>
              </a:lnSpc>
            </a:pPr>
            <a:r>
              <a:rPr lang="pt-PT" sz="1100"/>
              <a:t>1 colher (sopa) azeite</a:t>
            </a:r>
          </a:p>
          <a:p>
            <a:pPr lvl="0" fontAlgn="base">
              <a:lnSpc>
                <a:spcPct val="70000"/>
              </a:lnSpc>
            </a:pPr>
            <a:r>
              <a:rPr lang="pt-PT" sz="1100"/>
              <a:t>sal QB</a:t>
            </a:r>
          </a:p>
          <a:p>
            <a:pPr fontAlgn="base">
              <a:lnSpc>
                <a:spcPct val="70000"/>
              </a:lnSpc>
            </a:pPr>
            <a:r>
              <a:rPr lang="pt-PT" sz="1100" b="1"/>
              <a:t>Para os legumes</a:t>
            </a:r>
            <a:endParaRPr lang="pt-PT" sz="1100"/>
          </a:p>
          <a:p>
            <a:pPr lvl="0" fontAlgn="base">
              <a:lnSpc>
                <a:spcPct val="70000"/>
              </a:lnSpc>
            </a:pPr>
            <a:r>
              <a:rPr lang="pt-PT" sz="1100"/>
              <a:t>1 beringela média cortada em cubos pequenos .</a:t>
            </a:r>
          </a:p>
          <a:p>
            <a:pPr lvl="0" fontAlgn="base">
              <a:lnSpc>
                <a:spcPct val="70000"/>
              </a:lnSpc>
            </a:pPr>
            <a:r>
              <a:rPr lang="pt-PT" sz="1100"/>
              <a:t>1 cenoura média em cubos pequenos </a:t>
            </a:r>
          </a:p>
          <a:p>
            <a:pPr lvl="0" fontAlgn="base">
              <a:lnSpc>
                <a:spcPct val="70000"/>
              </a:lnSpc>
            </a:pPr>
            <a:r>
              <a:rPr lang="pt-PT" sz="1100"/>
              <a:t>1 dente de alho picadinho</a:t>
            </a:r>
          </a:p>
          <a:p>
            <a:pPr lvl="0" fontAlgn="base">
              <a:lnSpc>
                <a:spcPct val="70000"/>
              </a:lnSpc>
            </a:pPr>
            <a:r>
              <a:rPr lang="pt-PT" sz="1100"/>
              <a:t>1 alho francês  cortado em juliana</a:t>
            </a:r>
          </a:p>
          <a:p>
            <a:pPr lvl="0" fontAlgn="base">
              <a:lnSpc>
                <a:spcPct val="70000"/>
              </a:lnSpc>
            </a:pPr>
            <a:r>
              <a:rPr lang="pt-PT" sz="1100"/>
              <a:t>100g (+-) cogumelos  frescos laminados </a:t>
            </a:r>
          </a:p>
          <a:p>
            <a:pPr lvl="0" fontAlgn="base">
              <a:lnSpc>
                <a:spcPct val="70000"/>
              </a:lnSpc>
            </a:pPr>
            <a:r>
              <a:rPr lang="pt-PT" sz="1100"/>
              <a:t>30 gramas sultanas </a:t>
            </a:r>
          </a:p>
          <a:p>
            <a:pPr lvl="0" fontAlgn="base">
              <a:lnSpc>
                <a:spcPct val="70000"/>
              </a:lnSpc>
            </a:pPr>
            <a:r>
              <a:rPr lang="pt-PT" sz="1100"/>
              <a:t>30 gramas nozes </a:t>
            </a:r>
          </a:p>
          <a:p>
            <a:pPr lvl="0" fontAlgn="base">
              <a:lnSpc>
                <a:spcPct val="70000"/>
              </a:lnSpc>
            </a:pPr>
            <a:r>
              <a:rPr lang="pt-PT" sz="1100"/>
              <a:t>Tomilho </a:t>
            </a:r>
          </a:p>
          <a:p>
            <a:pPr lvl="0" fontAlgn="base">
              <a:lnSpc>
                <a:spcPct val="70000"/>
              </a:lnSpc>
            </a:pPr>
            <a:r>
              <a:rPr lang="pt-PT" sz="1100"/>
              <a:t>Azeite</a:t>
            </a:r>
          </a:p>
          <a:p>
            <a:pPr lvl="0" fontAlgn="base">
              <a:lnSpc>
                <a:spcPct val="70000"/>
              </a:lnSpc>
            </a:pPr>
            <a:r>
              <a:rPr lang="pt-PT" sz="1100"/>
              <a:t>sal e pimenta</a:t>
            </a:r>
          </a:p>
          <a:p>
            <a:pPr>
              <a:lnSpc>
                <a:spcPct val="70000"/>
              </a:lnSpc>
            </a:pPr>
            <a:endParaRPr lang="pt-PT" sz="1100" b="1"/>
          </a:p>
        </p:txBody>
      </p:sp>
    </p:spTree>
    <p:extLst>
      <p:ext uri="{BB962C8B-B14F-4D97-AF65-F5344CB8AC3E}">
        <p14:creationId xmlns:p14="http://schemas.microsoft.com/office/powerpoint/2010/main" val="1157685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305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>
            <a:solidFill>
              <a:srgbClr val="7063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pt-PT" dirty="0"/>
              <a:t>Preparação dos couscous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lvl="0" fontAlgn="base">
              <a:lnSpc>
                <a:spcPct val="70000"/>
              </a:lnSpc>
            </a:pPr>
            <a:r>
              <a:rPr lang="pt-PT" sz="1900" dirty="0"/>
              <a:t>Numa panela pequena, colocar a água e levar ao fogo médio.</a:t>
            </a:r>
          </a:p>
          <a:p>
            <a:pPr lvl="0" fontAlgn="base">
              <a:lnSpc>
                <a:spcPct val="70000"/>
              </a:lnSpc>
            </a:pPr>
            <a:r>
              <a:rPr lang="pt-PT" sz="1900" dirty="0"/>
              <a:t>Quando a água levantar fervura, desligue o fogo, adicione uma pitada de sal.</a:t>
            </a:r>
          </a:p>
          <a:p>
            <a:pPr lvl="0" fontAlgn="base">
              <a:lnSpc>
                <a:spcPct val="70000"/>
              </a:lnSpc>
            </a:pPr>
            <a:r>
              <a:rPr lang="pt-PT" sz="1900" dirty="0"/>
              <a:t>Adicione uma colher de azeite aos couscous e envolva os couscous  com o Azeite</a:t>
            </a:r>
          </a:p>
          <a:p>
            <a:pPr lvl="0" fontAlgn="base">
              <a:lnSpc>
                <a:spcPct val="70000"/>
              </a:lnSpc>
            </a:pPr>
            <a:r>
              <a:rPr lang="pt-PT" sz="1900" dirty="0"/>
              <a:t>Coloque a Água a ferver no couscous e mexa vagarosamente somente para misturar</a:t>
            </a:r>
          </a:p>
          <a:p>
            <a:pPr lvl="0" fontAlgn="base">
              <a:lnSpc>
                <a:spcPct val="70000"/>
              </a:lnSpc>
            </a:pPr>
            <a:r>
              <a:rPr lang="pt-PT" sz="1900" dirty="0"/>
              <a:t>Tape a panela e deixe a repousar por aproximadamente 5 minutos, até que os couscous absorvam toda a água.</a:t>
            </a:r>
            <a:br>
              <a:rPr lang="pt-PT" sz="1900" dirty="0"/>
            </a:br>
            <a:r>
              <a:rPr lang="pt-PT" sz="1900" dirty="0"/>
              <a:t>Enquanto os couscous descansam, prepare os legumes salteados:</a:t>
            </a:r>
          </a:p>
          <a:p>
            <a:pPr fontAlgn="base">
              <a:lnSpc>
                <a:spcPct val="70000"/>
              </a:lnSpc>
            </a:pPr>
            <a:endParaRPr lang="pt-PT" sz="1900" b="1" dirty="0"/>
          </a:p>
          <a:p>
            <a:pPr fontAlgn="base">
              <a:lnSpc>
                <a:spcPct val="70000"/>
              </a:lnSpc>
              <a:buNone/>
            </a:pPr>
            <a:r>
              <a:rPr lang="pt-PT" sz="1900" dirty="0"/>
              <a:t>.</a:t>
            </a:r>
          </a:p>
          <a:p>
            <a:pPr>
              <a:lnSpc>
                <a:spcPct val="70000"/>
              </a:lnSpc>
            </a:pPr>
            <a:endParaRPr lang="pt-PT" sz="1900" dirty="0"/>
          </a:p>
        </p:txBody>
      </p:sp>
    </p:spTree>
    <p:extLst>
      <p:ext uri="{BB962C8B-B14F-4D97-AF65-F5344CB8AC3E}">
        <p14:creationId xmlns:p14="http://schemas.microsoft.com/office/powerpoint/2010/main" val="938483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27" r="27378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>
            <a:solidFill>
              <a:srgbClr val="7346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pt-PT" b="1"/>
              <a:t>Preparação dos legumes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lvl="0" fontAlgn="base">
              <a:lnSpc>
                <a:spcPct val="70000"/>
              </a:lnSpc>
            </a:pPr>
            <a:r>
              <a:rPr lang="pt-PT" sz="1700"/>
              <a:t>Coloque a cenoura, deixe refogar até que a cenoura fique alourada (mais durinhos).</a:t>
            </a:r>
          </a:p>
          <a:p>
            <a:pPr lvl="0" fontAlgn="base">
              <a:lnSpc>
                <a:spcPct val="70000"/>
              </a:lnSpc>
            </a:pPr>
            <a:r>
              <a:rPr lang="pt-PT" sz="1700"/>
              <a:t>Adicione os restantes legumes até ficarem al dente (mais durinhos).</a:t>
            </a:r>
          </a:p>
          <a:p>
            <a:pPr lvl="0" fontAlgn="base">
              <a:lnSpc>
                <a:spcPct val="70000"/>
              </a:lnSpc>
            </a:pPr>
            <a:r>
              <a:rPr lang="pt-PT" sz="1700"/>
              <a:t>Acerte o sal e a pimenta. </a:t>
            </a:r>
          </a:p>
          <a:p>
            <a:pPr lvl="0" fontAlgn="base">
              <a:lnSpc>
                <a:spcPct val="70000"/>
              </a:lnSpc>
            </a:pPr>
            <a:r>
              <a:rPr lang="pt-PT" sz="1700"/>
              <a:t>Acrescente o tomilho, misture bem.</a:t>
            </a:r>
          </a:p>
          <a:p>
            <a:pPr fontAlgn="base">
              <a:lnSpc>
                <a:spcPct val="70000"/>
              </a:lnSpc>
            </a:pPr>
            <a:r>
              <a:rPr lang="pt-PT" sz="1700" b="1"/>
              <a:t>Montagem</a:t>
            </a:r>
            <a:endParaRPr lang="pt-PT" sz="1700"/>
          </a:p>
          <a:p>
            <a:pPr lvl="0" fontAlgn="base">
              <a:lnSpc>
                <a:spcPct val="70000"/>
              </a:lnSpc>
            </a:pPr>
            <a:r>
              <a:rPr lang="pt-PT" sz="1700"/>
              <a:t>Quando os legumes estiverem prontos, volte ao Couscous. </a:t>
            </a:r>
            <a:br>
              <a:rPr lang="pt-PT" sz="1700"/>
            </a:br>
            <a:r>
              <a:rPr lang="pt-PT" sz="1700"/>
              <a:t>Com o auxílio de um garfo, mexa delicadamente separando os grãos.</a:t>
            </a:r>
          </a:p>
          <a:p>
            <a:pPr lvl="0" fontAlgn="base">
              <a:lnSpc>
                <a:spcPct val="70000"/>
              </a:lnSpc>
            </a:pPr>
            <a:r>
              <a:rPr lang="pt-PT" sz="1700"/>
              <a:t>Adicione os legumes ao couscous e mexa delicadamente para incorporar.</a:t>
            </a:r>
          </a:p>
          <a:p>
            <a:pPr lvl="0" fontAlgn="base">
              <a:lnSpc>
                <a:spcPct val="70000"/>
              </a:lnSpc>
            </a:pPr>
            <a:r>
              <a:rPr lang="pt-PT" sz="1700"/>
              <a:t>Por fim coloque as sultanas e as nozes </a:t>
            </a:r>
          </a:p>
          <a:p>
            <a:pPr lvl="0" fontAlgn="base">
              <a:lnSpc>
                <a:spcPct val="70000"/>
              </a:lnSpc>
            </a:pPr>
            <a:r>
              <a:rPr lang="pt-PT" sz="1700"/>
              <a:t>Pode servir quente como acompanhamento, ou frio como salada.</a:t>
            </a:r>
          </a:p>
          <a:p>
            <a:pPr>
              <a:lnSpc>
                <a:spcPct val="70000"/>
              </a:lnSpc>
            </a:pPr>
            <a:r>
              <a:rPr lang="pt-PT" sz="1700"/>
              <a:t> </a:t>
            </a:r>
          </a:p>
          <a:p>
            <a:pPr>
              <a:lnSpc>
                <a:spcPct val="70000"/>
              </a:lnSpc>
            </a:pPr>
            <a:endParaRPr lang="pt-PT" sz="1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669</Words>
  <Application>Microsoft Office PowerPoint</Application>
  <PresentationFormat>Ecrã Panorâmico</PresentationFormat>
  <Paragraphs>120</Paragraphs>
  <Slides>13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do Office</vt:lpstr>
      <vt:lpstr> </vt:lpstr>
      <vt:lpstr>EMENTA </vt:lpstr>
      <vt:lpstr>SOPA DE LEGUMES COM COENTROS DA NOSSA HORTA</vt:lpstr>
      <vt:lpstr>Valores nutricionais da sopa</vt:lpstr>
      <vt:lpstr>Custos da sopa</vt:lpstr>
      <vt:lpstr>Memória descritiva das ementas</vt:lpstr>
      <vt:lpstr>Couscous com legumes alternativa vegetariana</vt:lpstr>
      <vt:lpstr>Preparação dos couscous</vt:lpstr>
      <vt:lpstr>Preparação dos legumes</vt:lpstr>
      <vt:lpstr>Valores nutricionais dos couscous</vt:lpstr>
      <vt:lpstr>Custos do prato de Couscous com legumes</vt:lpstr>
      <vt:lpstr>Valores nutricionais  Maçãs -150 kcal Ovos – 300 kcal Açúcar- 150kcal Farinha -150 kcal Manteiga-300 kcal Leite – 160 kcal Custos Maçãs- 1 euro ovos-1,05 euros Açúcar- 0,10 euros Farinha- 0,10 euros Manteiga -0,20 euros Leite- 0,20 euros </vt:lpstr>
      <vt:lpstr>Preparação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Margarida Mota</dc:creator>
  <cp:lastModifiedBy>Margarida Mota</cp:lastModifiedBy>
  <cp:revision>40</cp:revision>
  <dcterms:created xsi:type="dcterms:W3CDTF">2016-03-06T14:15:19Z</dcterms:created>
  <dcterms:modified xsi:type="dcterms:W3CDTF">2017-04-23T01:25:34Z</dcterms:modified>
</cp:coreProperties>
</file>