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5EEA-9F36-4A36-B6DC-F38B52FA5B90}" type="datetimeFigureOut">
              <a:rPr lang="pt-PT" smtClean="0"/>
              <a:t>08/03/2019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1D8B-DEE0-43FA-9D47-7884049D77E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086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5EEA-9F36-4A36-B6DC-F38B52FA5B90}" type="datetimeFigureOut">
              <a:rPr lang="pt-PT" smtClean="0"/>
              <a:t>08/03/2019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1D8B-DEE0-43FA-9D47-7884049D77E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182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5EEA-9F36-4A36-B6DC-F38B52FA5B90}" type="datetimeFigureOut">
              <a:rPr lang="pt-PT" smtClean="0"/>
              <a:t>08/03/2019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1D8B-DEE0-43FA-9D47-7884049D77E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8817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5EEA-9F36-4A36-B6DC-F38B52FA5B90}" type="datetimeFigureOut">
              <a:rPr lang="pt-PT" smtClean="0"/>
              <a:t>08/03/2019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1D8B-DEE0-43FA-9D47-7884049D77E4}" type="slidenum">
              <a:rPr lang="pt-PT" smtClean="0"/>
              <a:t>‹nº›</a:t>
            </a:fld>
            <a:endParaRPr lang="pt-PT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5652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5EEA-9F36-4A36-B6DC-F38B52FA5B90}" type="datetimeFigureOut">
              <a:rPr lang="pt-PT" smtClean="0"/>
              <a:t>08/03/2019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1D8B-DEE0-43FA-9D47-7884049D77E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025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5EEA-9F36-4A36-B6DC-F38B52FA5B90}" type="datetimeFigureOut">
              <a:rPr lang="pt-PT" smtClean="0"/>
              <a:t>08/03/2019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1D8B-DEE0-43FA-9D47-7884049D77E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9526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5EEA-9F36-4A36-B6DC-F38B52FA5B90}" type="datetimeFigureOut">
              <a:rPr lang="pt-PT" smtClean="0"/>
              <a:t>08/03/2019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1D8B-DEE0-43FA-9D47-7884049D77E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9393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5EEA-9F36-4A36-B6DC-F38B52FA5B90}" type="datetimeFigureOut">
              <a:rPr lang="pt-PT" smtClean="0"/>
              <a:t>08/03/2019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1D8B-DEE0-43FA-9D47-7884049D77E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0267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5EEA-9F36-4A36-B6DC-F38B52FA5B90}" type="datetimeFigureOut">
              <a:rPr lang="pt-PT" smtClean="0"/>
              <a:t>08/03/2019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1D8B-DEE0-43FA-9D47-7884049D77E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342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5EEA-9F36-4A36-B6DC-F38B52FA5B90}" type="datetimeFigureOut">
              <a:rPr lang="pt-PT" smtClean="0"/>
              <a:t>08/03/2019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1D8B-DEE0-43FA-9D47-7884049D77E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590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5EEA-9F36-4A36-B6DC-F38B52FA5B90}" type="datetimeFigureOut">
              <a:rPr lang="pt-PT" smtClean="0"/>
              <a:t>08/03/2019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1D8B-DEE0-43FA-9D47-7884049D77E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804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5EEA-9F36-4A36-B6DC-F38B52FA5B90}" type="datetimeFigureOut">
              <a:rPr lang="pt-PT" smtClean="0"/>
              <a:t>08/03/2019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1D8B-DEE0-43FA-9D47-7884049D77E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969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5EEA-9F36-4A36-B6DC-F38B52FA5B90}" type="datetimeFigureOut">
              <a:rPr lang="pt-PT" smtClean="0"/>
              <a:t>08/03/2019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1D8B-DEE0-43FA-9D47-7884049D77E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217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5EEA-9F36-4A36-B6DC-F38B52FA5B90}" type="datetimeFigureOut">
              <a:rPr lang="pt-PT" smtClean="0"/>
              <a:t>08/03/2019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1D8B-DEE0-43FA-9D47-7884049D77E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841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5EEA-9F36-4A36-B6DC-F38B52FA5B90}" type="datetimeFigureOut">
              <a:rPr lang="pt-PT" smtClean="0"/>
              <a:t>08/03/2019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1D8B-DEE0-43FA-9D47-7884049D77E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1276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5EEA-9F36-4A36-B6DC-F38B52FA5B90}" type="datetimeFigureOut">
              <a:rPr lang="pt-PT" smtClean="0"/>
              <a:t>08/03/2019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1D8B-DEE0-43FA-9D47-7884049D77E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605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5EEA-9F36-4A36-B6DC-F38B52FA5B90}" type="datetimeFigureOut">
              <a:rPr lang="pt-PT" smtClean="0"/>
              <a:t>08/03/2019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1D8B-DEE0-43FA-9D47-7884049D77E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327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BC05EEA-9F36-4A36-B6DC-F38B52FA5B90}" type="datetimeFigureOut">
              <a:rPr lang="pt-PT" smtClean="0"/>
              <a:t>08/03/2019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C341D8B-DEE0-43FA-9D47-7884049D77E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42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moriaportuguesa.pt/beira-litoral" TargetMode="External"/><Relationship Id="rId3" Type="http://schemas.openxmlformats.org/officeDocument/2006/relationships/hyperlink" Target="https://pt.wikipedia.org/wiki/X%C3%A1vega" TargetMode="External"/><Relationship Id="rId7" Type="http://schemas.openxmlformats.org/officeDocument/2006/relationships/hyperlink" Target="https://prezi.com/76fuirhjn8ki/regiao-agraria-beira-litoral/" TargetMode="External"/><Relationship Id="rId12" Type="http://schemas.openxmlformats.org/officeDocument/2006/relationships/hyperlink" Target="https://brunaquaglio.com/2015/12/20/peixes-magro-e-peixes-gordurosos-lista/" TargetMode="External"/><Relationship Id="rId2" Type="http://schemas.openxmlformats.org/officeDocument/2006/relationships/hyperlink" Target="http://www2.dlc.ua.pt/etnografia/arte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astronomias.com/portugal/beira_litoral067.html" TargetMode="External"/><Relationship Id="rId11" Type="http://schemas.openxmlformats.org/officeDocument/2006/relationships/hyperlink" Target="http://www.gastronomias.com/portugal/beira_litoral003.html" TargetMode="External"/><Relationship Id="rId5" Type="http://schemas.openxmlformats.org/officeDocument/2006/relationships/hyperlink" Target="http://www.gastronomias.com/portugal/beira_litoral004.html" TargetMode="External"/><Relationship Id="rId10" Type="http://schemas.openxmlformats.org/officeDocument/2006/relationships/hyperlink" Target="http://www.gastronomias.com/portugal/beira_litoral014.html" TargetMode="External"/><Relationship Id="rId4" Type="http://schemas.openxmlformats.org/officeDocument/2006/relationships/hyperlink" Target="http://www.gastronomias.com/portugal/beira_litoral066.html" TargetMode="External"/><Relationship Id="rId9" Type="http://schemas.openxmlformats.org/officeDocument/2006/relationships/hyperlink" Target="http://www.gastronomias.com/portugal/beira_litoral018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0750" y="3030583"/>
            <a:ext cx="8689976" cy="805541"/>
          </a:xfrm>
        </p:spPr>
        <p:txBody>
          <a:bodyPr>
            <a:normAutofit/>
          </a:bodyPr>
          <a:lstStyle/>
          <a:p>
            <a:r>
              <a:rPr lang="pt-PT" sz="4400" dirty="0"/>
              <a:t>Peixes e mariscos- Beira Litoral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998234" y="4643846"/>
            <a:ext cx="2312126" cy="1796143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pt-PT" dirty="0"/>
              <a:t>Trabalho realizado por: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t-PT" dirty="0"/>
              <a:t>Joana Ramôa nº8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t-PT" dirty="0"/>
              <a:t>Márcia Reis nº15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t-PT" dirty="0"/>
              <a:t>Patrícia Dias nº19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t-PT" dirty="0"/>
              <a:t>Tiago Ramos nº27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6" y="4029892"/>
            <a:ext cx="4284617" cy="241009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403" y="223088"/>
            <a:ext cx="3788957" cy="24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18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Receitas dos peixes: </a:t>
            </a:r>
            <a:r>
              <a:rPr lang="pt-PT" b="1" dirty="0"/>
              <a:t>Sardinhas Fritas com Molho de Vinagre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10363826" cy="3576505"/>
          </a:xfrm>
        </p:spPr>
        <p:txBody>
          <a:bodyPr numCol="2">
            <a:normAutofit fontScale="70000" lnSpcReduction="20000"/>
          </a:bodyPr>
          <a:lstStyle/>
          <a:p>
            <a:r>
              <a:rPr lang="pt-PT" b="1" dirty="0"/>
              <a:t>Ingredientes: </a:t>
            </a:r>
          </a:p>
          <a:p>
            <a:r>
              <a:rPr lang="pt-PT" dirty="0"/>
              <a:t>-1 Kg de sardinhas frescas;</a:t>
            </a:r>
          </a:p>
          <a:p>
            <a:r>
              <a:rPr lang="pt-PT" dirty="0"/>
              <a:t>-Óleo de fritar q.b.;</a:t>
            </a:r>
          </a:p>
          <a:p>
            <a:r>
              <a:rPr lang="pt-PT" dirty="0"/>
              <a:t>-4 dentes de alho;</a:t>
            </a:r>
          </a:p>
          <a:p>
            <a:r>
              <a:rPr lang="pt-PT" dirty="0"/>
              <a:t>-Vinagre q.b.;</a:t>
            </a:r>
          </a:p>
          <a:p>
            <a:r>
              <a:rPr lang="pt-PT" dirty="0"/>
              <a:t>-Sal q.b.</a:t>
            </a:r>
          </a:p>
          <a:p>
            <a:pPr marL="0" indent="0">
              <a:buNone/>
            </a:pPr>
            <a:r>
              <a:rPr lang="pt-PT" dirty="0"/>
              <a:t> 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r>
              <a:rPr lang="pt-PT" b="1" dirty="0"/>
              <a:t>Confeção: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/>
              <a:t>Com a ajuda de uma faca retiram-se as cabeças ás sardinhas juntamente com as tripas e coloca-se o peixe.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/>
              <a:t>depois de amanhado, numa travessa salpicando-o com sal. Passado algum tempo aquece-se o óleo numa fritadeira e depois de secar com um pano as sardinhas uma a uma vão-se fritando. 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/>
              <a:t>Depois de fritas, as sardinhas são colocadas numa travessa, borrifando-as com algum vinagre e migando sobre ela cabeças de alho. </a:t>
            </a:r>
          </a:p>
          <a:p>
            <a:pPr marL="457200" indent="-457200">
              <a:buFont typeface="+mj-lt"/>
              <a:buAutoNum type="arabicPeriod"/>
            </a:pP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8" y="4046457"/>
            <a:ext cx="3185543" cy="174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Receitas dos peixes: </a:t>
            </a:r>
            <a:r>
              <a:rPr lang="pt-PT" b="1" u="sng" dirty="0"/>
              <a:t>Tibornada com Batatas a Murro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 numCol="2">
            <a:normAutofit fontScale="62500" lnSpcReduction="20000"/>
          </a:bodyPr>
          <a:lstStyle/>
          <a:p>
            <a:pPr marL="0" indent="0">
              <a:buNone/>
            </a:pPr>
            <a:r>
              <a:rPr lang="pt-PT" b="1" u="sng" dirty="0"/>
              <a:t>Ingredientes:</a:t>
            </a:r>
            <a:endParaRPr lang="pt-PT" dirty="0"/>
          </a:p>
          <a:p>
            <a:pPr lvl="0"/>
            <a:r>
              <a:rPr lang="pt-PT" dirty="0"/>
              <a:t>1 lombo de bacalhau ;</a:t>
            </a:r>
          </a:p>
          <a:p>
            <a:pPr lvl="0"/>
            <a:r>
              <a:rPr lang="pt-PT" dirty="0"/>
              <a:t>800 g de batatas ;</a:t>
            </a:r>
          </a:p>
          <a:p>
            <a:pPr lvl="0"/>
            <a:r>
              <a:rPr lang="pt-PT" dirty="0"/>
              <a:t>4 dl. de azeite ;</a:t>
            </a:r>
          </a:p>
          <a:p>
            <a:pPr lvl="0"/>
            <a:r>
              <a:rPr lang="pt-PT" dirty="0"/>
              <a:t>2 dentes de alho ;</a:t>
            </a:r>
          </a:p>
          <a:p>
            <a:pPr lvl="0"/>
            <a:r>
              <a:rPr lang="pt-PT" dirty="0"/>
              <a:t>sal grosso ;</a:t>
            </a:r>
          </a:p>
          <a:p>
            <a:pPr lvl="0"/>
            <a:r>
              <a:rPr lang="pt-PT" dirty="0"/>
              <a:t>Pimenta</a:t>
            </a:r>
          </a:p>
          <a:p>
            <a:pPr marL="0" lvl="0" indent="0">
              <a:buNone/>
            </a:pPr>
            <a:endParaRPr lang="pt-PT" dirty="0"/>
          </a:p>
          <a:p>
            <a:pPr marL="0" indent="0">
              <a:buNone/>
            </a:pPr>
            <a:endParaRPr lang="pt-PT" b="1" u="sng" dirty="0"/>
          </a:p>
          <a:p>
            <a:pPr marL="0" indent="0">
              <a:buNone/>
            </a:pPr>
            <a:endParaRPr lang="pt-PT" b="1" u="sng" dirty="0"/>
          </a:p>
          <a:p>
            <a:pPr marL="0" indent="0">
              <a:buNone/>
            </a:pPr>
            <a:r>
              <a:rPr lang="pt-PT" b="1" u="sng" dirty="0"/>
              <a:t>Confeção:</a:t>
            </a:r>
            <a:endParaRPr lang="pt-PT" dirty="0"/>
          </a:p>
          <a:p>
            <a:pPr marL="457200" indent="-457200">
              <a:buFont typeface="+mj-lt"/>
              <a:buAutoNum type="arabicPeriod"/>
            </a:pPr>
            <a:r>
              <a:rPr lang="pt-PT" dirty="0"/>
              <a:t>Demolha-se muito bem um bom lombo de bacalhau e assa-se na brasa. Faz-se em lascas grandes.</a:t>
            </a:r>
          </a:p>
          <a:p>
            <a:pPr marL="457200" indent="-457200">
              <a:buFont typeface="+mj-lt"/>
              <a:buAutoNum type="arabicPeriod"/>
            </a:pPr>
            <a:br>
              <a:rPr lang="pt-PT" dirty="0"/>
            </a:br>
            <a:r>
              <a:rPr lang="pt-PT" dirty="0"/>
              <a:t>Levam-se ao forno num tabuleiro batatas pequenas bem lavadas e abundantemente polvilhadas com sal. Consideram-se prontas quando se apresentarem estaladiças e esbranquiçadas de sal.</a:t>
            </a:r>
            <a:br>
              <a:rPr lang="pt-PT" dirty="0"/>
            </a:br>
            <a:r>
              <a:rPr lang="pt-PT" dirty="0"/>
              <a:t>Apertam-se, uma a uma, para estalarem (murro) e vão-se colocando num tacho onde já se encontra o bacalhau em lascas, o azeite, os dentes de alho e a pimenta. 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/>
              <a:t>Tapa-se o tacho e deixa-se assim abafado durante um quarto de hora, agitando de vez em quando.</a:t>
            </a:r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583" y="3935007"/>
            <a:ext cx="3570827" cy="200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1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Receitas dos peixes: </a:t>
            </a:r>
            <a:r>
              <a:rPr lang="pt-PT" b="1" u="sng" dirty="0"/>
              <a:t>Bacalhau Assado à Moda de Ílhavo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913774" y="2076994"/>
            <a:ext cx="10363826" cy="4389120"/>
          </a:xfrm>
        </p:spPr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r>
              <a:rPr lang="pt-PT" b="1" u="sng" dirty="0"/>
              <a:t>Ingredientes:</a:t>
            </a:r>
            <a:endParaRPr lang="pt-PT" dirty="0"/>
          </a:p>
          <a:p>
            <a:pPr lvl="0"/>
            <a:r>
              <a:rPr lang="pt-PT" dirty="0"/>
              <a:t>3 postas de bacalhau do lombo</a:t>
            </a:r>
          </a:p>
          <a:p>
            <a:pPr lvl="0"/>
            <a:r>
              <a:rPr lang="pt-PT" dirty="0"/>
              <a:t>2 cebolas brancas</a:t>
            </a:r>
          </a:p>
          <a:p>
            <a:pPr lvl="0"/>
            <a:r>
              <a:rPr lang="pt-PT" dirty="0"/>
              <a:t>Azeite e vinagre q.b.</a:t>
            </a:r>
          </a:p>
          <a:p>
            <a:endParaRPr lang="pt-PT" b="1" u="sng" dirty="0"/>
          </a:p>
          <a:p>
            <a:endParaRPr lang="pt-PT" b="1" u="sng" dirty="0"/>
          </a:p>
          <a:p>
            <a:endParaRPr lang="pt-PT" b="1" u="sng" dirty="0"/>
          </a:p>
          <a:p>
            <a:endParaRPr lang="pt-PT" b="1" u="sng" dirty="0"/>
          </a:p>
          <a:p>
            <a:pPr marL="0" indent="0">
              <a:buNone/>
            </a:pPr>
            <a:endParaRPr lang="pt-PT" b="1" u="sng" dirty="0"/>
          </a:p>
          <a:p>
            <a:pPr marL="0" indent="0">
              <a:buNone/>
            </a:pPr>
            <a:endParaRPr lang="pt-PT" b="1" u="sng" dirty="0"/>
          </a:p>
          <a:p>
            <a:pPr marL="0" indent="0">
              <a:buNone/>
            </a:pPr>
            <a:endParaRPr lang="pt-PT" b="1" u="sng" dirty="0"/>
          </a:p>
          <a:p>
            <a:pPr marL="0" indent="0">
              <a:buNone/>
            </a:pPr>
            <a:endParaRPr lang="pt-PT" b="1" u="sng" dirty="0"/>
          </a:p>
          <a:p>
            <a:pPr marL="0" indent="0">
              <a:buNone/>
            </a:pPr>
            <a:endParaRPr lang="pt-PT" b="1" u="sng" dirty="0"/>
          </a:p>
          <a:p>
            <a:pPr marL="0" indent="0">
              <a:buNone/>
            </a:pPr>
            <a:r>
              <a:rPr lang="pt-PT" b="1" u="sng" dirty="0"/>
              <a:t>Confeção:</a:t>
            </a:r>
            <a:endParaRPr lang="pt-PT" dirty="0"/>
          </a:p>
          <a:p>
            <a:pPr marL="457200" indent="-457200">
              <a:buFont typeface="+mj-lt"/>
              <a:buAutoNum type="arabicPeriod"/>
            </a:pPr>
            <a:r>
              <a:rPr lang="pt-PT" dirty="0"/>
              <a:t>Coloca-se o bacalhau a assar, numa grelha sobre as brasas, tendo o cuidado de o virar para que asse de ambos os lados. 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/>
              <a:t>Conforme o bacalhau vai ficando alourado coloca-se num alguidar com água quente, espremendo-o de seguida e desfazendo-o em lascas para uma travessa, tendo o cuidado de retirar todas as espinhas. </a:t>
            </a:r>
          </a:p>
          <a:p>
            <a:pPr marL="457200" indent="-457200">
              <a:buFont typeface="+mj-lt"/>
              <a:buAutoNum type="arabicPeriod"/>
            </a:pPr>
            <a:br>
              <a:rPr lang="pt-PT" dirty="0"/>
            </a:br>
            <a:r>
              <a:rPr lang="pt-PT" dirty="0"/>
              <a:t>De seguida cortam-se as cebolas, em meias luas finas, sobre o bacalhau e rega-se tudo com azeite e vinagre a gosto. 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/>
              <a:t>Serve-se acompanhado de batatas a murro ou cozidas com ou sem casca.</a:t>
            </a:r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92" y="3762103"/>
            <a:ext cx="3203906" cy="23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7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Receitas dos mariscos: </a:t>
            </a:r>
            <a:r>
              <a:rPr lang="pt-PT" b="1" u="sng" dirty="0"/>
              <a:t>Salada Mista de Mariscos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913774" y="2076994"/>
            <a:ext cx="10363826" cy="3892732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pt-PT" b="1" u="sng" dirty="0"/>
              <a:t>Ingredientes:</a:t>
            </a:r>
            <a:endParaRPr lang="pt-PT" sz="1600" dirty="0"/>
          </a:p>
          <a:p>
            <a:pPr lvl="0"/>
            <a:r>
              <a:rPr lang="pt-PT" sz="1600" dirty="0"/>
              <a:t>mexilhões;</a:t>
            </a:r>
          </a:p>
          <a:p>
            <a:pPr lvl="0"/>
            <a:r>
              <a:rPr lang="pt-PT" sz="1600" dirty="0"/>
              <a:t>berbigões;</a:t>
            </a:r>
          </a:p>
          <a:p>
            <a:pPr lvl="0"/>
            <a:r>
              <a:rPr lang="pt-PT" sz="1600" dirty="0"/>
              <a:t>canivetes;</a:t>
            </a:r>
          </a:p>
          <a:p>
            <a:pPr lvl="0"/>
            <a:r>
              <a:rPr lang="pt-PT" sz="1600" dirty="0"/>
              <a:t>camarões;</a:t>
            </a:r>
          </a:p>
          <a:p>
            <a:pPr lvl="0"/>
            <a:r>
              <a:rPr lang="pt-PT" sz="1600" dirty="0"/>
              <a:t>lapas;</a:t>
            </a:r>
          </a:p>
          <a:p>
            <a:pPr lvl="0"/>
            <a:r>
              <a:rPr lang="pt-PT" sz="1600" dirty="0"/>
              <a:t>fígado de tamboril;</a:t>
            </a:r>
          </a:p>
          <a:p>
            <a:pPr lvl="0"/>
            <a:r>
              <a:rPr lang="pt-PT" sz="1600" dirty="0"/>
              <a:t>azeite fino;</a:t>
            </a:r>
          </a:p>
          <a:p>
            <a:pPr lvl="0"/>
            <a:r>
              <a:rPr lang="pt-PT" sz="1600" dirty="0"/>
              <a:t>vinagre;</a:t>
            </a:r>
          </a:p>
          <a:p>
            <a:pPr lvl="0"/>
            <a:r>
              <a:rPr lang="pt-PT" sz="1600" dirty="0"/>
              <a:t>pimenta.</a:t>
            </a:r>
          </a:p>
          <a:p>
            <a:endParaRPr lang="pt-PT" b="1" u="sng" dirty="0"/>
          </a:p>
          <a:p>
            <a:r>
              <a:rPr lang="pt-PT" b="1" u="sng" dirty="0"/>
              <a:t>Confeção:</a:t>
            </a:r>
            <a:endParaRPr lang="pt-PT" dirty="0"/>
          </a:p>
          <a:p>
            <a:pPr marL="457200" indent="-457200">
              <a:buFont typeface="+mj-lt"/>
              <a:buAutoNum type="arabicPeriod"/>
            </a:pPr>
            <a:r>
              <a:rPr lang="pt-PT" dirty="0"/>
              <a:t>Lavam-se muito bem os mariscos e deixam-se de molho pelo menos duas horas, adicionando à água umas gotas de vinagre ou limão.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/>
              <a:t> Cozem-se separadamente e retiram-se das conchas. Não use sal. Coza também o fígado. 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/>
              <a:t>Corte em pedaços os canivetes, misture tudo e sirva temperado de azeite, vinagre, pimenta, sal e cebola picados.</a:t>
            </a:r>
          </a:p>
          <a:p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81" y="422665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76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Receitas dos mariscos: </a:t>
            </a:r>
            <a:r>
              <a:rPr lang="pt-PT" b="1" u="sng" dirty="0"/>
              <a:t>Burriés Cozidos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914400" y="2014395"/>
            <a:ext cx="10363826" cy="3929205"/>
          </a:xfrm>
        </p:spPr>
        <p:txBody>
          <a:bodyPr numCol="2">
            <a:normAutofit fontScale="77500" lnSpcReduction="20000"/>
          </a:bodyPr>
          <a:lstStyle/>
          <a:p>
            <a:pPr marL="0" indent="0">
              <a:buNone/>
            </a:pPr>
            <a:r>
              <a:rPr lang="pt-PT" b="1" u="sng" dirty="0"/>
              <a:t>Ingredientes:</a:t>
            </a:r>
          </a:p>
          <a:p>
            <a:r>
              <a:rPr lang="pt-PT" dirty="0"/>
              <a:t>Burriés</a:t>
            </a:r>
          </a:p>
          <a:p>
            <a:r>
              <a:rPr lang="pt-PT" dirty="0"/>
              <a:t>Água</a:t>
            </a:r>
          </a:p>
          <a:p>
            <a:r>
              <a:rPr lang="pt-PT" dirty="0"/>
              <a:t>Limão</a:t>
            </a:r>
          </a:p>
          <a:p>
            <a:r>
              <a:rPr lang="pt-PT" dirty="0"/>
              <a:t>Azeite </a:t>
            </a:r>
          </a:p>
          <a:p>
            <a:r>
              <a:rPr lang="pt-PT" dirty="0"/>
              <a:t>Vinagre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0" indent="0">
              <a:buNone/>
            </a:pPr>
            <a:r>
              <a:rPr lang="pt-PT" b="1" u="sng" dirty="0"/>
              <a:t>Confeção:</a:t>
            </a:r>
            <a:endParaRPr lang="pt-PT" dirty="0"/>
          </a:p>
          <a:p>
            <a:pPr marL="457200" indent="-457200">
              <a:buFont typeface="+mj-lt"/>
              <a:buAutoNum type="arabicPeriod"/>
            </a:pPr>
            <a:r>
              <a:rPr lang="pt-PT" dirty="0"/>
              <a:t>Lavam-se muito bem os burriés, passando-os por várias águas. Deixam-se de molho, durante duas a três horas, tendo o cuidado de adicionar, à água, sumo de limão. 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/>
              <a:t>Numa panela com água, junte um tudo nada de sal e leve ao lume. Quando a água ferver, deite os burriés e deixe durante cinco minutos. Escorra a água, deixe arrefecer um pouco os burriés, retire-os da concha com um alfinete passado pela chama e tempere-os de azeite e vinagre.</a:t>
            </a:r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935" y="3739176"/>
            <a:ext cx="3312659" cy="220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61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49" y="474825"/>
            <a:ext cx="10364451" cy="1596177"/>
          </a:xfrm>
        </p:spPr>
        <p:txBody>
          <a:bodyPr/>
          <a:lstStyle/>
          <a:p>
            <a:r>
              <a:rPr lang="pt-PT" dirty="0"/>
              <a:t>Receitas dos mariscos: </a:t>
            </a:r>
            <a:r>
              <a:rPr lang="pt-PT" b="1" dirty="0"/>
              <a:t>Mexilhões à Moda de Aveiro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913774" y="1763486"/>
            <a:ext cx="10363826" cy="5094514"/>
          </a:xfrm>
        </p:spPr>
        <p:txBody>
          <a:bodyPr numCol="2">
            <a:normAutofit fontScale="62500" lnSpcReduction="20000"/>
          </a:bodyPr>
          <a:lstStyle/>
          <a:p>
            <a:pPr marL="0" indent="0">
              <a:buNone/>
            </a:pPr>
            <a:r>
              <a:rPr lang="pt-PT" b="1" dirty="0"/>
              <a:t>Ingredientes:</a:t>
            </a:r>
            <a:endParaRPr lang="pt-PT" dirty="0"/>
          </a:p>
          <a:p>
            <a:pPr lvl="0"/>
            <a:r>
              <a:rPr lang="pt-PT" dirty="0"/>
              <a:t>Para doze espetadas: 60 a 70 mexilhões ;</a:t>
            </a:r>
          </a:p>
          <a:p>
            <a:pPr lvl="0"/>
            <a:r>
              <a:rPr lang="pt-PT" dirty="0"/>
              <a:t>2 dl de vinagre ;</a:t>
            </a:r>
          </a:p>
          <a:p>
            <a:pPr lvl="0"/>
            <a:r>
              <a:rPr lang="pt-PT" dirty="0"/>
              <a:t>2 folhas de louro ;</a:t>
            </a:r>
          </a:p>
          <a:p>
            <a:pPr lvl="0"/>
            <a:r>
              <a:rPr lang="pt-PT" dirty="0"/>
              <a:t>2 cravinhos ;</a:t>
            </a:r>
          </a:p>
          <a:p>
            <a:pPr lvl="0"/>
            <a:r>
              <a:rPr lang="pt-PT" dirty="0"/>
              <a:t>sal ;</a:t>
            </a:r>
          </a:p>
          <a:p>
            <a:pPr lvl="0"/>
            <a:r>
              <a:rPr lang="pt-PT" dirty="0"/>
              <a:t>pimenta ;</a:t>
            </a:r>
          </a:p>
          <a:p>
            <a:pPr lvl="0"/>
            <a:r>
              <a:rPr lang="pt-PT" dirty="0"/>
              <a:t>1 colher de sopa de azeite ;</a:t>
            </a:r>
          </a:p>
          <a:p>
            <a:pPr lvl="0"/>
            <a:r>
              <a:rPr lang="pt-PT" dirty="0"/>
              <a:t>óleo ou azeite para fritar</a:t>
            </a:r>
          </a:p>
          <a:p>
            <a:endParaRPr lang="pt-PT" b="1" dirty="0"/>
          </a:p>
          <a:p>
            <a:endParaRPr lang="pt-PT" b="1" dirty="0"/>
          </a:p>
          <a:p>
            <a:endParaRPr lang="pt-PT" b="1" dirty="0"/>
          </a:p>
          <a:p>
            <a:pPr marL="0" indent="0">
              <a:buNone/>
            </a:pPr>
            <a:endParaRPr lang="pt-PT" b="1" dirty="0"/>
          </a:p>
          <a:p>
            <a:pPr marL="0" indent="0">
              <a:buNone/>
            </a:pPr>
            <a:endParaRPr lang="pt-PT" b="1" dirty="0"/>
          </a:p>
          <a:p>
            <a:pPr marL="0" indent="0">
              <a:buNone/>
            </a:pPr>
            <a:endParaRPr lang="pt-PT" b="1" dirty="0"/>
          </a:p>
          <a:p>
            <a:pPr marL="0" indent="0">
              <a:buNone/>
            </a:pPr>
            <a:r>
              <a:rPr lang="pt-PT" b="1" dirty="0"/>
              <a:t>Confeção:</a:t>
            </a:r>
            <a:endParaRPr lang="pt-PT" dirty="0"/>
          </a:p>
          <a:p>
            <a:pPr marL="457200" indent="-457200">
              <a:buFont typeface="+mj-lt"/>
              <a:buAutoNum type="arabicPeriod"/>
            </a:pPr>
            <a:r>
              <a:rPr lang="pt-PT" dirty="0"/>
              <a:t>De véspera prepara-se o molho; junta-se o vinagre, as folhas de louro, os cravinhos, o azeite e tempera-se com sal e pimenta. Deixa-se de infusão mexendo de vez em 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/>
              <a:t>quando com uma concha de loiça ou com uma chávena.</a:t>
            </a:r>
            <a:br>
              <a:rPr lang="pt-PT" dirty="0"/>
            </a:br>
            <a:r>
              <a:rPr lang="pt-PT" dirty="0"/>
              <a:t>Raspam-se e lavam-se os mexilhões impecavelmente e abrem-se num tacho sobre lume forte, mas sem água. Retiram-se das conchas, tiram-se as «barbas» e põem-se os mexilhões a escorrer sobre um pano seco.</a:t>
            </a:r>
            <a:br>
              <a:rPr lang="pt-PT" dirty="0"/>
            </a:br>
            <a:endParaRPr lang="pt-PT" dirty="0"/>
          </a:p>
          <a:p>
            <a:pPr marL="457200" indent="-457200">
              <a:buFont typeface="+mj-lt"/>
              <a:buAutoNum type="arabicPeriod"/>
            </a:pPr>
            <a:r>
              <a:rPr lang="pt-PT" dirty="0"/>
              <a:t>Depois de bem escorridos, enfiam-se os mexilhões em palitos de madeira e fritam-se em azeite ou óleo bem quente e abundante.</a:t>
            </a:r>
            <a:br>
              <a:rPr lang="pt-PT" dirty="0"/>
            </a:br>
            <a:endParaRPr lang="pt-PT" dirty="0"/>
          </a:p>
          <a:p>
            <a:pPr marL="457200" indent="-457200">
              <a:buFont typeface="+mj-lt"/>
              <a:buAutoNum type="arabicPeriod"/>
            </a:pPr>
            <a:r>
              <a:rPr lang="pt-PT" dirty="0"/>
              <a:t>Escorrem-se os mexilhões sobre papel absorvente. Põem-se numa tigela e regam-se com o molho preparado. Devem ficar neste molho durante dois ou três dias, sendo regados frequentemente com o mesmo molho com a ajuda de uma concha de loiça ou de uma chávena.</a:t>
            </a:r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972" y="4697962"/>
            <a:ext cx="2453642" cy="172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26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143898"/>
            <a:ext cx="10364451" cy="1596177"/>
          </a:xfrm>
        </p:spPr>
        <p:txBody>
          <a:bodyPr/>
          <a:lstStyle/>
          <a:p>
            <a:r>
              <a:rPr lang="pt-PT" dirty="0"/>
              <a:t>Bibliografia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913775" y="1449977"/>
            <a:ext cx="10363826" cy="4741817"/>
          </a:xfrm>
        </p:spPr>
        <p:txBody>
          <a:bodyPr numCol="2">
            <a:normAutofit fontScale="70000" lnSpcReduction="20000"/>
          </a:bodyPr>
          <a:lstStyle/>
          <a:p>
            <a:r>
              <a:rPr lang="pt-PT" dirty="0"/>
              <a:t>Arte Xávega:</a:t>
            </a:r>
          </a:p>
          <a:p>
            <a:r>
              <a:rPr lang="pt-PT" u="sng" dirty="0">
                <a:hlinkClick r:id="rId2"/>
              </a:rPr>
              <a:t>http://www2.dlc.ua.pt/etnografia/arte.htm</a:t>
            </a:r>
            <a:endParaRPr lang="pt-PT" dirty="0"/>
          </a:p>
          <a:p>
            <a:r>
              <a:rPr lang="pt-PT" u="sng" dirty="0">
                <a:hlinkClick r:id="rId3"/>
              </a:rPr>
              <a:t>https://pt.wikipedia.org/wiki/X%C3%A1vega</a:t>
            </a:r>
            <a:endParaRPr lang="pt-PT" dirty="0"/>
          </a:p>
          <a:p>
            <a:r>
              <a:rPr lang="pt-PT" dirty="0"/>
              <a:t>Receitas:</a:t>
            </a:r>
          </a:p>
          <a:p>
            <a:r>
              <a:rPr lang="pt-PT" u="sng" dirty="0">
                <a:hlinkClick r:id="rId4"/>
              </a:rPr>
              <a:t>http://www.gastronomias.com/portugal/beira_litoral066.html</a:t>
            </a:r>
            <a:r>
              <a:rPr lang="pt-PT" dirty="0"/>
              <a:t> - Receita de sardinha</a:t>
            </a:r>
          </a:p>
          <a:p>
            <a:r>
              <a:rPr lang="pt-PT" dirty="0"/>
              <a:t>Receita da Tibornada. </a:t>
            </a:r>
            <a:r>
              <a:rPr lang="pt-PT" u="sng" dirty="0">
                <a:hlinkClick r:id="rId5"/>
              </a:rPr>
              <a:t>http://www.gastronomias.com/portugal/beira_litoral004.html</a:t>
            </a:r>
            <a:endParaRPr lang="pt-PT" dirty="0"/>
          </a:p>
          <a:p>
            <a:r>
              <a:rPr lang="pt-PT" dirty="0"/>
              <a:t>Receita do bacalhau:</a:t>
            </a:r>
          </a:p>
          <a:p>
            <a:r>
              <a:rPr lang="pt-PT" u="sng" dirty="0">
                <a:hlinkClick r:id="rId6"/>
              </a:rPr>
              <a:t>http://www.gastronomias.com/portugal/beira_litoral067.html</a:t>
            </a:r>
            <a:endParaRPr lang="pt-PT" dirty="0"/>
          </a:p>
          <a:p>
            <a:r>
              <a:rPr lang="pt-PT" dirty="0"/>
              <a:t>Localização</a:t>
            </a:r>
          </a:p>
          <a:p>
            <a:r>
              <a:rPr lang="pt-PT" u="sng" dirty="0">
                <a:hlinkClick r:id="rId7"/>
              </a:rPr>
              <a:t>https://prezi.com/76fuirhjn8ki/regiao-agraria-beira-litoral/</a:t>
            </a:r>
            <a:r>
              <a:rPr lang="pt-PT" dirty="0"/>
              <a:t> </a:t>
            </a:r>
          </a:p>
          <a:p>
            <a:r>
              <a:rPr lang="pt-PT" u="sng" dirty="0">
                <a:hlinkClick r:id="rId8"/>
              </a:rPr>
              <a:t>http://www.memoriaportuguesa.pt/beira-litoral</a:t>
            </a:r>
            <a:r>
              <a:rPr lang="pt-PT" dirty="0"/>
              <a:t> </a:t>
            </a:r>
          </a:p>
          <a:p>
            <a:r>
              <a:rPr lang="pt-PT" dirty="0"/>
              <a:t>Receita do marisco:</a:t>
            </a:r>
          </a:p>
          <a:p>
            <a:r>
              <a:rPr lang="pt-PT" b="1" dirty="0"/>
              <a:t>Salada Mista de Mariscos-  </a:t>
            </a:r>
            <a:r>
              <a:rPr lang="pt-PT" b="1" u="sng" dirty="0">
                <a:hlinkClick r:id="rId9"/>
              </a:rPr>
              <a:t>http://www.gastronomias.com/portugal/beira_litoral018.html</a:t>
            </a:r>
            <a:endParaRPr lang="pt-PT" dirty="0"/>
          </a:p>
          <a:p>
            <a:r>
              <a:rPr lang="pt-PT" b="1" dirty="0"/>
              <a:t>Burriés Cozidos- </a:t>
            </a:r>
            <a:r>
              <a:rPr lang="pt-PT" b="1" u="sng" dirty="0">
                <a:hlinkClick r:id="rId10"/>
              </a:rPr>
              <a:t>http://www.gastronomias.com/portugal/beira_litoral014.html</a:t>
            </a:r>
            <a:endParaRPr lang="pt-PT" dirty="0"/>
          </a:p>
          <a:p>
            <a:r>
              <a:rPr lang="pt-PT" dirty="0"/>
              <a:t>Mexilhões à moda de Aveiro: </a:t>
            </a:r>
            <a:r>
              <a:rPr lang="pt-PT" u="sng" dirty="0">
                <a:hlinkClick r:id="rId11"/>
              </a:rPr>
              <a:t>http://www.gastronomias.com/portugal/beira_litoral003.html</a:t>
            </a:r>
            <a:endParaRPr lang="pt-PT" dirty="0"/>
          </a:p>
          <a:p>
            <a:r>
              <a:rPr lang="pt-PT" dirty="0"/>
              <a:t>Classificação dos peixes- </a:t>
            </a:r>
            <a:r>
              <a:rPr lang="pt-PT" u="sng" dirty="0">
                <a:hlinkClick r:id="rId12"/>
              </a:rPr>
              <a:t>https://brunaquaglio.com/2015/12/20/peixes-magro-e-peixes-gordurosos-lista/</a:t>
            </a:r>
            <a:endParaRPr lang="pt-PT" dirty="0"/>
          </a:p>
          <a:p>
            <a:r>
              <a:rPr lang="pt-PT" dirty="0"/>
              <a:t>-</a:t>
            </a:r>
            <a:r>
              <a:rPr lang="pt-PT" dirty="0" err="1"/>
              <a:t>Wikipédia</a:t>
            </a:r>
            <a:r>
              <a:rPr lang="pt-P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5234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Conclusão: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PT" dirty="0"/>
              <a:t>Com este trabalho podemos ficar a conhecer um pouco mais sobre a Beira Litoral, sobre as técnicas e sobre os peixes que são especialmente pescados e consumidos na região.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15" y="3672585"/>
            <a:ext cx="3023372" cy="227101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186" y="3370217"/>
            <a:ext cx="3752594" cy="249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52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Índice: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 numCol="2"/>
          <a:lstStyle/>
          <a:p>
            <a:pPr marL="457200" indent="-457200">
              <a:buFont typeface="+mj-lt"/>
              <a:buAutoNum type="arabicPeriod"/>
            </a:pPr>
            <a:r>
              <a:rPr lang="pt-PT" dirty="0"/>
              <a:t>Capa 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/>
              <a:t>Índice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/>
              <a:t>Introdução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/>
              <a:t>Características da região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/>
              <a:t>Arte de pesca</a:t>
            </a:r>
          </a:p>
          <a:p>
            <a:pPr marL="457200" indent="-457200">
              <a:buFont typeface="+mj-lt"/>
              <a:buAutoNum type="arabicPeriod"/>
            </a:pPr>
            <a:endParaRPr lang="pt-PT" dirty="0"/>
          </a:p>
          <a:p>
            <a:pPr marL="457200" indent="-457200">
              <a:buFont typeface="+mj-lt"/>
              <a:buAutoNum type="arabicPeriod"/>
            </a:pPr>
            <a:endParaRPr lang="pt-PT" dirty="0"/>
          </a:p>
          <a:p>
            <a:pPr marL="457200" indent="-457200">
              <a:buFont typeface="+mj-lt"/>
              <a:buAutoNum type="arabicPeriod"/>
            </a:pPr>
            <a:r>
              <a:rPr lang="pt-PT" dirty="0"/>
              <a:t>Tipos de peixes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/>
              <a:t>Receitas dos peixes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/>
              <a:t>Receitas dos mariscos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/>
              <a:t>Bibliografia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/>
              <a:t>Conclusão</a:t>
            </a:r>
          </a:p>
          <a:p>
            <a:pPr marL="0" indent="0">
              <a:buNone/>
            </a:pPr>
            <a:endParaRPr lang="pt-PT" dirty="0"/>
          </a:p>
          <a:p>
            <a:pPr marL="457200" indent="-457200">
              <a:buFont typeface="+mj-lt"/>
              <a:buAutoNum type="arabicPeriod"/>
            </a:pPr>
            <a:endParaRPr lang="pt-PT" dirty="0"/>
          </a:p>
        </p:txBody>
      </p:sp>
      <p:cxnSp>
        <p:nvCxnSpPr>
          <p:cNvPr id="5" name="Conexão reta 4"/>
          <p:cNvCxnSpPr/>
          <p:nvPr/>
        </p:nvCxnSpPr>
        <p:spPr>
          <a:xfrm>
            <a:off x="5324979" y="2214694"/>
            <a:ext cx="0" cy="3424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796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Introdução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PT" dirty="0"/>
              <a:t>Neste trabalho pretendemos adquirir e dar-vos mais informação em relação à pesca e os peixes de uma respetiva região- Beira Litoral.</a:t>
            </a:r>
          </a:p>
          <a:p>
            <a:r>
              <a:rPr lang="pt-PT" dirty="0"/>
              <a:t>Vamos dar a conhecer algumas receitas de peixes e mariscos e esperemos poder levar algum conhecimento sobre a matéria depois da realização do trabalho.</a:t>
            </a:r>
          </a:p>
        </p:txBody>
      </p:sp>
    </p:spTree>
    <p:extLst>
      <p:ext uri="{BB962C8B-B14F-4D97-AF65-F5344CB8AC3E}">
        <p14:creationId xmlns:p14="http://schemas.microsoft.com/office/powerpoint/2010/main" val="71935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Características da região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PT" dirty="0"/>
              <a:t>É banhada:</a:t>
            </a:r>
          </a:p>
          <a:p>
            <a:r>
              <a:rPr lang="pt-PT" dirty="0"/>
              <a:t>-A norte por entre Douro e Minho</a:t>
            </a:r>
          </a:p>
          <a:p>
            <a:r>
              <a:rPr lang="pt-PT" dirty="0"/>
              <a:t>-A noroeste por Alto Trás-os-Montes</a:t>
            </a:r>
          </a:p>
          <a:p>
            <a:r>
              <a:rPr lang="pt-PT" dirty="0"/>
              <a:t>-A este pela Beira Interior</a:t>
            </a:r>
          </a:p>
          <a:p>
            <a:r>
              <a:rPr lang="pt-PT" dirty="0"/>
              <a:t> -A sul pela Estremadura e Ribatejo</a:t>
            </a:r>
          </a:p>
          <a:p>
            <a:r>
              <a:rPr lang="pt-PT" dirty="0"/>
              <a:t>-A oeste pelo Oceano Atlântico</a:t>
            </a:r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801" y="2196811"/>
            <a:ext cx="2871108" cy="376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42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Características da região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743957" y="1875059"/>
            <a:ext cx="5813598" cy="3890017"/>
          </a:xfrm>
        </p:spPr>
        <p:txBody>
          <a:bodyPr>
            <a:normAutofit lnSpcReduction="10000"/>
          </a:bodyPr>
          <a:lstStyle/>
          <a:p>
            <a:r>
              <a:rPr lang="pt-PT" dirty="0"/>
              <a:t>Esta região agrária engloba quatro distritos (ou uma parte de cada distrito):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PT" dirty="0"/>
              <a:t>Aveiro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PT" dirty="0"/>
              <a:t>Coimbra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PT" dirty="0"/>
              <a:t>Santarém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PT" dirty="0"/>
              <a:t>Leiria.</a:t>
            </a:r>
          </a:p>
          <a:p>
            <a:r>
              <a:rPr lang="pt-PT" dirty="0"/>
              <a:t>Devido a se localizar perto do mar, as temperaturas são mais amenizadas o que torna a amplitude térmica baixa.</a:t>
            </a:r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172" y="1875059"/>
            <a:ext cx="2116366" cy="443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94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Arte de pesca- Xávega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913775" y="2143388"/>
            <a:ext cx="10363826" cy="3424107"/>
          </a:xfrm>
        </p:spPr>
        <p:txBody>
          <a:bodyPr>
            <a:normAutofit/>
          </a:bodyPr>
          <a:lstStyle/>
          <a:p>
            <a:r>
              <a:rPr lang="pt-PT" dirty="0"/>
              <a:t>A arte xávega é uma arte de pesca tradicional desta região que consiste em ser feita com uma rede de cerca e o seu equipamento é composto com por um longo cabo com flutuadores, tendo na sua metade de comprimento um saco de rede em forma cónica (xalavar).</a:t>
            </a:r>
          </a:p>
          <a:p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88" y="3892524"/>
            <a:ext cx="4058195" cy="271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50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Arte de pesca- Xávega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914400" y="1936018"/>
            <a:ext cx="10363826" cy="3424107"/>
          </a:xfrm>
        </p:spPr>
        <p:txBody>
          <a:bodyPr/>
          <a:lstStyle/>
          <a:p>
            <a:r>
              <a:rPr lang="pt-PT" sz="1800" dirty="0"/>
              <a:t>Antes, a recolha era feita com a ajuda de juntas de bois e força braçal, atualmente é realizado a partir de forças mecânicas, normalmente com dois tratores.</a:t>
            </a:r>
          </a:p>
          <a:p>
            <a:r>
              <a:rPr lang="pt-PT" sz="1800" dirty="0"/>
              <a:t>Este tipo de pesca era utilizado em variadas praias ao longo da costa portuguesa, persistindo em algumas, como a Nazaré, Praia da Torreira, Praia da Vagueira, Praia de Mira, Praia de Vieira, Praia do Pedrógão, Praia da Saúde e da Fonte da Telha na Costa da Caparica.</a:t>
            </a:r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24" y="4008721"/>
            <a:ext cx="4222951" cy="266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9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Tipos de peixes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 numCol="2">
            <a:normAutofit/>
          </a:bodyPr>
          <a:lstStyle/>
          <a:p>
            <a:r>
              <a:rPr lang="pt-PT" dirty="0"/>
              <a:t>Sardinha- gorda e meio chata</a:t>
            </a: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Bacalhau- redondo, magro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Enguias- redonda, gorda</a:t>
            </a: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Petinga (sardinha pequena) - gorda e meio chata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014" y="2814529"/>
            <a:ext cx="2280843" cy="105808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35" y="4320046"/>
            <a:ext cx="3439218" cy="152410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298" y="2444004"/>
            <a:ext cx="2223510" cy="142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96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Tipos de peixe: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 numCol="2"/>
          <a:lstStyle/>
          <a:p>
            <a:r>
              <a:rPr lang="pt-PT" dirty="0"/>
              <a:t>Lampreia- redonda, gorda</a:t>
            </a: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Mexilhões- bivalves</a:t>
            </a:r>
          </a:p>
          <a:p>
            <a:endParaRPr lang="pt-PT" dirty="0"/>
          </a:p>
          <a:p>
            <a:endParaRPr lang="pt-PT" dirty="0"/>
          </a:p>
          <a:p>
            <a:pPr marL="0" indent="0">
              <a:buNone/>
            </a:pPr>
            <a:endParaRPr lang="pt-PT" dirty="0"/>
          </a:p>
          <a:p>
            <a:r>
              <a:rPr lang="pt-PT" dirty="0"/>
              <a:t>Raia- chata, magra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r>
              <a:rPr lang="pt-PT" dirty="0"/>
              <a:t>Trutas- meio chato, gorda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43" y="2762536"/>
            <a:ext cx="2303825" cy="112679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" y="4241821"/>
            <a:ext cx="2743200" cy="16668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055" y="2257561"/>
            <a:ext cx="1799545" cy="134792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263" y="4254881"/>
            <a:ext cx="1782129" cy="22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42915"/>
      </p:ext>
    </p:extLst>
  </p:cSld>
  <p:clrMapOvr>
    <a:masterClrMapping/>
  </p:clrMapOvr>
</p:sld>
</file>

<file path=ppt/theme/theme1.xml><?xml version="1.0" encoding="utf-8"?>
<a:theme xmlns:a="http://schemas.openxmlformats.org/drawingml/2006/main" name="Gotícula">
  <a:themeElements>
    <a:clrScheme name="Gotícul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tícu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ícu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TM04033925[[fn=Gotícula]]</Template>
  <TotalTime>53</TotalTime>
  <Words>947</Words>
  <Application>Microsoft Office PowerPoint</Application>
  <PresentationFormat>Ecrã Panorâmico</PresentationFormat>
  <Paragraphs>185</Paragraphs>
  <Slides>17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1" baseType="lpstr">
      <vt:lpstr>Arial</vt:lpstr>
      <vt:lpstr>Tw Cen MT</vt:lpstr>
      <vt:lpstr>Wingdings</vt:lpstr>
      <vt:lpstr>Gotícula</vt:lpstr>
      <vt:lpstr>Peixes e mariscos- Beira Litoral</vt:lpstr>
      <vt:lpstr>Índice:</vt:lpstr>
      <vt:lpstr>Introdução</vt:lpstr>
      <vt:lpstr>Características da região</vt:lpstr>
      <vt:lpstr>Características da região</vt:lpstr>
      <vt:lpstr>Arte de pesca- Xávega</vt:lpstr>
      <vt:lpstr>Arte de pesca- Xávega</vt:lpstr>
      <vt:lpstr>Tipos de peixes</vt:lpstr>
      <vt:lpstr>Tipos de peixe:</vt:lpstr>
      <vt:lpstr>Receitas dos peixes: Sardinhas Fritas com Molho de Vinagre</vt:lpstr>
      <vt:lpstr>Receitas dos peixes: Tibornada com Batatas a Murro</vt:lpstr>
      <vt:lpstr>Receitas dos peixes: Bacalhau Assado à Moda de Ílhavo</vt:lpstr>
      <vt:lpstr>Receitas dos mariscos: Salada Mista de Mariscos</vt:lpstr>
      <vt:lpstr>Receitas dos mariscos: Burriés Cozidos</vt:lpstr>
      <vt:lpstr>Receitas dos mariscos: Mexilhões à Moda de Aveiro</vt:lpstr>
      <vt:lpstr>Bibliografia</vt:lpstr>
      <vt:lpstr>Conclusão: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Peixes e mariscos- Beira Litoral</dc:title>
  <dc:creator>Utilizador</dc:creator>
  <cp:lastModifiedBy>Paula Costa</cp:lastModifiedBy>
  <cp:revision>8</cp:revision>
  <dcterms:created xsi:type="dcterms:W3CDTF">2018-10-22T19:02:31Z</dcterms:created>
  <dcterms:modified xsi:type="dcterms:W3CDTF">2019-03-08T09:08:57Z</dcterms:modified>
</cp:coreProperties>
</file>