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72" r:id="rId11"/>
    <p:sldId id="270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1" autoAdjust="0"/>
    <p:restoredTop sz="94660"/>
  </p:normalViewPr>
  <p:slideViewPr>
    <p:cSldViewPr snapToGrid="0">
      <p:cViewPr>
        <p:scale>
          <a:sx n="80" d="100"/>
          <a:sy n="80" d="100"/>
        </p:scale>
        <p:origin x="427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49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9" name="Rectangle 51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3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5E7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E0A450A-7A86-46CC-A16C-A239E5DD7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629064" cy="496046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pt-PT" sz="4000" dirty="0">
                <a:solidFill>
                  <a:srgbClr val="FEFFFF"/>
                </a:solidFill>
              </a:rPr>
              <a:t>Painel  </a:t>
            </a:r>
            <a:br>
              <a:rPr lang="pt-PT" sz="4000" dirty="0">
                <a:solidFill>
                  <a:srgbClr val="FEFFFF"/>
                </a:solidFill>
              </a:rPr>
            </a:br>
            <a:br>
              <a:rPr lang="pt-PT" sz="4000" dirty="0">
                <a:solidFill>
                  <a:srgbClr val="FEFFFF"/>
                </a:solidFill>
              </a:rPr>
            </a:br>
            <a:br>
              <a:rPr lang="pt-PT" sz="4000" dirty="0">
                <a:solidFill>
                  <a:srgbClr val="FEFFFF"/>
                </a:solidFill>
              </a:rPr>
            </a:br>
            <a:br>
              <a:rPr lang="pt-PT" sz="4000" dirty="0">
                <a:solidFill>
                  <a:srgbClr val="FEFFFF"/>
                </a:solidFill>
              </a:rPr>
            </a:br>
            <a:r>
              <a:rPr lang="pt-PT" sz="4000" b="1" dirty="0" err="1">
                <a:solidFill>
                  <a:srgbClr val="FEFFFF"/>
                </a:solidFill>
              </a:rPr>
              <a:t>Painel</a:t>
            </a:r>
            <a:br>
              <a:rPr lang="pt-PT" sz="4000" b="1" dirty="0">
                <a:solidFill>
                  <a:srgbClr val="FEFFFF"/>
                </a:solidFill>
              </a:rPr>
            </a:br>
            <a:r>
              <a:rPr lang="pt-PT" sz="4000" b="1" dirty="0">
                <a:solidFill>
                  <a:srgbClr val="FEFFFF"/>
                </a:solidFill>
              </a:rPr>
              <a:t>Alimentos do Mar</a:t>
            </a:r>
            <a:br>
              <a:rPr lang="pt-PT" sz="4000" b="1" dirty="0">
                <a:solidFill>
                  <a:srgbClr val="FEFFFF"/>
                </a:solidFill>
              </a:rPr>
            </a:br>
            <a:r>
              <a:rPr lang="pt-PT" sz="2700" b="1" dirty="0">
                <a:solidFill>
                  <a:srgbClr val="FEFFFF"/>
                </a:solidFill>
              </a:rPr>
              <a:t>Projeto Alimentação Saudável e Sustentável</a:t>
            </a:r>
            <a:br>
              <a:rPr lang="pt-PT" sz="2700" b="1" dirty="0">
                <a:solidFill>
                  <a:srgbClr val="FEFFFF"/>
                </a:solidFill>
              </a:rPr>
            </a:br>
            <a:br>
              <a:rPr lang="pt-PT" sz="4000" b="1" dirty="0">
                <a:solidFill>
                  <a:srgbClr val="FEFFFF"/>
                </a:solidFill>
              </a:rPr>
            </a:br>
            <a:r>
              <a:rPr lang="pt-PT" sz="2200" b="1" dirty="0">
                <a:solidFill>
                  <a:srgbClr val="FEFFFF"/>
                </a:solidFill>
              </a:rPr>
              <a:t>Programa </a:t>
            </a:r>
            <a:r>
              <a:rPr lang="pt-PT" sz="2200" b="1" dirty="0" err="1">
                <a:solidFill>
                  <a:srgbClr val="FEFFFF"/>
                </a:solidFill>
              </a:rPr>
              <a:t>Eco-Escolas</a:t>
            </a:r>
            <a:r>
              <a:rPr lang="pt-PT" sz="2200" b="1" dirty="0">
                <a:solidFill>
                  <a:srgbClr val="FEFFFF"/>
                </a:solidFill>
              </a:rPr>
              <a:t>  </a:t>
            </a:r>
            <a:br>
              <a:rPr lang="pt-PT" sz="2200" b="1" dirty="0">
                <a:solidFill>
                  <a:srgbClr val="FEFFFF"/>
                </a:solidFill>
              </a:rPr>
            </a:br>
            <a:r>
              <a:rPr lang="pt-PT" sz="2200" b="1" dirty="0">
                <a:solidFill>
                  <a:srgbClr val="FEFFFF"/>
                </a:solidFill>
              </a:rPr>
              <a:t>2018-19  </a:t>
            </a:r>
            <a:br>
              <a:rPr lang="pt-PT" sz="1800" dirty="0">
                <a:solidFill>
                  <a:srgbClr val="FEFFFF"/>
                </a:solidFill>
              </a:rPr>
            </a:br>
            <a:br>
              <a:rPr lang="pt-PT" sz="4000" dirty="0">
                <a:solidFill>
                  <a:srgbClr val="FEFFFF"/>
                </a:solidFill>
              </a:rPr>
            </a:br>
            <a:endParaRPr lang="pt-PT" sz="4000" dirty="0">
              <a:solidFill>
                <a:srgbClr val="FE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8EEC44-3BC3-4758-97AF-A1106B771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21943"/>
            <a:ext cx="4629063" cy="1836057"/>
          </a:xfrm>
          <a:solidFill>
            <a:srgbClr val="0070C0"/>
          </a:solidFill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PT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ESCOLA EB1 EURICO GONÇALVES </a:t>
            </a:r>
          </a:p>
          <a:p>
            <a:pPr>
              <a:lnSpc>
                <a:spcPct val="90000"/>
              </a:lnSpc>
            </a:pPr>
            <a:r>
              <a:rPr lang="pt-PT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AGRUPAMENTO DE ESCOLAS PROFESSOR LINDLEY CINTRA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07ABEC0-3685-4762-931C-F18A9AC16E0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5867400"/>
            <a:ext cx="1901938" cy="84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co-Escolas">
            <a:extLst>
              <a:ext uri="{FF2B5EF4-FFF2-40B4-BE49-F238E27FC236}">
                <a16:creationId xmlns:a16="http://schemas.microsoft.com/office/drawing/2014/main" id="{96188E38-9E41-4659-AB76-B1ACD15F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06" y="3716897"/>
            <a:ext cx="9985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Marcador de Posição de Conteúdo 6">
            <a:extLst>
              <a:ext uri="{FF2B5EF4-FFF2-40B4-BE49-F238E27FC236}">
                <a16:creationId xmlns:a16="http://schemas.microsoft.com/office/drawing/2014/main" id="{67577382-0838-496A-859A-A8B40B4A2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353" y="0"/>
            <a:ext cx="7541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7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4EAAD-199D-4D1A-80A1-93578BC47F1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PT" dirty="0"/>
              <a:t>Qual a origem geográfica destas espécies?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A6854C4-F366-4EC9-8918-ED3AE28CB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0029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b="1" dirty="0"/>
              <a:t> </a:t>
            </a:r>
            <a:endParaRPr lang="pt-PT" dirty="0"/>
          </a:p>
          <a:p>
            <a:r>
              <a:rPr lang="pt-PT" sz="6400" b="1" dirty="0"/>
              <a:t>O bacalhau</a:t>
            </a:r>
            <a:r>
              <a:rPr lang="pt-PT" sz="6400" dirty="0"/>
              <a:t>… Hoje em dia, Portugal tem uma frota de bacalhoeiros, que pescam nas águas da Terra Nova, da Noruega e do arquipélago Svalbard no mar ártico do Norte. </a:t>
            </a:r>
          </a:p>
          <a:p>
            <a:r>
              <a:rPr lang="pt-PT" sz="6400" b="1" dirty="0"/>
              <a:t>O peixe-espada</a:t>
            </a:r>
            <a:r>
              <a:rPr lang="pt-PT" sz="6400" dirty="0"/>
              <a:t> que comemos em Portugal, é oriundo do Oceano Atlântico, dos Açores, da Madeira e zona pesqueira de Sesimbra.</a:t>
            </a:r>
          </a:p>
          <a:p>
            <a:r>
              <a:rPr lang="pt-PT" sz="6400" dirty="0"/>
              <a:t> </a:t>
            </a:r>
            <a:r>
              <a:rPr lang="pt-PT" sz="6400" b="1" dirty="0"/>
              <a:t>pescada </a:t>
            </a:r>
            <a:r>
              <a:rPr lang="pt-PT" sz="6400" dirty="0"/>
              <a:t>habita em muitas zonas do Atlântico, Mediterrâneo e Pacífico Norte e Sul. </a:t>
            </a:r>
          </a:p>
          <a:p>
            <a:r>
              <a:rPr lang="pt-PT" sz="6400" dirty="0"/>
              <a:t>O </a:t>
            </a:r>
            <a:r>
              <a:rPr lang="pt-PT" sz="6400" b="1" dirty="0"/>
              <a:t>atum</a:t>
            </a:r>
            <a:r>
              <a:rPr lang="pt-PT" sz="6400" dirty="0"/>
              <a:t> tem as principais zonas de captura, no Algarve, Açores e Madeira. </a:t>
            </a:r>
          </a:p>
          <a:p>
            <a:r>
              <a:rPr lang="pt-PT" sz="6400" dirty="0"/>
              <a:t>O </a:t>
            </a:r>
            <a:r>
              <a:rPr lang="pt-PT" sz="6400" b="1" dirty="0"/>
              <a:t>goraz</a:t>
            </a:r>
            <a:r>
              <a:rPr lang="pt-PT" sz="6400" dirty="0"/>
              <a:t> vive e é capturado, no Atlântico, entre o Continente e o Reino Unido.  </a:t>
            </a:r>
          </a:p>
          <a:p>
            <a:r>
              <a:rPr lang="pt-PT" sz="6400" dirty="0"/>
              <a:t>O </a:t>
            </a:r>
            <a:r>
              <a:rPr lang="pt-PT" sz="6400" b="1" dirty="0" err="1"/>
              <a:t>red</a:t>
            </a:r>
            <a:r>
              <a:rPr lang="pt-PT" sz="6400" b="1" dirty="0"/>
              <a:t> </a:t>
            </a:r>
            <a:r>
              <a:rPr lang="pt-PT" sz="6400" b="1" dirty="0" err="1"/>
              <a:t>fish</a:t>
            </a:r>
            <a:r>
              <a:rPr lang="pt-PT" sz="6400" b="1" dirty="0"/>
              <a:t> ou cantarilho</a:t>
            </a:r>
            <a:r>
              <a:rPr lang="pt-PT" sz="6400" dirty="0"/>
              <a:t>, vive e é capturado no Atlântico. E cria-se em viveiros, também.  </a:t>
            </a:r>
          </a:p>
          <a:p>
            <a:r>
              <a:rPr lang="pt-PT" sz="6400" dirty="0"/>
              <a:t>Os </a:t>
            </a:r>
            <a:r>
              <a:rPr lang="pt-PT" sz="6400" b="1" dirty="0"/>
              <a:t>chocos </a:t>
            </a:r>
            <a:r>
              <a:rPr lang="pt-PT" sz="6400" dirty="0"/>
              <a:t>são uma espécie muito comum nos estuários da Ria de Aveiro e no Estuário do Sado.  </a:t>
            </a:r>
          </a:p>
          <a:p>
            <a:r>
              <a:rPr lang="pt-PT" sz="6400" dirty="0"/>
              <a:t>A </a:t>
            </a:r>
            <a:r>
              <a:rPr lang="pt-PT" sz="6400" b="1" dirty="0"/>
              <a:t>lula </a:t>
            </a:r>
            <a:r>
              <a:rPr lang="pt-PT" sz="6400" dirty="0"/>
              <a:t>nada no fundo do mar, nas zonas costeiras e é capturada na Figueira da Foz, Sesimbra e Algarve.  </a:t>
            </a:r>
          </a:p>
          <a:p>
            <a:pPr marL="0" indent="0">
              <a:buNone/>
            </a:pPr>
            <a:r>
              <a:rPr lang="pt-PT" sz="6400" dirty="0"/>
              <a:t> </a:t>
            </a:r>
          </a:p>
          <a:p>
            <a:endParaRPr lang="pt-PT" sz="4900" dirty="0"/>
          </a:p>
          <a:p>
            <a:pPr marL="0" indent="0">
              <a:buNone/>
            </a:pPr>
            <a:r>
              <a:rPr lang="pt-PT" sz="4900" dirty="0"/>
              <a:t> 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946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85C8A-09E8-4FEC-9046-D02DCA70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24110"/>
            <a:ext cx="9982200" cy="12808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PT" sz="2400" dirty="0"/>
              <a:t>Quais os benefícios e malefícios do consumo destas espécies, relativamente à sua sustentabilidade e ao impacto na saúde do consumidor?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DB824C9-8739-462B-9D0D-92A58846E853}"/>
              </a:ext>
            </a:extLst>
          </p:cNvPr>
          <p:cNvSpPr/>
          <p:nvPr/>
        </p:nvSpPr>
        <p:spPr>
          <a:xfrm>
            <a:off x="1600200" y="1352550"/>
            <a:ext cx="9982200" cy="46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PT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PT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PT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Recomenda-se o consumo moderado de algumas espécies de </a:t>
            </a:r>
            <a:r>
              <a:rPr lang="pt-PT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atum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(albacora, patudo e voador) um consumo frequente para o</a:t>
            </a:r>
            <a:r>
              <a:rPr lang="pt-PT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bonito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capturado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sustentavelmente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desaconselha-se o consumo do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rabilho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Se não os distinguir, pode perguntar ao vendedor qual o tipo de atum que vai comprar.   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spcAft>
                <a:spcPts val="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O </a:t>
            </a:r>
            <a:r>
              <a:rPr lang="pt-PT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goraz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está “comercialmente ameaçado” pois é vulnerável à sobrepesca.  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spcAft>
                <a:spcPts val="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 consumo de</a:t>
            </a:r>
            <a:r>
              <a:rPr lang="pt-PT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lula</a:t>
            </a:r>
            <a:r>
              <a:rPr lang="pt-PT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 ser moderado, porque não há quotas de captura e deve-se preferir os de pesca artesanal. 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spcAft>
                <a:spcPts val="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 </a:t>
            </a:r>
            <a:r>
              <a:rPr lang="pt-PT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polvo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é rico em proteína e baixo em gorduras. Em algumas regiões de Portugal, está associado às festas, como prato tradicional.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spcAft>
                <a:spcPts val="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 </a:t>
            </a:r>
            <a:r>
              <a:rPr lang="pt-PT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peixe espada preto</a:t>
            </a:r>
            <a:r>
              <a:rPr lang="pt-PT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capturado na Madeira, apresenta níveis de chumbo e cádmio inferiores aos limites estabelecidos pela União Europeia para consumo humano, pelo que é muito bom para a nossa saúde. 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spcAft>
                <a:spcPts val="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spcAft>
                <a:spcPts val="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9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FD0E2F-CAC7-49C3-9789-FFCCAB15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57" y="478971"/>
            <a:ext cx="9109755" cy="999309"/>
          </a:xfrm>
        </p:spPr>
        <p:txBody>
          <a:bodyPr>
            <a:normAutofit fontScale="90000"/>
          </a:bodyPr>
          <a:lstStyle/>
          <a:p>
            <a:r>
              <a:rPr lang="pt-PT" dirty="0"/>
              <a:t>A melhor escolha de entre as espécies marinhas, respeitando o meio ambiente. 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590770CC-6E4B-40E4-B41F-D5C1A7BA0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9920" y="1813560"/>
            <a:ext cx="6080760" cy="4098290"/>
          </a:xfrm>
        </p:spPr>
      </p:pic>
    </p:spTree>
    <p:extLst>
      <p:ext uri="{BB962C8B-B14F-4D97-AF65-F5344CB8AC3E}">
        <p14:creationId xmlns:p14="http://schemas.microsoft.com/office/powerpoint/2010/main" val="2606622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4F6398-E462-48AA-8B36-989B0646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29" y="478971"/>
            <a:ext cx="9768884" cy="957943"/>
          </a:xfrm>
        </p:spPr>
        <p:txBody>
          <a:bodyPr>
            <a:normAutofit fontScale="90000"/>
          </a:bodyPr>
          <a:lstStyle/>
          <a:p>
            <a:r>
              <a:rPr lang="pt-PT" dirty="0"/>
              <a:t>Espécies a considerar como alternativa alimentar.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7DB02533-C9AB-4E85-9562-ADD09CF14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1554479"/>
            <a:ext cx="7117080" cy="4824549"/>
          </a:xfrm>
        </p:spPr>
      </p:pic>
    </p:spTree>
    <p:extLst>
      <p:ext uri="{BB962C8B-B14F-4D97-AF65-F5344CB8AC3E}">
        <p14:creationId xmlns:p14="http://schemas.microsoft.com/office/powerpoint/2010/main" val="1217225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6EB97-E16B-4971-8D7F-E3261CC4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624110"/>
            <a:ext cx="9371012" cy="986976"/>
          </a:xfrm>
        </p:spPr>
        <p:txBody>
          <a:bodyPr>
            <a:normAutofit fontScale="90000"/>
          </a:bodyPr>
          <a:lstStyle/>
          <a:p>
            <a:r>
              <a:rPr lang="pt-PT" dirty="0"/>
              <a:t>Espécies a evitar, porque são demasiado capturadas.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6BE663A-3640-41BF-9E6F-EDB7B3C10E06}"/>
              </a:ext>
            </a:extLst>
          </p:cNvPr>
          <p:cNvSpPr txBox="1"/>
          <p:nvPr/>
        </p:nvSpPr>
        <p:spPr>
          <a:xfrm>
            <a:off x="10979174" y="6031468"/>
            <a:ext cx="105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4">
                    <a:lumMod val="75000"/>
                  </a:schemeClr>
                </a:solidFill>
              </a:rPr>
              <a:t>FIM</a:t>
            </a:r>
          </a:p>
        </p:txBody>
      </p:sp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A99EB97A-D4B9-43E4-86A1-3BF750661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0" y="1809750"/>
            <a:ext cx="8820149" cy="4591050"/>
          </a:xfrm>
        </p:spPr>
      </p:pic>
    </p:spTree>
    <p:extLst>
      <p:ext uri="{BB962C8B-B14F-4D97-AF65-F5344CB8AC3E}">
        <p14:creationId xmlns:p14="http://schemas.microsoft.com/office/powerpoint/2010/main" val="77728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6FD8D-F49A-4E59-97DB-1F91568C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75" y="624110"/>
            <a:ext cx="9761537" cy="761778"/>
          </a:xfrm>
        </p:spPr>
        <p:txBody>
          <a:bodyPr/>
          <a:lstStyle/>
          <a:p>
            <a:r>
              <a:rPr lang="pt-PT" dirty="0"/>
              <a:t>Memória descritiva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5B5085C-77C4-46A2-BB35-30772879F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912" y="1385888"/>
            <a:ext cx="9918699" cy="4848001"/>
          </a:xfrm>
        </p:spPr>
        <p:txBody>
          <a:bodyPr>
            <a:normAutofit/>
          </a:bodyPr>
          <a:lstStyle/>
          <a:p>
            <a:r>
              <a:rPr lang="pt-PT" sz="2000" b="1" dirty="0">
                <a:solidFill>
                  <a:schemeClr val="accent2">
                    <a:lumMod val="50000"/>
                  </a:schemeClr>
                </a:solidFill>
              </a:rPr>
              <a:t>Definição do problema</a:t>
            </a:r>
            <a:r>
              <a:rPr lang="pt-PT" sz="2000" dirty="0"/>
              <a:t>: Quais as espécies mais consumidas e a sua sustentabilidade. </a:t>
            </a: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pt-PT" sz="2000" dirty="0"/>
          </a:p>
          <a:p>
            <a:pPr marL="0" indent="0">
              <a:buNone/>
            </a:pPr>
            <a:r>
              <a:rPr lang="pt-PT" sz="2000" dirty="0"/>
              <a:t>     </a:t>
            </a:r>
            <a:r>
              <a:rPr lang="pt-PT" sz="2000" b="1" dirty="0">
                <a:solidFill>
                  <a:schemeClr val="accent2">
                    <a:lumMod val="50000"/>
                  </a:schemeClr>
                </a:solidFill>
              </a:rPr>
              <a:t>Planificação do trabalho</a:t>
            </a:r>
            <a:r>
              <a:rPr lang="pt-PT" sz="2000" dirty="0"/>
              <a:t>:</a:t>
            </a:r>
            <a:r>
              <a:rPr lang="pt-PT" sz="2000" b="1" dirty="0"/>
              <a:t> 1- </a:t>
            </a:r>
            <a:r>
              <a:rPr lang="pt-PT" sz="2000" dirty="0"/>
              <a:t>Questionário na turma sobre as espécies mais consumidas; </a:t>
            </a:r>
            <a:r>
              <a:rPr lang="pt-PT" sz="2000" b="1" dirty="0"/>
              <a:t>2-</a:t>
            </a:r>
            <a:r>
              <a:rPr lang="pt-PT" sz="2000" dirty="0"/>
              <a:t> Pesquisa dos valores nutricionais, habitat e condições de sustentabilidade das espécies; </a:t>
            </a:r>
            <a:r>
              <a:rPr lang="pt-PT" sz="2000" b="1" dirty="0"/>
              <a:t>3-</a:t>
            </a:r>
            <a:r>
              <a:rPr lang="pt-PT" sz="2000" dirty="0"/>
              <a:t>Criação de um painel sobre as espécies marinhas. </a:t>
            </a:r>
            <a:r>
              <a:rPr lang="pt-PT" sz="2000" b="1" dirty="0">
                <a:solidFill>
                  <a:schemeClr val="tx1"/>
                </a:solidFill>
              </a:rPr>
              <a:t>4- </a:t>
            </a:r>
            <a:r>
              <a:rPr lang="pt-PT" sz="2000" dirty="0">
                <a:solidFill>
                  <a:schemeClr val="tx1"/>
                </a:solidFill>
              </a:rPr>
              <a:t>Expor o painel para o partilhar com toda a escola</a:t>
            </a:r>
            <a:r>
              <a:rPr lang="pt-PT" sz="2000" b="1" dirty="0">
                <a:solidFill>
                  <a:schemeClr val="tx1"/>
                </a:solidFill>
              </a:rPr>
              <a:t>.</a:t>
            </a:r>
          </a:p>
          <a:p>
            <a:r>
              <a:rPr lang="pt-PT" sz="2000" dirty="0"/>
              <a:t>  Antes do questionário dialogámos muito sobre os alimentos provenientes do mar.</a:t>
            </a:r>
          </a:p>
          <a:p>
            <a:r>
              <a:rPr lang="pt-PT" sz="2000" dirty="0"/>
              <a:t> </a:t>
            </a: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Objetivos:  </a:t>
            </a:r>
          </a:p>
          <a:p>
            <a:pPr marL="0" indent="0">
              <a:buNone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                      </a:t>
            </a:r>
            <a:r>
              <a:rPr lang="pt-PT" sz="2000" dirty="0"/>
              <a:t>- Conhecer espécies marinhas; </a:t>
            </a:r>
          </a:p>
          <a:p>
            <a:pPr marL="0" indent="0">
              <a:buNone/>
            </a:pPr>
            <a:r>
              <a:rPr lang="pt-PT" sz="2000" dirty="0"/>
              <a:t>                      - Promover a cidadania pelo estudo dos conceitos de nutrição e  de sustentabilidade;</a:t>
            </a:r>
          </a:p>
          <a:p>
            <a:pPr marL="0" indent="0">
              <a:buNone/>
            </a:pPr>
            <a:r>
              <a:rPr lang="pt-PT" sz="2000" dirty="0"/>
              <a:t>                      - Envolver os alunos na pesquisa e realização do painel.</a:t>
            </a:r>
          </a:p>
          <a:p>
            <a:pPr marL="0" indent="0">
              <a:buNone/>
            </a:pPr>
            <a:endParaRPr lang="pt-PT" sz="1200" dirty="0"/>
          </a:p>
          <a:p>
            <a:pPr marL="0" indent="0">
              <a:buNone/>
            </a:pPr>
            <a:endParaRPr lang="pt-PT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4760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1D04F4-CD26-493B-97F9-3F86CD54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624110"/>
            <a:ext cx="9504362" cy="876078"/>
          </a:xfrm>
        </p:spPr>
        <p:txBody>
          <a:bodyPr/>
          <a:lstStyle/>
          <a:p>
            <a:r>
              <a:rPr lang="pt-PT" dirty="0"/>
              <a:t>Memória descritiva (continuação)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325E9F0-966A-45E9-A64D-CF731883E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363" y="1371600"/>
            <a:ext cx="9747249" cy="486229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pt-PT" sz="2000" b="1" dirty="0">
                <a:solidFill>
                  <a:schemeClr val="accent2">
                    <a:lumMod val="50000"/>
                  </a:schemeClr>
                </a:solidFill>
              </a:rPr>
              <a:t>Pesquisa-produção, com trabalho de campo e de sala</a:t>
            </a:r>
            <a:r>
              <a:rPr lang="pt-PT" sz="2000" dirty="0"/>
              <a:t>: 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Audição de um capítulo da história “A MENINA DO MAR”, de Sophia de Mello Breyner Andresen; 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Realização do questionário sobre as espécies marinhas mais consumidas;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 Recolha de informações na internet, no site</a:t>
            </a:r>
            <a:r>
              <a:rPr lang="pt-PT" sz="2000" b="1" dirty="0">
                <a:solidFill>
                  <a:schemeClr val="tx1"/>
                </a:solidFill>
              </a:rPr>
              <a:t>: www.oceanario.pt</a:t>
            </a:r>
            <a:r>
              <a:rPr lang="pt-PT" sz="2000" dirty="0"/>
              <a:t>; 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Análise das respostas dos alunos e registo;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Desenho, pintura e recorte dos elementos, para realizarmos o painel- Alimentos do Mar;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Colocação do painel na parede do refeitório da escola.</a:t>
            </a:r>
          </a:p>
          <a:p>
            <a:pPr marL="0" indent="0">
              <a:lnSpc>
                <a:spcPct val="160000"/>
              </a:lnSpc>
              <a:buNone/>
            </a:pP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05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2C39B-6DD4-414E-8374-EBB90D9F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37" y="595536"/>
            <a:ext cx="8804275" cy="904653"/>
          </a:xfrm>
        </p:spPr>
        <p:txBody>
          <a:bodyPr/>
          <a:lstStyle/>
          <a:p>
            <a:r>
              <a:rPr lang="pt-PT" dirty="0"/>
              <a:t>Memória descritiva (continuação)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434D720-2D53-4E9B-BC44-27A5DF995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463" y="1614487"/>
            <a:ext cx="10172699" cy="464797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pt-PT" sz="2600" dirty="0"/>
              <a:t> </a:t>
            </a:r>
            <a:r>
              <a:rPr lang="pt-PT" sz="2000" b="1" dirty="0">
                <a:solidFill>
                  <a:schemeClr val="accent2">
                    <a:lumMod val="50000"/>
                  </a:schemeClr>
                </a:solidFill>
              </a:rPr>
              <a:t>Apresentação e avaliação do trabalho: </a:t>
            </a:r>
            <a:r>
              <a:rPr lang="pt-PT" sz="2000" dirty="0">
                <a:solidFill>
                  <a:schemeClr val="tx1"/>
                </a:solidFill>
              </a:rPr>
              <a:t>Apresentação do painel aos restantes alunos, professores e pais/encarregados de educação, colocando-o na parede do refeitório da escola. Avaliação do impacto do painel, como meio de divulgação do problema inicial, através da observação direta. </a:t>
            </a:r>
          </a:p>
          <a:p>
            <a:pPr>
              <a:lnSpc>
                <a:spcPct val="150000"/>
              </a:lnSpc>
            </a:pPr>
            <a:r>
              <a:rPr lang="pt-PT" sz="2000" b="1" dirty="0">
                <a:solidFill>
                  <a:schemeClr val="accent1">
                    <a:lumMod val="75000"/>
                  </a:schemeClr>
                </a:solidFill>
              </a:rPr>
              <a:t>Caraterísticas do Painel: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000" dirty="0">
                <a:solidFill>
                  <a:schemeClr val="tx1"/>
                </a:solidFill>
              </a:rPr>
              <a:t>                            </a:t>
            </a:r>
            <a:r>
              <a:rPr lang="pt-PT" sz="2000" b="1" dirty="0">
                <a:solidFill>
                  <a:schemeClr val="accent1">
                    <a:lumMod val="75000"/>
                  </a:schemeClr>
                </a:solidFill>
              </a:rPr>
              <a:t>- Materiais e Dimensões</a:t>
            </a:r>
            <a:r>
              <a:rPr lang="pt-PT" sz="2000" dirty="0">
                <a:solidFill>
                  <a:schemeClr val="tx1"/>
                </a:solidFill>
              </a:rPr>
              <a:t>:  papel de cenário, com as dimensões de126 cm de comprimento x 122 cm de largura, num total de 1,54 metros quadrados.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000" dirty="0">
                <a:solidFill>
                  <a:schemeClr val="tx1"/>
                </a:solidFill>
              </a:rPr>
              <a:t>                       </a:t>
            </a:r>
          </a:p>
          <a:p>
            <a:pPr marL="0" indent="0">
              <a:lnSpc>
                <a:spcPct val="150000"/>
              </a:lnSpc>
              <a:buNone/>
            </a:pPr>
            <a:endParaRPr lang="pt-PT" sz="2000" dirty="0"/>
          </a:p>
          <a:p>
            <a:pPr marL="0" indent="0">
              <a:lnSpc>
                <a:spcPct val="170000"/>
              </a:lnSpc>
              <a:buNone/>
            </a:pPr>
            <a:endParaRPr lang="pt-PT" sz="26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1287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B5585-F2FC-45AD-A653-AB46F101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113" y="624110"/>
            <a:ext cx="9461499" cy="861790"/>
          </a:xfrm>
        </p:spPr>
        <p:txBody>
          <a:bodyPr/>
          <a:lstStyle/>
          <a:p>
            <a:r>
              <a:rPr lang="pt-PT" dirty="0"/>
              <a:t>Memória descritiva (conclusão)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0532543-C9F6-4F71-A621-921F995C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943" y="1485900"/>
            <a:ext cx="9875837" cy="47479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Caraterísticas do Painel (conclusão)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PT" dirty="0">
                <a:solidFill>
                  <a:schemeClr val="tx1"/>
                </a:solidFill>
              </a:rPr>
              <a:t>                             - Abordagem original, criativa e estética;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PT" dirty="0">
                <a:solidFill>
                  <a:schemeClr val="tx1"/>
                </a:solidFill>
              </a:rPr>
              <a:t>                             - Envolvimento dos alunos na realização;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PT" dirty="0">
                <a:solidFill>
                  <a:schemeClr val="tx1"/>
                </a:solidFill>
              </a:rPr>
              <a:t>                             - Impacto visual informativo.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Quantos alunos  participaram</a:t>
            </a:r>
            <a:r>
              <a:rPr lang="pt-PT" dirty="0"/>
              <a:t>: 24 alunos da turma do 2ºa  e um aluno do 3º b;</a:t>
            </a:r>
          </a:p>
          <a:p>
            <a:pPr>
              <a:lnSpc>
                <a:spcPct val="170000"/>
              </a:lnSpc>
            </a:pPr>
            <a:r>
              <a:rPr lang="pt-PT" dirty="0"/>
              <a:t>  </a:t>
            </a: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Professores envolvidos</a:t>
            </a:r>
            <a:r>
              <a:rPr lang="pt-PT" dirty="0"/>
              <a:t>: A  professora da turma, Filomena Anjo e coordenadora do Projeto </a:t>
            </a:r>
            <a:r>
              <a:rPr lang="pt-PT" dirty="0" err="1"/>
              <a:t>Eco-Escolas</a:t>
            </a:r>
            <a:r>
              <a:rPr lang="pt-PT" dirty="0"/>
              <a:t> na Escola/Agrupamento, implementou o questionário, a realização do painel e a apresentação </a:t>
            </a:r>
            <a:r>
              <a:rPr lang="pt-PT" dirty="0" err="1"/>
              <a:t>power</a:t>
            </a:r>
            <a:r>
              <a:rPr lang="pt-PT" dirty="0"/>
              <a:t> </a:t>
            </a:r>
            <a:r>
              <a:rPr lang="pt-PT" dirty="0" err="1"/>
              <a:t>point</a:t>
            </a:r>
            <a:r>
              <a:rPr lang="pt-PT" dirty="0"/>
              <a:t>.  </a:t>
            </a:r>
          </a:p>
          <a:p>
            <a:pPr>
              <a:lnSpc>
                <a:spcPct val="170000"/>
              </a:lnSpc>
            </a:pP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Materiais utilizados</a:t>
            </a:r>
            <a:r>
              <a:rPr lang="pt-PT" dirty="0"/>
              <a:t>: papel de cenário e cartolinas, material documental recolhido no Oceanário de Lisboa, canetas, lápis de cor, tesouras e cola.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2072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5CE4C-72BE-4E73-A437-70A7FE6C5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3" y="624110"/>
            <a:ext cx="9290049" cy="991330"/>
          </a:xfrm>
        </p:spPr>
        <p:txBody>
          <a:bodyPr>
            <a:normAutofit fontScale="90000"/>
          </a:bodyPr>
          <a:lstStyle/>
          <a:p>
            <a:r>
              <a:rPr lang="pt-PT" dirty="0"/>
              <a:t> Gostamos muito do painel em 3D, com as espécies a passearem entre as algas…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E95AF1B9-B45B-491B-9D87-7A6F9C4AB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840" y="1722120"/>
            <a:ext cx="8397240" cy="4511770"/>
          </a:xfrm>
        </p:spPr>
      </p:pic>
    </p:spTree>
    <p:extLst>
      <p:ext uri="{BB962C8B-B14F-4D97-AF65-F5344CB8AC3E}">
        <p14:creationId xmlns:p14="http://schemas.microsoft.com/office/powerpoint/2010/main" val="3089297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FB56A-914E-47E6-95CD-D96D678E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568960"/>
            <a:ext cx="9982199" cy="1016000"/>
          </a:xfrm>
        </p:spPr>
        <p:txBody>
          <a:bodyPr>
            <a:noAutofit/>
          </a:bodyPr>
          <a:lstStyle/>
          <a:p>
            <a:r>
              <a:rPr lang="pt-PT" sz="2800" dirty="0"/>
              <a:t> A régua “Deixem-me crescer!”: o tamanho mínimo de captura, fator de sustentabilidade das espécies.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2E2E8180-C9EF-444A-A3C1-5FD6F9F9F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828800"/>
            <a:ext cx="8370941" cy="4083050"/>
          </a:xfrm>
        </p:spPr>
      </p:pic>
    </p:spTree>
    <p:extLst>
      <p:ext uri="{BB962C8B-B14F-4D97-AF65-F5344CB8AC3E}">
        <p14:creationId xmlns:p14="http://schemas.microsoft.com/office/powerpoint/2010/main" val="215821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C2C26-BE28-4021-AF1B-90B38C58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624111"/>
            <a:ext cx="9414556" cy="812804"/>
          </a:xfrm>
        </p:spPr>
        <p:txBody>
          <a:bodyPr>
            <a:normAutofit fontScale="90000"/>
          </a:bodyPr>
          <a:lstStyle/>
          <a:p>
            <a:r>
              <a:rPr lang="pt-PT" dirty="0"/>
              <a:t>O “Investigamos…” ficou rico em informações.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4F2BA861-F744-45CD-A0A5-D409593A9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5521" y="1783081"/>
            <a:ext cx="7837778" cy="4450808"/>
          </a:xfrm>
        </p:spPr>
      </p:pic>
    </p:spTree>
    <p:extLst>
      <p:ext uri="{BB962C8B-B14F-4D97-AF65-F5344CB8AC3E}">
        <p14:creationId xmlns:p14="http://schemas.microsoft.com/office/powerpoint/2010/main" val="2771717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6737C-2E40-4795-A9CD-42FE031F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1" y="624110"/>
            <a:ext cx="9614852" cy="8998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PT" dirty="0"/>
              <a:t>Resultados do questionário</a:t>
            </a:r>
          </a:p>
        </p:txBody>
      </p:sp>
      <p:sp>
        <p:nvSpPr>
          <p:cNvPr id="9" name="Marcador de Posição de Conteúdo 8">
            <a:extLst>
              <a:ext uri="{FF2B5EF4-FFF2-40B4-BE49-F238E27FC236}">
                <a16:creationId xmlns:a16="http://schemas.microsoft.com/office/drawing/2014/main" id="{E22B967B-6CB2-486F-82A5-3BA7A844C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As espécies marinhas mais consumidas pelos alunos, são:</a:t>
            </a:r>
          </a:p>
          <a:p>
            <a:r>
              <a:rPr lang="pt-PT" dirty="0"/>
              <a:t> Bacalhau</a:t>
            </a:r>
          </a:p>
          <a:p>
            <a:r>
              <a:rPr lang="pt-PT" dirty="0"/>
              <a:t>Peixe-espada  </a:t>
            </a:r>
          </a:p>
          <a:p>
            <a:r>
              <a:rPr lang="pt-PT" dirty="0"/>
              <a:t>Pescada</a:t>
            </a:r>
          </a:p>
          <a:p>
            <a:r>
              <a:rPr lang="pt-PT" dirty="0"/>
              <a:t>Salmão</a:t>
            </a:r>
          </a:p>
          <a:p>
            <a:r>
              <a:rPr lang="pt-PT" dirty="0"/>
              <a:t>Atum (enlatado)</a:t>
            </a:r>
          </a:p>
          <a:p>
            <a:r>
              <a:rPr lang="pt-PT" dirty="0"/>
              <a:t>Lula </a:t>
            </a:r>
          </a:p>
          <a:p>
            <a:r>
              <a:rPr lang="pt-PT" dirty="0"/>
              <a:t>Chocos</a:t>
            </a:r>
          </a:p>
          <a:p>
            <a:r>
              <a:rPr lang="pt-PT" dirty="0"/>
              <a:t>Dourada</a:t>
            </a:r>
          </a:p>
          <a:p>
            <a:r>
              <a:rPr lang="pt-PT" dirty="0" err="1"/>
              <a:t>Red</a:t>
            </a:r>
            <a:r>
              <a:rPr lang="pt-PT" dirty="0"/>
              <a:t> </a:t>
            </a:r>
            <a:r>
              <a:rPr lang="pt-PT" dirty="0" err="1"/>
              <a:t>fish</a:t>
            </a:r>
            <a:r>
              <a:rPr lang="pt-PT" dirty="0"/>
              <a:t> ou cantarilho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885593"/>
      </p:ext>
    </p:extLst>
  </p:cSld>
  <p:clrMapOvr>
    <a:masterClrMapping/>
  </p:clrMapOvr>
</p:sld>
</file>

<file path=ppt/theme/theme1.xml><?xml version="1.0" encoding="utf-8"?>
<a:theme xmlns:a="http://schemas.openxmlformats.org/drawingml/2006/main" name="Haste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695</TotalTime>
  <Words>620</Words>
  <Application>Microsoft Office PowerPoint</Application>
  <PresentationFormat>Ecrã Panorâmico</PresentationFormat>
  <Paragraphs>80</Paragraphs>
  <Slides>14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Haste</vt:lpstr>
      <vt:lpstr>Painel      Painel Alimentos do Mar Projeto Alimentação Saudável e Sustentável  Programa Eco-Escolas   2018-19    </vt:lpstr>
      <vt:lpstr>Memória descritiva</vt:lpstr>
      <vt:lpstr>Memória descritiva (continuação)</vt:lpstr>
      <vt:lpstr>Memória descritiva (continuação)</vt:lpstr>
      <vt:lpstr>Memória descritiva (conclusão)</vt:lpstr>
      <vt:lpstr> Gostamos muito do painel em 3D, com as espécies a passearem entre as algas…</vt:lpstr>
      <vt:lpstr> A régua “Deixem-me crescer!”: o tamanho mínimo de captura, fator de sustentabilidade das espécies.</vt:lpstr>
      <vt:lpstr>O “Investigamos…” ficou rico em informações.</vt:lpstr>
      <vt:lpstr>Resultados do questionário</vt:lpstr>
      <vt:lpstr>Qual a origem geográfica destas espécies?</vt:lpstr>
      <vt:lpstr>Quais os benefícios e malefícios do consumo destas espécies, relativamente à sua sustentabilidade e ao impacto na saúde do consumidor?</vt:lpstr>
      <vt:lpstr>A melhor escolha de entre as espécies marinhas, respeitando o meio ambiente. </vt:lpstr>
      <vt:lpstr>Espécies a considerar como alternativa alimentar.</vt:lpstr>
      <vt:lpstr>Espécies a evitar, porque são demasiado capturadas.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Painel da floresta</dc:title>
  <dc:creator>Mafalda Anjo</dc:creator>
  <cp:lastModifiedBy>Familia</cp:lastModifiedBy>
  <cp:revision>56</cp:revision>
  <dcterms:created xsi:type="dcterms:W3CDTF">2018-06-01T22:45:58Z</dcterms:created>
  <dcterms:modified xsi:type="dcterms:W3CDTF">2019-05-28T02:26:42Z</dcterms:modified>
</cp:coreProperties>
</file>