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0" r:id="rId2"/>
    <p:sldId id="271" r:id="rId3"/>
    <p:sldId id="258" r:id="rId4"/>
    <p:sldId id="272" r:id="rId5"/>
    <p:sldId id="262" r:id="rId6"/>
    <p:sldId id="259" r:id="rId7"/>
    <p:sldId id="261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7E12D902-1B00-4931-9623-2C50A219AA4C}">
          <p14:sldIdLst>
            <p14:sldId id="270"/>
            <p14:sldId id="271"/>
            <p14:sldId id="258"/>
            <p14:sldId id="272"/>
            <p14:sldId id="262"/>
            <p14:sldId id="259"/>
            <p14:sldId id="261"/>
            <p14:sldId id="273"/>
            <p14:sldId id="263"/>
            <p14:sldId id="264"/>
            <p14:sldId id="265"/>
            <p14:sldId id="266"/>
            <p14:sldId id="267"/>
            <p14:sldId id="268"/>
            <p14:sldId id="269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5CD08-6E26-44F1-97A0-D940B53660E5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11B02-8D63-4F89-9A2F-E030AB57FDF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263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11B02-8D63-4F89-9A2F-E030AB57FDF6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781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268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447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4728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221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3898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5989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306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799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875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386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067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386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626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90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140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498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61604-CE2A-4DA3-A0A3-AAFB4DFFE64B}" type="datetimeFigureOut">
              <a:rPr lang="pt-PT" smtClean="0"/>
              <a:t>28/02/2019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6394F3-96BC-4D1C-B536-972A3CF60AE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896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769" y="0"/>
            <a:ext cx="4326083" cy="877146"/>
          </a:xfrm>
        </p:spPr>
        <p:txBody>
          <a:bodyPr/>
          <a:lstStyle/>
          <a:p>
            <a:r>
              <a:rPr lang="pt-PT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02" y="-6173"/>
            <a:ext cx="3416815" cy="11308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82" y="-109770"/>
            <a:ext cx="1321558" cy="133800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7" y="94241"/>
            <a:ext cx="792482" cy="722377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9E2086DF-2043-4240-B2CF-CFEB4F4D9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17011"/>
              </p:ext>
            </p:extLst>
          </p:nvPr>
        </p:nvGraphicFramePr>
        <p:xfrm>
          <a:off x="1839686" y="877146"/>
          <a:ext cx="7151496" cy="5421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5630">
                  <a:extLst>
                    <a:ext uri="{9D8B030D-6E8A-4147-A177-3AD203B41FA5}">
                      <a16:colId xmlns:a16="http://schemas.microsoft.com/office/drawing/2014/main" val="2449183845"/>
                    </a:ext>
                  </a:extLst>
                </a:gridCol>
                <a:gridCol w="3755866">
                  <a:extLst>
                    <a:ext uri="{9D8B030D-6E8A-4147-A177-3AD203B41FA5}">
                      <a16:colId xmlns:a16="http://schemas.microsoft.com/office/drawing/2014/main" val="3960598946"/>
                    </a:ext>
                  </a:extLst>
                </a:gridCol>
              </a:tblGrid>
              <a:tr h="89012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1" u="sng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pt-PT" sz="1800" b="1" u="sng" dirty="0">
                          <a:solidFill>
                            <a:schemeClr val="tx1"/>
                          </a:solidFill>
                        </a:rPr>
                        <a:t>Entrada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pt-PT" sz="1800" b="0" dirty="0">
                          <a:solidFill>
                            <a:schemeClr val="tx1"/>
                          </a:solidFill>
                        </a:rPr>
                        <a:t>Salada Primavera, </a:t>
                      </a:r>
                      <a:r>
                        <a:rPr lang="pt-PT" sz="1800" b="0" dirty="0" err="1">
                          <a:solidFill>
                            <a:schemeClr val="tx1"/>
                          </a:solidFill>
                        </a:rPr>
                        <a:t>chamuças</a:t>
                      </a:r>
                      <a:r>
                        <a:rPr lang="pt-PT" sz="1800" b="0" dirty="0">
                          <a:solidFill>
                            <a:schemeClr val="tx1"/>
                          </a:solidFill>
                        </a:rPr>
                        <a:t> vegetarianas e molho </a:t>
                      </a:r>
                      <a:r>
                        <a:rPr lang="pt-PT" sz="1800" b="0" dirty="0" err="1">
                          <a:solidFill>
                            <a:schemeClr val="tx1"/>
                          </a:solidFill>
                        </a:rPr>
                        <a:t>Tzatziki</a:t>
                      </a:r>
                      <a:r>
                        <a:rPr lang="pt-PT" sz="18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  <a:p>
                      <a:endParaRPr lang="pt-PT" dirty="0"/>
                    </a:p>
                    <a:p>
                      <a:endParaRPr lang="pt-PT" dirty="0"/>
                    </a:p>
                    <a:p>
                      <a:endParaRPr lang="pt-PT" dirty="0"/>
                    </a:p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649810"/>
                  </a:ext>
                </a:extLst>
              </a:tr>
              <a:tr h="15284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1" u="sng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pt-PT" sz="1800" b="1" u="sng" dirty="0">
                          <a:solidFill>
                            <a:schemeClr val="tx1"/>
                          </a:solidFill>
                        </a:rPr>
                        <a:t>Prato Principal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Pescada em papelote de couve, batata salteada	e legumes.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27640"/>
                  </a:ext>
                </a:extLst>
              </a:tr>
              <a:tr h="12295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u="sng" dirty="0">
                          <a:solidFill>
                            <a:schemeClr val="tx1"/>
                          </a:solidFill>
                        </a:rPr>
                        <a:t>Sobremesa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Gelado de laranja</a:t>
                      </a:r>
                    </a:p>
                    <a:p>
                      <a:pPr algn="l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280593"/>
                  </a:ext>
                </a:extLst>
              </a:tr>
              <a:tr h="1200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8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b="1" u="sng" dirty="0">
                          <a:solidFill>
                            <a:schemeClr val="tx1"/>
                          </a:solidFill>
                        </a:rPr>
                        <a:t>Bebida</a:t>
                      </a:r>
                      <a:r>
                        <a:rPr lang="pt-PT" sz="18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pt-PT" sz="1800" dirty="0">
                          <a:solidFill>
                            <a:schemeClr val="tx1"/>
                          </a:solidFill>
                        </a:rPr>
                        <a:t>Água aromatizada </a:t>
                      </a:r>
                      <a:endParaRPr lang="pt-PT" dirty="0"/>
                    </a:p>
                    <a:p>
                      <a:pPr algn="l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309238"/>
                  </a:ext>
                </a:extLst>
              </a:tr>
            </a:tbl>
          </a:graphicData>
        </a:graphic>
      </p:graphicFrame>
      <p:pic>
        <p:nvPicPr>
          <p:cNvPr id="14" name="Imagem 13">
            <a:extLst>
              <a:ext uri="{FF2B5EF4-FFF2-40B4-BE49-F238E27FC236}">
                <a16:creationId xmlns:a16="http://schemas.microsoft.com/office/drawing/2014/main" id="{84E38E17-1428-451F-BE07-FE4E02CB1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90" y="1031561"/>
            <a:ext cx="2451599" cy="1051257"/>
          </a:xfrm>
          <a:prstGeom prst="rect">
            <a:avLst/>
          </a:prstGeom>
          <a:scene3d>
            <a:camera prst="orthographicFront"/>
            <a:lightRig rig="chilly" dir="t"/>
          </a:scene3d>
          <a:sp3d>
            <a:bevelT w="165100" prst="coolSlant"/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7D8D31E-27B9-42AC-A1A4-AD5C36739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9313"/>
            <a:ext cx="2212775" cy="142319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F0B9269-D86E-4FEA-BD21-062F86E3CC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5" t="979" r="24303" b="-1196"/>
          <a:stretch/>
        </p:blipFill>
        <p:spPr>
          <a:xfrm>
            <a:off x="6557966" y="3945714"/>
            <a:ext cx="1288841" cy="111985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3A519F2-27F7-444F-8C68-C2D77338A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038" y="5168092"/>
            <a:ext cx="1542696" cy="102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3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Sobremesa: Gelado de laranja </a:t>
            </a:r>
            <a:r>
              <a:rPr lang="pt-PT" dirty="0"/>
              <a:t>( 4 pessoas )</a:t>
            </a:r>
          </a:p>
        </p:txBody>
      </p:sp>
      <p:sp>
        <p:nvSpPr>
          <p:cNvPr id="8" name="Subtítulo 8">
            <a:extLst>
              <a:ext uri="{FF2B5EF4-FFF2-40B4-BE49-F238E27FC236}">
                <a16:creationId xmlns:a16="http://schemas.microsoft.com/office/drawing/2014/main" id="{951EE516-1EE2-4B2D-A836-000F37ADF60A}"/>
              </a:ext>
            </a:extLst>
          </p:cNvPr>
          <p:cNvSpPr txBox="1">
            <a:spLocks/>
          </p:cNvSpPr>
          <p:nvPr/>
        </p:nvSpPr>
        <p:spPr>
          <a:xfrm>
            <a:off x="2113280" y="1842101"/>
            <a:ext cx="3860800" cy="41053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 sz="1900" b="1" u="sng" dirty="0">
                <a:solidFill>
                  <a:schemeClr val="tx1"/>
                </a:solidFill>
              </a:rPr>
              <a:t>Ingredientes </a:t>
            </a:r>
            <a:r>
              <a:rPr lang="pt-PT" sz="1900" b="1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Laranjas					128 Gr.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Leite						  63 Ml.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Natas					  50 Ml.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Gema de ovo				   5 Gr.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Açúcar					  32 Gr.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Raspa de laranja		 	  q.b.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Frutos vermelhos 			  q.b.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Raspas de chocolate preto		  q.b.</a:t>
            </a:r>
          </a:p>
          <a:p>
            <a:pPr algn="l"/>
            <a:r>
              <a:rPr lang="pt-PT" dirty="0">
                <a:solidFill>
                  <a:schemeClr val="tx1"/>
                </a:solidFill>
              </a:rPr>
              <a:t>Folhas de hortelã			  q.b.</a:t>
            </a:r>
          </a:p>
          <a:p>
            <a:pPr algn="l"/>
            <a:endParaRPr lang="pt-PT" dirty="0"/>
          </a:p>
          <a:p>
            <a:pPr algn="l"/>
            <a:endParaRPr lang="pt-PT" dirty="0"/>
          </a:p>
          <a:p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532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26A33BB-ECB0-4F9E-9A4E-BBB51D24177A}"/>
              </a:ext>
            </a:extLst>
          </p:cNvPr>
          <p:cNvSpPr txBox="1"/>
          <p:nvPr/>
        </p:nvSpPr>
        <p:spPr>
          <a:xfrm>
            <a:off x="1353878" y="1549207"/>
            <a:ext cx="8280400" cy="447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b="1" u="sng" dirty="0"/>
              <a:t>Preparação do gelado: </a:t>
            </a:r>
            <a:endParaRPr lang="pt-PT" sz="1600" u="sng" dirty="0"/>
          </a:p>
          <a:p>
            <a:pPr algn="just">
              <a:lnSpc>
                <a:spcPct val="150000"/>
              </a:lnSpc>
            </a:pPr>
            <a:r>
              <a:rPr lang="pt-PT" sz="1600" dirty="0"/>
              <a:t>Bater no liquidificador, as natas, o leite, a gema de ovo, o açúcar e o sumo e as raspas das laranjas. Reservar num recipiente.</a:t>
            </a:r>
          </a:p>
          <a:p>
            <a:pPr algn="just">
              <a:lnSpc>
                <a:spcPct val="150000"/>
              </a:lnSpc>
            </a:pPr>
            <a:r>
              <a:rPr lang="pt-PT" sz="1600" dirty="0"/>
              <a:t>Colocar no congelador coberto com filme plástico e deixar por cerca de 3 horas.</a:t>
            </a:r>
          </a:p>
          <a:p>
            <a:pPr algn="just">
              <a:lnSpc>
                <a:spcPct val="150000"/>
              </a:lnSpc>
            </a:pPr>
            <a:r>
              <a:rPr lang="pt-PT" sz="1600" dirty="0"/>
              <a:t>Retirar do congelador e bater novamente no liquidificador por 5 minutos (esse processo ajuda a deixá-lo mais cremoso).</a:t>
            </a:r>
          </a:p>
          <a:p>
            <a:pPr algn="just">
              <a:lnSpc>
                <a:spcPct val="150000"/>
              </a:lnSpc>
            </a:pPr>
            <a:r>
              <a:rPr lang="pt-PT" sz="1600" dirty="0"/>
              <a:t>Retornar ao recipiente, tapar novamente e levar ao congelador por mais 2 horas.</a:t>
            </a:r>
          </a:p>
          <a:p>
            <a:pPr algn="just">
              <a:lnSpc>
                <a:spcPct val="150000"/>
              </a:lnSpc>
            </a:pPr>
            <a:r>
              <a:rPr lang="pt-PT" sz="1600" dirty="0"/>
              <a:t>Repetir a operação por mais 2 vezes, na última incorporar um punhado de frutos vermelhos congelados. </a:t>
            </a:r>
          </a:p>
          <a:p>
            <a:pPr algn="just">
              <a:lnSpc>
                <a:spcPct val="150000"/>
              </a:lnSpc>
            </a:pPr>
            <a:r>
              <a:rPr lang="pt-PT" sz="1600" dirty="0"/>
              <a:t>Servir nas cascas de laranja reservadas no abatedor e decorar com hortelã, as raspas de laranja e de chocolate negro.</a:t>
            </a:r>
          </a:p>
          <a:p>
            <a:pPr>
              <a:lnSpc>
                <a:spcPct val="150000"/>
              </a:lnSpc>
            </a:pPr>
            <a:endParaRPr lang="pt-PT" sz="1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Sobremesa: Gelado de laranja </a:t>
            </a:r>
            <a:r>
              <a:rPr lang="pt-PT" dirty="0"/>
              <a:t>( 4 pessoas )</a:t>
            </a:r>
          </a:p>
        </p:txBody>
      </p:sp>
    </p:spTree>
    <p:extLst>
      <p:ext uri="{BB962C8B-B14F-4D97-AF65-F5344CB8AC3E}">
        <p14:creationId xmlns:p14="http://schemas.microsoft.com/office/powerpoint/2010/main" val="56226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Sobremesa: Gelado de laranja </a:t>
            </a:r>
            <a:r>
              <a:rPr lang="pt-PT" dirty="0"/>
              <a:t>( 4 pessoas 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ED569A5-CB87-452C-B202-852A14740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67" y="1646027"/>
            <a:ext cx="6461600" cy="43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98F51BEA-180E-4C5D-9949-EDFCD416F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2503" y="1736652"/>
            <a:ext cx="3577737" cy="410534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t-PT" sz="5600" b="1" u="sng" dirty="0">
                <a:solidFill>
                  <a:schemeClr val="tx1"/>
                </a:solidFill>
              </a:rPr>
              <a:t>Ingredientes :</a:t>
            </a:r>
          </a:p>
          <a:p>
            <a:pPr algn="l"/>
            <a:endParaRPr lang="pt-PT" sz="5600" b="1" u="sng" dirty="0">
              <a:solidFill>
                <a:schemeClr val="tx1"/>
              </a:solidFill>
            </a:endParaRPr>
          </a:p>
          <a:p>
            <a:pPr lvl="0" algn="l">
              <a:lnSpc>
                <a:spcPct val="170000"/>
              </a:lnSpc>
            </a:pPr>
            <a:r>
              <a:rPr lang="pt-PT" sz="5600" dirty="0">
                <a:solidFill>
                  <a:schemeClr val="tx1"/>
                </a:solidFill>
              </a:rPr>
              <a:t> </a:t>
            </a:r>
            <a:r>
              <a:rPr lang="pt-PT" sz="6400" dirty="0">
                <a:solidFill>
                  <a:schemeClr val="tx1"/>
                </a:solidFill>
              </a:rPr>
              <a:t>Água                           1 L</a:t>
            </a:r>
          </a:p>
          <a:p>
            <a:pPr lvl="0" algn="l">
              <a:lnSpc>
                <a:spcPct val="170000"/>
              </a:lnSpc>
            </a:pPr>
            <a:r>
              <a:rPr lang="pt-PT" sz="6400" dirty="0">
                <a:solidFill>
                  <a:schemeClr val="tx1"/>
                </a:solidFill>
              </a:rPr>
              <a:t>Casca laranja            15 Gr. </a:t>
            </a:r>
          </a:p>
          <a:p>
            <a:pPr lvl="0" algn="l">
              <a:lnSpc>
                <a:spcPct val="170000"/>
              </a:lnSpc>
            </a:pPr>
            <a:r>
              <a:rPr lang="pt-PT" sz="6400" dirty="0">
                <a:solidFill>
                  <a:schemeClr val="tx1"/>
                </a:solidFill>
              </a:rPr>
              <a:t>Casca limão              14 Gr.</a:t>
            </a:r>
          </a:p>
          <a:p>
            <a:pPr lvl="0" algn="l">
              <a:lnSpc>
                <a:spcPct val="170000"/>
              </a:lnSpc>
            </a:pPr>
            <a:r>
              <a:rPr lang="pt-PT" sz="6400" dirty="0">
                <a:solidFill>
                  <a:schemeClr val="tx1"/>
                </a:solidFill>
              </a:rPr>
              <a:t>Pau de canela           15 Gr.</a:t>
            </a:r>
          </a:p>
          <a:p>
            <a:pPr lvl="0" algn="l">
              <a:lnSpc>
                <a:spcPct val="170000"/>
              </a:lnSpc>
            </a:pPr>
            <a:r>
              <a:rPr lang="pt-PT" sz="6400" dirty="0">
                <a:solidFill>
                  <a:schemeClr val="tx1"/>
                </a:solidFill>
              </a:rPr>
              <a:t>Gengibre                   10 Gr. </a:t>
            </a:r>
          </a:p>
          <a:p>
            <a:pPr lvl="0" algn="l">
              <a:lnSpc>
                <a:spcPct val="170000"/>
              </a:lnSpc>
            </a:pPr>
            <a:r>
              <a:rPr lang="pt-PT" sz="6400" dirty="0">
                <a:solidFill>
                  <a:schemeClr val="tx1"/>
                </a:solidFill>
              </a:rPr>
              <a:t>Folhas de hortelã        5 </a:t>
            </a:r>
            <a:r>
              <a:rPr lang="pt-PT" sz="6600" dirty="0">
                <a:solidFill>
                  <a:schemeClr val="tx1"/>
                </a:solidFill>
              </a:rPr>
              <a:t>Gr.</a:t>
            </a:r>
            <a:endParaRPr lang="pt-PT" sz="6400" dirty="0">
              <a:solidFill>
                <a:schemeClr val="tx1"/>
              </a:solidFill>
            </a:endParaRPr>
          </a:p>
          <a:p>
            <a:pPr lvl="0" algn="l">
              <a:lnSpc>
                <a:spcPct val="170000"/>
              </a:lnSpc>
            </a:pPr>
            <a:endParaRPr lang="pt-PT" sz="6400" dirty="0">
              <a:solidFill>
                <a:schemeClr val="tx1"/>
              </a:solidFill>
            </a:endParaRPr>
          </a:p>
          <a:p>
            <a:pPr algn="l">
              <a:lnSpc>
                <a:spcPct val="170000"/>
              </a:lnSpc>
            </a:pPr>
            <a:endParaRPr lang="pt-PT" sz="6400" dirty="0">
              <a:solidFill>
                <a:schemeClr val="tx1"/>
              </a:solidFill>
            </a:endParaRPr>
          </a:p>
          <a:p>
            <a:pPr algn="l">
              <a:lnSpc>
                <a:spcPct val="170000"/>
              </a:lnSpc>
            </a:pPr>
            <a:endParaRPr lang="pt-PT" sz="6400" dirty="0"/>
          </a:p>
          <a:p>
            <a:pPr algn="l"/>
            <a:endParaRPr lang="pt-PT" dirty="0"/>
          </a:p>
          <a:p>
            <a:r>
              <a:rPr lang="pt-PT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Bebida: Água aromatizada </a:t>
            </a:r>
            <a:r>
              <a:rPr lang="pt-PT" dirty="0"/>
              <a:t>( 4 pessoas )</a:t>
            </a:r>
          </a:p>
        </p:txBody>
      </p:sp>
    </p:spTree>
    <p:extLst>
      <p:ext uri="{BB962C8B-B14F-4D97-AF65-F5344CB8AC3E}">
        <p14:creationId xmlns:p14="http://schemas.microsoft.com/office/powerpoint/2010/main" val="4066581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26A33BB-ECB0-4F9E-9A4E-BBB51D24177A}"/>
              </a:ext>
            </a:extLst>
          </p:cNvPr>
          <p:cNvSpPr txBox="1"/>
          <p:nvPr/>
        </p:nvSpPr>
        <p:spPr>
          <a:xfrm>
            <a:off x="1353878" y="1549207"/>
            <a:ext cx="674364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b="1" u="sng" dirty="0"/>
              <a:t>Preparação (Água Aromatizada)</a:t>
            </a:r>
            <a:r>
              <a:rPr lang="pt-PT" sz="1600" b="1" dirty="0"/>
              <a:t> : </a:t>
            </a:r>
          </a:p>
          <a:p>
            <a:pPr>
              <a:lnSpc>
                <a:spcPct val="150000"/>
              </a:lnSpc>
            </a:pPr>
            <a:endParaRPr lang="pt-PT" sz="1600" dirty="0"/>
          </a:p>
          <a:p>
            <a:pPr>
              <a:lnSpc>
                <a:spcPct val="150000"/>
              </a:lnSpc>
            </a:pPr>
            <a:r>
              <a:rPr lang="pt-PT" sz="1600" dirty="0"/>
              <a:t>Colocar num recipiente 1 litro de água, adicionar as cascas de limão e de laranja, o gengibre e os paus de canela.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Mexer o preparado anterior e colocar as folhas de hortelã.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Pode ser servida com a adição de gelo.</a:t>
            </a:r>
          </a:p>
          <a:p>
            <a:pPr>
              <a:lnSpc>
                <a:spcPct val="150000"/>
              </a:lnSpc>
            </a:pPr>
            <a:endParaRPr lang="pt-PT" sz="1600" dirty="0"/>
          </a:p>
          <a:p>
            <a:endParaRPr lang="pt-PT" sz="1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0346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Bebida: Água aromatizada </a:t>
            </a:r>
            <a:r>
              <a:rPr lang="pt-PT" dirty="0"/>
              <a:t>( 4 pessoas )</a:t>
            </a:r>
          </a:p>
        </p:txBody>
      </p:sp>
    </p:spTree>
    <p:extLst>
      <p:ext uri="{BB962C8B-B14F-4D97-AF65-F5344CB8AC3E}">
        <p14:creationId xmlns:p14="http://schemas.microsoft.com/office/powerpoint/2010/main" val="2541485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2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Bebida: Água aromatizada </a:t>
            </a:r>
            <a:r>
              <a:rPr lang="pt-PT" dirty="0"/>
              <a:t>( 4 pessoas 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CBE19EC-584E-4F3B-9288-EDD581DE1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7" y="1842101"/>
            <a:ext cx="6263053" cy="41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300478" y="1043082"/>
            <a:ext cx="73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Preço da </a:t>
            </a:r>
            <a:r>
              <a:rPr lang="pt-PT" sz="2400" b="1" dirty="0" err="1"/>
              <a:t>Eco-Ementa</a:t>
            </a:r>
            <a:endParaRPr lang="pt-PT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5FC28D-7D20-40C7-B57A-3AE698AD3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836" y="1951490"/>
            <a:ext cx="6982404" cy="3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87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300478" y="1043082"/>
            <a:ext cx="73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Valor Energético da </a:t>
            </a:r>
            <a:r>
              <a:rPr lang="pt-PT" sz="2400" b="1" dirty="0" err="1"/>
              <a:t>Eco-Ementa</a:t>
            </a:r>
            <a:endParaRPr lang="pt-PT" sz="24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79EF45E-9942-4648-8342-8609AD856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850" y="1937457"/>
            <a:ext cx="5653673" cy="203018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71F8986-4E2C-46BE-9C42-C2859FB0B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367" y="4400358"/>
            <a:ext cx="5765433" cy="21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98F51BEA-180E-4C5D-9949-EDFCD416F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670" y="1355408"/>
            <a:ext cx="2763519" cy="466815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pt-PT" sz="6400" b="1" u="sng" dirty="0">
                <a:solidFill>
                  <a:schemeClr val="tx1"/>
                </a:solidFill>
              </a:rPr>
              <a:t>Ingredientes (Chamuças):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Cebola			80 Gr.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Cenoura			80 Gr.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Alho francês		80 Gr.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Cogumelos frescos	125 Gr.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Pimento vermelho	175 Gr. 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Azeite			10 Ml.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Sal fino			q.b.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Tabasco			q.b.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Coentros			q.b.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Manteiga			q.b.</a:t>
            </a:r>
          </a:p>
          <a:p>
            <a:pPr lvl="0" algn="l">
              <a:lnSpc>
                <a:spcPct val="120000"/>
              </a:lnSpc>
            </a:pPr>
            <a:r>
              <a:rPr lang="pt-PT" sz="6400" dirty="0">
                <a:solidFill>
                  <a:schemeClr val="tx1"/>
                </a:solidFill>
              </a:rPr>
              <a:t>Massa filo			2 Folhas</a:t>
            </a:r>
          </a:p>
          <a:p>
            <a:pPr algn="l"/>
            <a:endParaRPr lang="pt-PT" sz="6400" dirty="0"/>
          </a:p>
          <a:p>
            <a:pPr algn="l"/>
            <a:endParaRPr lang="pt-PT" dirty="0"/>
          </a:p>
          <a:p>
            <a:pPr algn="l"/>
            <a:endParaRPr lang="pt-PT" dirty="0"/>
          </a:p>
          <a:p>
            <a:r>
              <a:rPr lang="pt-PT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26A33BB-ECB0-4F9E-9A4E-BBB51D24177A}"/>
              </a:ext>
            </a:extLst>
          </p:cNvPr>
          <p:cNvSpPr txBox="1"/>
          <p:nvPr/>
        </p:nvSpPr>
        <p:spPr>
          <a:xfrm>
            <a:off x="3830572" y="1355408"/>
            <a:ext cx="3454147" cy="324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u="sng" dirty="0"/>
              <a:t>Ingredientes (Salada Primavera) : </a:t>
            </a:r>
            <a:endParaRPr lang="pt-PT" sz="1600" u="sng" dirty="0"/>
          </a:p>
          <a:p>
            <a:pPr lvl="0">
              <a:lnSpc>
                <a:spcPct val="150000"/>
              </a:lnSpc>
            </a:pPr>
            <a:r>
              <a:rPr lang="pt-PT" sz="1600" dirty="0"/>
              <a:t>Alface			100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Laranja			125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Couve roxa		63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Cenoura			62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Kiwi				37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Queijo fresco		50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Maçã Golden		50 Gr.</a:t>
            </a:r>
          </a:p>
          <a:p>
            <a:pPr>
              <a:lnSpc>
                <a:spcPct val="150000"/>
              </a:lnSpc>
            </a:pPr>
            <a:r>
              <a:rPr lang="pt-PT" sz="1600" dirty="0"/>
              <a:t>Milho doce		25 Gr.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203740" y="834434"/>
            <a:ext cx="882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Entrada: </a:t>
            </a:r>
            <a:r>
              <a:rPr lang="pt-PT" dirty="0"/>
              <a:t>Salada Primavera, chamuças vegetarianas e molho </a:t>
            </a:r>
            <a:r>
              <a:rPr lang="pt-PT" dirty="0" err="1"/>
              <a:t>Tzatziki</a:t>
            </a:r>
            <a:r>
              <a:rPr lang="pt-PT" dirty="0"/>
              <a:t> (4 pessoas)</a:t>
            </a:r>
          </a:p>
        </p:txBody>
      </p:sp>
      <p:sp>
        <p:nvSpPr>
          <p:cNvPr id="10" name="Subtítulo 8">
            <a:extLst>
              <a:ext uri="{FF2B5EF4-FFF2-40B4-BE49-F238E27FC236}">
                <a16:creationId xmlns:a16="http://schemas.microsoft.com/office/drawing/2014/main" id="{752B4AC5-4F78-403F-A6FE-21D0BAC73F5D}"/>
              </a:ext>
            </a:extLst>
          </p:cNvPr>
          <p:cNvSpPr txBox="1">
            <a:spLocks/>
          </p:cNvSpPr>
          <p:nvPr/>
        </p:nvSpPr>
        <p:spPr>
          <a:xfrm>
            <a:off x="7366506" y="1264545"/>
            <a:ext cx="3271014" cy="3552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PT" sz="3600" b="1" u="sng" dirty="0">
                <a:solidFill>
                  <a:schemeClr val="tx1"/>
                </a:solidFill>
              </a:rPr>
              <a:t>Ingredientes </a:t>
            </a:r>
            <a:r>
              <a:rPr lang="pt-PT" sz="3300" b="1" u="sng" dirty="0">
                <a:solidFill>
                  <a:schemeClr val="tx1"/>
                </a:solidFill>
              </a:rPr>
              <a:t>molho </a:t>
            </a:r>
            <a:r>
              <a:rPr lang="pt-PT" sz="3300" b="1" u="sng" dirty="0" err="1">
                <a:solidFill>
                  <a:schemeClr val="tx1"/>
                </a:solidFill>
              </a:rPr>
              <a:t>Tzatziki</a:t>
            </a:r>
            <a:r>
              <a:rPr lang="pt-PT" sz="3300" b="1" u="sng" dirty="0">
                <a:solidFill>
                  <a:schemeClr val="tx1"/>
                </a:solidFill>
              </a:rPr>
              <a:t>:</a:t>
            </a:r>
          </a:p>
          <a:p>
            <a:pPr lvl="0" algn="l">
              <a:lnSpc>
                <a:spcPct val="150000"/>
              </a:lnSpc>
            </a:pPr>
            <a:r>
              <a:rPr lang="pt-PT" sz="3300" dirty="0">
                <a:solidFill>
                  <a:schemeClr val="tx1"/>
                </a:solidFill>
              </a:rPr>
              <a:t>Alho seco	              19 Gr.</a:t>
            </a:r>
          </a:p>
          <a:p>
            <a:pPr lvl="0" algn="l">
              <a:lnSpc>
                <a:spcPct val="150000"/>
              </a:lnSpc>
            </a:pPr>
            <a:r>
              <a:rPr lang="pt-PT" sz="3300" dirty="0">
                <a:solidFill>
                  <a:schemeClr val="tx1"/>
                </a:solidFill>
              </a:rPr>
              <a:t>Iogurte natural 	50 Gr.</a:t>
            </a:r>
          </a:p>
          <a:p>
            <a:pPr lvl="0" algn="l">
              <a:lnSpc>
                <a:spcPct val="150000"/>
              </a:lnSpc>
            </a:pPr>
            <a:r>
              <a:rPr lang="pt-PT" sz="3300" dirty="0">
                <a:solidFill>
                  <a:schemeClr val="tx1"/>
                </a:solidFill>
              </a:rPr>
              <a:t>Coentros picados 	3 Gr.</a:t>
            </a:r>
          </a:p>
          <a:p>
            <a:pPr lvl="0" algn="l">
              <a:lnSpc>
                <a:spcPct val="150000"/>
              </a:lnSpc>
            </a:pPr>
            <a:r>
              <a:rPr lang="pt-PT" sz="3300" dirty="0">
                <a:solidFill>
                  <a:schemeClr val="tx1"/>
                </a:solidFill>
              </a:rPr>
              <a:t>Sumo de limão 	2 Gr.</a:t>
            </a:r>
          </a:p>
          <a:p>
            <a:pPr lvl="0" algn="l">
              <a:lnSpc>
                <a:spcPct val="150000"/>
              </a:lnSpc>
            </a:pPr>
            <a:r>
              <a:rPr lang="pt-PT" sz="3300" dirty="0">
                <a:solidFill>
                  <a:schemeClr val="tx1"/>
                </a:solidFill>
              </a:rPr>
              <a:t>Sal e pimenta  	1 Gr. / cada</a:t>
            </a:r>
          </a:p>
          <a:p>
            <a:pPr algn="l"/>
            <a:endParaRPr lang="pt-PT" dirty="0"/>
          </a:p>
          <a:p>
            <a:pPr algn="l"/>
            <a:endParaRPr lang="pt-PT" dirty="0"/>
          </a:p>
          <a:p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406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98F51BEA-180E-4C5D-9949-EDFCD416F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134" y="1517422"/>
            <a:ext cx="8189905" cy="3635825"/>
          </a:xfrm>
        </p:spPr>
        <p:txBody>
          <a:bodyPr>
            <a:noAutofit/>
          </a:bodyPr>
          <a:lstStyle/>
          <a:p>
            <a:pPr algn="just"/>
            <a:endParaRPr lang="pt-PT" sz="1600" dirty="0"/>
          </a:p>
          <a:p>
            <a:pPr algn="just">
              <a:lnSpc>
                <a:spcPct val="150000"/>
              </a:lnSpc>
            </a:pPr>
            <a:r>
              <a:rPr lang="pt-PT" sz="1600" b="1" u="sng" dirty="0">
                <a:solidFill>
                  <a:schemeClr val="tx1"/>
                </a:solidFill>
              </a:rPr>
              <a:t>Preparação das </a:t>
            </a:r>
            <a:r>
              <a:rPr lang="pt-PT" sz="1600" b="1" u="sng" dirty="0" err="1">
                <a:solidFill>
                  <a:schemeClr val="tx1"/>
                </a:solidFill>
              </a:rPr>
              <a:t>chamuças</a:t>
            </a:r>
            <a:r>
              <a:rPr lang="pt-PT" sz="1600" b="1" dirty="0">
                <a:solidFill>
                  <a:schemeClr val="tx1"/>
                </a:solidFill>
              </a:rPr>
              <a:t>:</a:t>
            </a:r>
          </a:p>
          <a:p>
            <a:pPr lvl="0" algn="just"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Descascar, lavar e cortar a cebola em juliana, a cenoura ralada, o alho francês em rodelas, os cogumelos em lâminas e o pimento vermelho em tiras finas.</a:t>
            </a:r>
          </a:p>
          <a:p>
            <a:pPr lvl="0" algn="just"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Saltear os legumes num sauté quente com um pouco de azeite. Temperar com sal e </a:t>
            </a:r>
            <a:r>
              <a:rPr lang="pt-PT" sz="1600" dirty="0" err="1">
                <a:solidFill>
                  <a:schemeClr val="tx1"/>
                </a:solidFill>
              </a:rPr>
              <a:t>tabasco</a:t>
            </a:r>
            <a:r>
              <a:rPr lang="pt-PT" sz="1600" dirty="0">
                <a:solidFill>
                  <a:schemeClr val="tx1"/>
                </a:solidFill>
              </a:rPr>
              <a:t> e retirar do lume. Reservar.</a:t>
            </a:r>
          </a:p>
          <a:p>
            <a:pPr lvl="0" algn="just">
              <a:lnSpc>
                <a:spcPct val="150000"/>
              </a:lnSpc>
            </a:pPr>
            <a:r>
              <a:rPr lang="pt-PT" sz="1600" dirty="0">
                <a:solidFill>
                  <a:schemeClr val="tx1"/>
                </a:solidFill>
              </a:rPr>
              <a:t>Estender e pincelar com manteiga derretida as folhas de massa filo. Cortar em retângulos e colocar no canto de cada um deles uma pequena porção da mistura dos legumes. Fazer dobras em triângulos até ficar todos os lados fechados. Levar ao forno pré-aquecido a 180 </a:t>
            </a:r>
            <a:r>
              <a:rPr lang="pt-PT" sz="1600" dirty="0" err="1">
                <a:solidFill>
                  <a:schemeClr val="tx1"/>
                </a:solidFill>
              </a:rPr>
              <a:t>ºC</a:t>
            </a:r>
            <a:r>
              <a:rPr lang="pt-PT" sz="1600" dirty="0">
                <a:solidFill>
                  <a:schemeClr val="tx1"/>
                </a:solidFill>
              </a:rPr>
              <a:t> durante uns 15 minutos ou até as </a:t>
            </a:r>
            <a:r>
              <a:rPr lang="pt-PT" sz="1600" dirty="0" err="1">
                <a:solidFill>
                  <a:schemeClr val="tx1"/>
                </a:solidFill>
              </a:rPr>
              <a:t>chamuças</a:t>
            </a:r>
            <a:r>
              <a:rPr lang="pt-PT" sz="1600" dirty="0">
                <a:solidFill>
                  <a:schemeClr val="tx1"/>
                </a:solidFill>
              </a:rPr>
              <a:t> estarem douradas. Retirar do forno e reservar.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just"/>
            <a:endParaRPr lang="pt-PT" sz="1600" dirty="0">
              <a:solidFill>
                <a:schemeClr val="tx1"/>
              </a:solidFill>
            </a:endParaRPr>
          </a:p>
          <a:p>
            <a:pPr algn="just"/>
            <a:r>
              <a:rPr lang="pt-PT" sz="1600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44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Entrada: </a:t>
            </a:r>
            <a:r>
              <a:rPr lang="pt-PT" dirty="0"/>
              <a:t>Salada Primavera, </a:t>
            </a:r>
            <a:r>
              <a:rPr lang="pt-PT" dirty="0" err="1"/>
              <a:t>chamuças</a:t>
            </a:r>
            <a:r>
              <a:rPr lang="pt-PT" dirty="0"/>
              <a:t> vegetarianas e molho </a:t>
            </a:r>
            <a:r>
              <a:rPr lang="pt-PT" dirty="0" err="1"/>
              <a:t>Tzatziki</a:t>
            </a:r>
            <a:r>
              <a:rPr lang="pt-PT" dirty="0"/>
              <a:t> (4 pessoas)</a:t>
            </a:r>
          </a:p>
        </p:txBody>
      </p:sp>
    </p:spTree>
    <p:extLst>
      <p:ext uri="{BB962C8B-B14F-4D97-AF65-F5344CB8AC3E}">
        <p14:creationId xmlns:p14="http://schemas.microsoft.com/office/powerpoint/2010/main" val="26734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98F51BEA-180E-4C5D-9949-EDFCD416F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134" y="1517422"/>
            <a:ext cx="9073825" cy="3635825"/>
          </a:xfrm>
        </p:spPr>
        <p:txBody>
          <a:bodyPr>
            <a:noAutofit/>
          </a:bodyPr>
          <a:lstStyle/>
          <a:p>
            <a:pPr algn="just"/>
            <a:endParaRPr lang="pt-PT" sz="1600" dirty="0"/>
          </a:p>
          <a:p>
            <a:pPr algn="just"/>
            <a:r>
              <a:rPr lang="pt-PT" b="1" u="sng" dirty="0">
                <a:solidFill>
                  <a:schemeClr val="tx1"/>
                </a:solidFill>
              </a:rPr>
              <a:t>Preparação da salada</a:t>
            </a:r>
            <a:r>
              <a:rPr lang="pt-PT" b="1" dirty="0">
                <a:solidFill>
                  <a:schemeClr val="tx1"/>
                </a:solidFill>
              </a:rPr>
              <a:t>:</a:t>
            </a:r>
          </a:p>
          <a:p>
            <a:pPr lvl="0" algn="just"/>
            <a:r>
              <a:rPr lang="pt-PT" sz="1600" dirty="0">
                <a:solidFill>
                  <a:schemeClr val="tx1"/>
                </a:solidFill>
              </a:rPr>
              <a:t>Lavar e descascar as frutas e os legumes. Cortar o kiwi em meias luas finas, ralar a cenoura, cortar a laranja em cubos e a couve roja em juliana fina.</a:t>
            </a:r>
          </a:p>
          <a:p>
            <a:pPr lvl="0" algn="just"/>
            <a:r>
              <a:rPr lang="pt-PT" sz="1600" dirty="0">
                <a:solidFill>
                  <a:schemeClr val="tx1"/>
                </a:solidFill>
              </a:rPr>
              <a:t>Juntar tudo numa taça e acrescentar o milho doce, envolver tudo. Juntar o queijo cortado em pedaços.</a:t>
            </a:r>
          </a:p>
          <a:p>
            <a:pPr lvl="0" algn="just"/>
            <a:endParaRPr lang="pt-PT" sz="1600" dirty="0">
              <a:solidFill>
                <a:schemeClr val="tx1"/>
              </a:solidFill>
            </a:endParaRPr>
          </a:p>
          <a:p>
            <a:pPr lvl="0" algn="just"/>
            <a:r>
              <a:rPr lang="pt-PT" b="1" u="sng" dirty="0">
                <a:solidFill>
                  <a:schemeClr val="tx1"/>
                </a:solidFill>
              </a:rPr>
              <a:t>Preparação do molho </a:t>
            </a:r>
            <a:r>
              <a:rPr lang="pt-PT" b="1" u="sng" dirty="0" err="1">
                <a:solidFill>
                  <a:schemeClr val="tx1"/>
                </a:solidFill>
              </a:rPr>
              <a:t>Tzatziki</a:t>
            </a:r>
            <a:r>
              <a:rPr lang="pt-PT" sz="1600" dirty="0">
                <a:solidFill>
                  <a:schemeClr val="tx1"/>
                </a:solidFill>
              </a:rPr>
              <a:t>:</a:t>
            </a:r>
          </a:p>
          <a:p>
            <a:pPr lvl="0" algn="just"/>
            <a:r>
              <a:rPr lang="pt-PT" sz="1600" dirty="0">
                <a:solidFill>
                  <a:schemeClr val="tx1"/>
                </a:solidFill>
              </a:rPr>
              <a:t>Misturar numa taça o iogurte, o sumo de limão e o alho picado. Temperar com azeite, coentros picados, sal e pimenta.</a:t>
            </a:r>
          </a:p>
          <a:p>
            <a:pPr lvl="0" algn="just"/>
            <a:endParaRPr lang="pt-PT" sz="1600" b="1" dirty="0">
              <a:solidFill>
                <a:schemeClr val="tx1"/>
              </a:solidFill>
            </a:endParaRPr>
          </a:p>
          <a:p>
            <a:pPr lvl="0" algn="just"/>
            <a:r>
              <a:rPr lang="pt-PT" b="1" dirty="0">
                <a:solidFill>
                  <a:schemeClr val="tx1"/>
                </a:solidFill>
              </a:rPr>
              <a:t>Emprate a salada acompanhada pelas </a:t>
            </a:r>
            <a:r>
              <a:rPr lang="pt-PT" b="1" dirty="0" err="1">
                <a:solidFill>
                  <a:schemeClr val="tx1"/>
                </a:solidFill>
              </a:rPr>
              <a:t>chamuças</a:t>
            </a:r>
            <a:r>
              <a:rPr lang="pt-PT" b="1" dirty="0">
                <a:solidFill>
                  <a:schemeClr val="tx1"/>
                </a:solidFill>
              </a:rPr>
              <a:t> e do molho  à parte.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just"/>
            <a:endParaRPr lang="pt-PT" sz="1600" dirty="0">
              <a:solidFill>
                <a:schemeClr val="tx1"/>
              </a:solidFill>
            </a:endParaRPr>
          </a:p>
          <a:p>
            <a:pPr algn="just"/>
            <a:r>
              <a:rPr lang="pt-PT" sz="1600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28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Entrada: </a:t>
            </a:r>
            <a:r>
              <a:rPr lang="pt-PT" dirty="0"/>
              <a:t>Salada Primavera, </a:t>
            </a:r>
            <a:r>
              <a:rPr lang="pt-PT" dirty="0" err="1"/>
              <a:t>chamuças</a:t>
            </a:r>
            <a:r>
              <a:rPr lang="pt-PT" dirty="0"/>
              <a:t> vegetarianas e molho </a:t>
            </a:r>
            <a:r>
              <a:rPr lang="pt-PT" dirty="0" err="1"/>
              <a:t>Tzatziki</a:t>
            </a:r>
            <a:r>
              <a:rPr lang="pt-PT" dirty="0"/>
              <a:t> (4 pessoas)</a:t>
            </a:r>
          </a:p>
        </p:txBody>
      </p:sp>
    </p:spTree>
    <p:extLst>
      <p:ext uri="{BB962C8B-B14F-4D97-AF65-F5344CB8AC3E}">
        <p14:creationId xmlns:p14="http://schemas.microsoft.com/office/powerpoint/2010/main" val="205573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1168400" y="1016000"/>
            <a:ext cx="864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Entrada: </a:t>
            </a:r>
            <a:r>
              <a:rPr lang="pt-PT" dirty="0"/>
              <a:t>Salada Primavera, </a:t>
            </a:r>
            <a:r>
              <a:rPr lang="pt-PT" dirty="0" err="1"/>
              <a:t>chamuças</a:t>
            </a:r>
            <a:r>
              <a:rPr lang="pt-PT" dirty="0"/>
              <a:t> vegetarianas e molho </a:t>
            </a:r>
            <a:r>
              <a:rPr lang="pt-PT" dirty="0" err="1"/>
              <a:t>Tzatziki</a:t>
            </a:r>
            <a:r>
              <a:rPr lang="pt-PT" dirty="0"/>
              <a:t> (4 pessoas)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3816001-76ED-4F35-81AC-FAAF50D15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1632" y="692830"/>
            <a:ext cx="4014376" cy="63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8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E0F33A-E1BC-4F50-8BCC-2540378182E0}"/>
              </a:ext>
            </a:extLst>
          </p:cNvPr>
          <p:cNvSpPr txBox="1"/>
          <p:nvPr/>
        </p:nvSpPr>
        <p:spPr>
          <a:xfrm>
            <a:off x="660400" y="1016000"/>
            <a:ext cx="927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Prato Principal: </a:t>
            </a:r>
            <a:r>
              <a:rPr lang="pt-PT" dirty="0"/>
              <a:t>Pescada em papelote de couve, batata salteada e legumes (4 pessoas)</a:t>
            </a:r>
          </a:p>
        </p:txBody>
      </p:sp>
      <p:sp>
        <p:nvSpPr>
          <p:cNvPr id="12" name="Subtítulo 8">
            <a:extLst>
              <a:ext uri="{FF2B5EF4-FFF2-40B4-BE49-F238E27FC236}">
                <a16:creationId xmlns:a16="http://schemas.microsoft.com/office/drawing/2014/main" id="{57A18C38-39BB-47E0-8F3B-DC23661E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8400" y="1736650"/>
            <a:ext cx="3139439" cy="410534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t-PT" sz="1900" b="1" u="sng" dirty="0">
                <a:solidFill>
                  <a:schemeClr val="tx1"/>
                </a:solidFill>
              </a:rPr>
              <a:t>Ingredientes (Batatas):</a:t>
            </a:r>
          </a:p>
          <a:p>
            <a:pPr lvl="0" algn="l">
              <a:lnSpc>
                <a:spcPct val="120000"/>
              </a:lnSpc>
            </a:pPr>
            <a:r>
              <a:rPr lang="pt-PT" sz="2100" dirty="0">
                <a:solidFill>
                  <a:schemeClr val="tx1"/>
                </a:solidFill>
              </a:rPr>
              <a:t>Batata			500 Gr.</a:t>
            </a:r>
          </a:p>
          <a:p>
            <a:pPr lvl="0" algn="l">
              <a:lnSpc>
                <a:spcPct val="120000"/>
              </a:lnSpc>
            </a:pPr>
            <a:r>
              <a:rPr lang="pt-PT" sz="2100" dirty="0">
                <a:solidFill>
                  <a:schemeClr val="tx1"/>
                </a:solidFill>
              </a:rPr>
              <a:t>Azeite			5 Gr.</a:t>
            </a:r>
          </a:p>
          <a:p>
            <a:pPr lvl="0" algn="l">
              <a:lnSpc>
                <a:spcPct val="120000"/>
              </a:lnSpc>
            </a:pPr>
            <a:r>
              <a:rPr lang="pt-PT" sz="2100" dirty="0">
                <a:solidFill>
                  <a:schemeClr val="tx1"/>
                </a:solidFill>
              </a:rPr>
              <a:t>Cebola			175 Gr.</a:t>
            </a:r>
          </a:p>
          <a:p>
            <a:pPr lvl="0" algn="l">
              <a:lnSpc>
                <a:spcPct val="120000"/>
              </a:lnSpc>
            </a:pPr>
            <a:r>
              <a:rPr lang="pt-PT" sz="2100" dirty="0">
                <a:solidFill>
                  <a:schemeClr val="tx1"/>
                </a:solidFill>
              </a:rPr>
              <a:t>Alho seco			10 Gr.</a:t>
            </a:r>
          </a:p>
          <a:p>
            <a:pPr lvl="0" algn="l">
              <a:lnSpc>
                <a:spcPct val="120000"/>
              </a:lnSpc>
            </a:pPr>
            <a:r>
              <a:rPr lang="pt-PT" sz="2100" dirty="0">
                <a:solidFill>
                  <a:schemeClr val="tx1"/>
                </a:solidFill>
              </a:rPr>
              <a:t>Tomilho			5 Gr.</a:t>
            </a:r>
          </a:p>
          <a:p>
            <a:pPr lvl="0" algn="l">
              <a:lnSpc>
                <a:spcPct val="120000"/>
              </a:lnSpc>
            </a:pPr>
            <a:r>
              <a:rPr lang="pt-PT" sz="2100" dirty="0">
                <a:solidFill>
                  <a:schemeClr val="tx1"/>
                </a:solidFill>
              </a:rPr>
              <a:t>Louro			2 Gr.</a:t>
            </a:r>
          </a:p>
          <a:p>
            <a:pPr lvl="0" algn="l">
              <a:lnSpc>
                <a:spcPct val="120000"/>
              </a:lnSpc>
            </a:pPr>
            <a:r>
              <a:rPr lang="pt-PT" sz="2100" dirty="0">
                <a:solidFill>
                  <a:schemeClr val="tx1"/>
                </a:solidFill>
              </a:rPr>
              <a:t>Salsa picada		5 Gr.</a:t>
            </a:r>
          </a:p>
          <a:p>
            <a:pPr algn="l"/>
            <a:endParaRPr lang="pt-PT" dirty="0">
              <a:solidFill>
                <a:schemeClr val="tx1"/>
              </a:solidFill>
            </a:endParaRPr>
          </a:p>
          <a:p>
            <a:pPr algn="l"/>
            <a:endParaRPr lang="pt-PT" dirty="0"/>
          </a:p>
          <a:p>
            <a:pPr algn="l"/>
            <a:endParaRPr lang="pt-PT" dirty="0"/>
          </a:p>
          <a:p>
            <a:r>
              <a:rPr lang="pt-PT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4022A7-4303-4149-B94F-DF801728F3B8}"/>
              </a:ext>
            </a:extLst>
          </p:cNvPr>
          <p:cNvSpPr txBox="1"/>
          <p:nvPr/>
        </p:nvSpPr>
        <p:spPr>
          <a:xfrm>
            <a:off x="4633205" y="1558776"/>
            <a:ext cx="4259628" cy="374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b="1" u="sng" dirty="0"/>
              <a:t>Ingredientes (Papelote de Pescada) :</a:t>
            </a:r>
            <a:r>
              <a:rPr lang="pt-PT" sz="1400" b="1" u="sng" dirty="0"/>
              <a:t> </a:t>
            </a:r>
            <a:endParaRPr lang="pt-PT" sz="1400" u="sng" dirty="0"/>
          </a:p>
          <a:p>
            <a:pPr lvl="0">
              <a:lnSpc>
                <a:spcPct val="150000"/>
              </a:lnSpc>
            </a:pPr>
            <a:r>
              <a:rPr lang="pt-PT" sz="1600" dirty="0"/>
              <a:t>Limão				100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Curgete				100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Cenoura				75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Pimento vermelho		65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Alho seco				15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Sal e pimenta preta		q.b.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Lombo de pescada		500 Gr.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Couve coração			125 Gr.</a:t>
            </a:r>
          </a:p>
          <a:p>
            <a:pPr>
              <a:lnSpc>
                <a:spcPct val="150000"/>
              </a:lnSpc>
            </a:pP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9215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26A33BB-ECB0-4F9E-9A4E-BBB51D24177A}"/>
              </a:ext>
            </a:extLst>
          </p:cNvPr>
          <p:cNvSpPr txBox="1"/>
          <p:nvPr/>
        </p:nvSpPr>
        <p:spPr>
          <a:xfrm>
            <a:off x="589280" y="1842101"/>
            <a:ext cx="9032240" cy="410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b="1" u="sng" dirty="0"/>
              <a:t>Preparação (Pescada em papelote de couve</a:t>
            </a:r>
            <a:r>
              <a:rPr lang="pt-PT" sz="1600" b="1" dirty="0"/>
              <a:t>) : </a:t>
            </a:r>
          </a:p>
          <a:p>
            <a:pPr>
              <a:lnSpc>
                <a:spcPct val="150000"/>
              </a:lnSpc>
            </a:pPr>
            <a:endParaRPr lang="pt-PT" sz="1600" dirty="0"/>
          </a:p>
          <a:p>
            <a:pPr lvl="0">
              <a:lnSpc>
                <a:spcPct val="150000"/>
              </a:lnSpc>
            </a:pPr>
            <a:r>
              <a:rPr lang="pt-PT" sz="1600" dirty="0"/>
              <a:t>Temperar a pescada com sal, alho picado e sumo de limão. 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Selar num sauté e reservar.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Lavar, descascar e cortar em cubos pequenos a cenoura, a cebola, a curgete, o pimento vermelho e saltear com alho picado, azeite, sal e pimenta. Reservar.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Fazer um caldo com as cascas dos legumes, os talos das folhas de couve e um pouco de sal. Branquear nele as folhas de couve. </a:t>
            </a:r>
          </a:p>
          <a:p>
            <a:pPr lvl="0">
              <a:lnSpc>
                <a:spcPct val="150000"/>
              </a:lnSpc>
            </a:pPr>
            <a:r>
              <a:rPr lang="pt-PT" sz="1600" dirty="0"/>
              <a:t>Embrulhar a pescada nas folhas de couve branqueadas e levar ao forno pré-aquecido a 180 </a:t>
            </a:r>
            <a:r>
              <a:rPr lang="pt-PT" sz="1600" dirty="0" err="1"/>
              <a:t>ºC</a:t>
            </a:r>
            <a:r>
              <a:rPr lang="pt-PT" sz="1600" dirty="0"/>
              <a:t> durante uns 5 a 10 minutos. </a:t>
            </a:r>
          </a:p>
          <a:p>
            <a:pPr>
              <a:lnSpc>
                <a:spcPct val="150000"/>
              </a:lnSpc>
            </a:pPr>
            <a:endParaRPr lang="pt-PT" sz="16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C18A42-D229-42F3-BE5A-4780511CBC23}"/>
              </a:ext>
            </a:extLst>
          </p:cNvPr>
          <p:cNvSpPr txBox="1"/>
          <p:nvPr/>
        </p:nvSpPr>
        <p:spPr>
          <a:xfrm>
            <a:off x="660400" y="1016000"/>
            <a:ext cx="927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Prato Principal: </a:t>
            </a:r>
            <a:r>
              <a:rPr lang="pt-PT" dirty="0"/>
              <a:t>Pescada em papelote de couve, batata salteada e legumes (4 pessoas)</a:t>
            </a:r>
          </a:p>
        </p:txBody>
      </p:sp>
    </p:spTree>
    <p:extLst>
      <p:ext uri="{BB962C8B-B14F-4D97-AF65-F5344CB8AC3E}">
        <p14:creationId xmlns:p14="http://schemas.microsoft.com/office/powerpoint/2010/main" val="271523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98F51BEA-180E-4C5D-9949-EDFCD416F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760" y="1960880"/>
            <a:ext cx="8117840" cy="2621280"/>
          </a:xfrm>
        </p:spPr>
        <p:txBody>
          <a:bodyPr>
            <a:noAutofit/>
          </a:bodyPr>
          <a:lstStyle/>
          <a:p>
            <a:pPr algn="l"/>
            <a:r>
              <a:rPr lang="pt-PT" sz="1600" b="1" u="sng" dirty="0">
                <a:solidFill>
                  <a:schemeClr val="tx1"/>
                </a:solidFill>
              </a:rPr>
              <a:t>Preparação (Batatas):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</a:rPr>
              <a:t>Cozer a batata em água com sal e louro. 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</a:rPr>
              <a:t>Retirar da agua e deixar arrefecer. 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</a:rPr>
              <a:t>Cortar em cubos e saltear num sauté com a cebola e o alho picado. 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</a:rPr>
              <a:t>Temperar com tomilho, sal e pimenta preta moída.</a:t>
            </a:r>
          </a:p>
          <a:p>
            <a:pPr algn="l"/>
            <a:endParaRPr lang="pt-PT" sz="1600" dirty="0">
              <a:solidFill>
                <a:schemeClr val="tx1"/>
              </a:solidFill>
            </a:endParaRPr>
          </a:p>
          <a:p>
            <a:pPr algn="l"/>
            <a:endParaRPr lang="pt-PT" sz="1600" dirty="0">
              <a:solidFill>
                <a:schemeClr val="tx1"/>
              </a:solidFill>
            </a:endParaRPr>
          </a:p>
          <a:p>
            <a:pPr algn="l"/>
            <a:r>
              <a:rPr lang="pt-PT" sz="1600" b="1" dirty="0">
                <a:solidFill>
                  <a:schemeClr val="tx1"/>
                </a:solidFill>
              </a:rPr>
              <a:t>Empratar a batata salteada fazendo um círculo no fundo do prato,</a:t>
            </a:r>
          </a:p>
          <a:p>
            <a:pPr algn="l"/>
            <a:r>
              <a:rPr lang="pt-PT" sz="1600" b="1" dirty="0">
                <a:solidFill>
                  <a:schemeClr val="tx1"/>
                </a:solidFill>
              </a:rPr>
              <a:t>os legumes ao meio e por cima  a pescada em papelote de couve.</a:t>
            </a:r>
          </a:p>
          <a:p>
            <a:pPr algn="l"/>
            <a:endParaRPr lang="pt-PT" sz="1600" dirty="0">
              <a:solidFill>
                <a:schemeClr val="tx1"/>
              </a:solidFill>
            </a:endParaRPr>
          </a:p>
          <a:p>
            <a:pPr algn="l"/>
            <a:endParaRPr lang="pt-PT" sz="1400" dirty="0"/>
          </a:p>
          <a:p>
            <a:pPr algn="l"/>
            <a:endParaRPr lang="pt-PT" sz="1400" dirty="0"/>
          </a:p>
          <a:p>
            <a:pPr algn="l"/>
            <a:endParaRPr lang="pt-PT" sz="1400" dirty="0"/>
          </a:p>
          <a:p>
            <a:r>
              <a:rPr lang="pt-PT" sz="1400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AC18A42-D229-42F3-BE5A-4780511CBC23}"/>
              </a:ext>
            </a:extLst>
          </p:cNvPr>
          <p:cNvSpPr txBox="1"/>
          <p:nvPr/>
        </p:nvSpPr>
        <p:spPr>
          <a:xfrm>
            <a:off x="660400" y="1016000"/>
            <a:ext cx="927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Prato Principal: </a:t>
            </a:r>
            <a:r>
              <a:rPr lang="pt-PT" dirty="0"/>
              <a:t>Pescada em papelote de couve, batata salteada e legumes (4 pessoas)</a:t>
            </a:r>
          </a:p>
        </p:txBody>
      </p:sp>
    </p:spTree>
    <p:extLst>
      <p:ext uri="{BB962C8B-B14F-4D97-AF65-F5344CB8AC3E}">
        <p14:creationId xmlns:p14="http://schemas.microsoft.com/office/powerpoint/2010/main" val="51187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D5DBA-10EA-48AF-B970-0290B8325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430" y="0"/>
            <a:ext cx="3710842" cy="755305"/>
          </a:xfrm>
        </p:spPr>
        <p:txBody>
          <a:bodyPr/>
          <a:lstStyle/>
          <a:p>
            <a:r>
              <a:rPr lang="pt-PT" sz="4800" dirty="0" err="1"/>
              <a:t>Eco-Ementas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F9F8CB-79BD-4A41-8C82-CD06044F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3" y="-29906"/>
            <a:ext cx="2959197" cy="9793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C38E73-5F67-41A7-8416-A2958757E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67" y="-143043"/>
            <a:ext cx="1111933" cy="11257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9D7C0F6-961B-47A5-9FF9-7984185F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78" y="44851"/>
            <a:ext cx="564299" cy="51438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9A97510-2065-4F08-8571-DC2E21763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02" y="1717850"/>
            <a:ext cx="6906973" cy="444235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87FBF96-10EE-43B8-AA64-761949B87E59}"/>
              </a:ext>
            </a:extLst>
          </p:cNvPr>
          <p:cNvSpPr/>
          <p:nvPr/>
        </p:nvSpPr>
        <p:spPr>
          <a:xfrm>
            <a:off x="640080" y="932639"/>
            <a:ext cx="9154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/>
              <a:t>Prato Principal: </a:t>
            </a:r>
            <a:r>
              <a:rPr lang="pt-PT" dirty="0"/>
              <a:t>Pescada em papelote de couve, batata salteada e legumes (4 pessoas)</a:t>
            </a:r>
          </a:p>
        </p:txBody>
      </p:sp>
    </p:spTree>
    <p:extLst>
      <p:ext uri="{BB962C8B-B14F-4D97-AF65-F5344CB8AC3E}">
        <p14:creationId xmlns:p14="http://schemas.microsoft.com/office/powerpoint/2010/main" val="2241616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1472</TotalTime>
  <Words>888</Words>
  <Application>Microsoft Office PowerPoint</Application>
  <PresentationFormat>Ecrã Panorâmico</PresentationFormat>
  <Paragraphs>179</Paragraphs>
  <Slides>17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Faceta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  <vt:lpstr>Eco-Ementas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Eco-Ementas</dc:title>
  <dc:creator>Paula Costa</dc:creator>
  <cp:lastModifiedBy>Paula Costa</cp:lastModifiedBy>
  <cp:revision>62</cp:revision>
  <dcterms:created xsi:type="dcterms:W3CDTF">2019-02-22T10:09:00Z</dcterms:created>
  <dcterms:modified xsi:type="dcterms:W3CDTF">2019-02-28T00:23:21Z</dcterms:modified>
</cp:coreProperties>
</file>