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5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6447" autoAdjust="0"/>
  </p:normalViewPr>
  <p:slideViewPr>
    <p:cSldViewPr snapToGrid="0">
      <p:cViewPr>
        <p:scale>
          <a:sx n="86" d="100"/>
          <a:sy n="86" d="100"/>
        </p:scale>
        <p:origin x="132" y="6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475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580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294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26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404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202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163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363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854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673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B863D5-CB05-4125-9454-A41EAEA863B5}" type="datetimeFigureOut">
              <a:rPr lang="pt-PT" smtClean="0"/>
              <a:t>27/02/2019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C9679A6-A6E8-425A-92E9-FB59F97D65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007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583D3-5D85-4DA8-A3C1-74EDB8201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3728557"/>
            <a:ext cx="8361229" cy="329259"/>
          </a:xfrm>
        </p:spPr>
        <p:txBody>
          <a:bodyPr/>
          <a:lstStyle/>
          <a:p>
            <a:r>
              <a:rPr lang="pt-PT" sz="1800" dirty="0">
                <a:latin typeface="+mn-lt"/>
              </a:rPr>
              <a:t>Refeição para 4 pessoas</a:t>
            </a:r>
            <a:br>
              <a:rPr lang="pt-PT" sz="1800" dirty="0">
                <a:latin typeface="+mn-lt"/>
              </a:rPr>
            </a:br>
            <a:r>
              <a:rPr lang="pt-PT" sz="1800" dirty="0">
                <a:latin typeface="+mn-lt"/>
              </a:rPr>
              <a:t>Primavera/Verão</a:t>
            </a:r>
            <a:br>
              <a:rPr lang="pt-PT" sz="1800" dirty="0">
                <a:latin typeface="+mn-lt"/>
              </a:rPr>
            </a:br>
            <a:r>
              <a:rPr lang="pt-PT" sz="1800" dirty="0">
                <a:latin typeface="+mn-lt"/>
              </a:rPr>
              <a:t>2018/2019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CAFF0D-AB65-4D61-A067-DD935EB1E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128" y="2470926"/>
            <a:ext cx="8382750" cy="329259"/>
          </a:xfrm>
        </p:spPr>
        <p:txBody>
          <a:bodyPr>
            <a:noAutofit/>
          </a:bodyPr>
          <a:lstStyle/>
          <a:p>
            <a:r>
              <a:rPr lang="pt-PT" sz="3200" b="1" dirty="0" err="1">
                <a:latin typeface="+mj-lt"/>
              </a:rPr>
              <a:t>Eco-ementas</a:t>
            </a:r>
            <a:endParaRPr lang="pt-PT" sz="3200" b="1" dirty="0"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1A20481-7E2A-4106-B755-09944589F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000" cy="185234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0C711C0-3CB4-4ECA-BC7C-AE2B57D4DAFA}"/>
              </a:ext>
            </a:extLst>
          </p:cNvPr>
          <p:cNvSpPr txBox="1"/>
          <p:nvPr/>
        </p:nvSpPr>
        <p:spPr>
          <a:xfrm>
            <a:off x="1524000" y="0"/>
            <a:ext cx="798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Escola Básica de S. Tomé de Negrelos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E44F8CA-022B-4F5A-9E30-B8BA0F77E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357" y="4986188"/>
            <a:ext cx="1792379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AC4A41E-9B3D-4718-B7BD-48EAE173DE50}"/>
              </a:ext>
            </a:extLst>
          </p:cNvPr>
          <p:cNvSpPr txBox="1"/>
          <p:nvPr/>
        </p:nvSpPr>
        <p:spPr>
          <a:xfrm>
            <a:off x="0" y="0"/>
            <a:ext cx="378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Entrada:</a:t>
            </a:r>
          </a:p>
          <a:p>
            <a:r>
              <a:rPr lang="pt-PT" dirty="0"/>
              <a:t>          </a:t>
            </a:r>
          </a:p>
          <a:p>
            <a:r>
              <a:rPr lang="pt-PT" dirty="0"/>
              <a:t>       creme de abobora e de cenoura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961F838-EE53-4C72-AC3B-C32765E0A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41" y="1352729"/>
            <a:ext cx="3931695" cy="261850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F8052E5-072B-46F5-8730-23ADF024B864}"/>
              </a:ext>
            </a:extLst>
          </p:cNvPr>
          <p:cNvSpPr txBox="1"/>
          <p:nvPr/>
        </p:nvSpPr>
        <p:spPr>
          <a:xfrm>
            <a:off x="4225636" y="0"/>
            <a:ext cx="4045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CA9050-D6FB-420B-863E-20853BC19129}"/>
              </a:ext>
            </a:extLst>
          </p:cNvPr>
          <p:cNvSpPr txBox="1"/>
          <p:nvPr/>
        </p:nvSpPr>
        <p:spPr>
          <a:xfrm>
            <a:off x="4378036" y="152400"/>
            <a:ext cx="404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EC4E643-E2D7-4341-8B8B-32974DEEB801}"/>
              </a:ext>
            </a:extLst>
          </p:cNvPr>
          <p:cNvSpPr txBox="1"/>
          <p:nvPr/>
        </p:nvSpPr>
        <p:spPr>
          <a:xfrm>
            <a:off x="4378036" y="152400"/>
            <a:ext cx="3683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Ingredientes: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2 alho francês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2 cebolas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400 gramas de abóbora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Azeite </a:t>
            </a:r>
            <a:r>
              <a:rPr lang="pt-PT" dirty="0" err="1"/>
              <a:t>qb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Sal e pimenta </a:t>
            </a:r>
            <a:r>
              <a:rPr lang="pt-PT" dirty="0" err="1"/>
              <a:t>qb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Salsa fresca </a:t>
            </a:r>
            <a:r>
              <a:rPr lang="pt-PT" dirty="0" err="1"/>
              <a:t>qb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6 cenouras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9E9A08-B1E7-48B8-8676-A68AB59C542B}"/>
              </a:ext>
            </a:extLst>
          </p:cNvPr>
          <p:cNvSpPr txBox="1"/>
          <p:nvPr/>
        </p:nvSpPr>
        <p:spPr>
          <a:xfrm>
            <a:off x="8061102" y="152400"/>
            <a:ext cx="39316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Preparação: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Num tacho colocar o azeite, o alho francês ás rodelas, as cenouras cortadas em rodelas finas, a cebola picada grosseiramente, a abóbora aos pedaços e deixar refogar lentamente. Quando o alho francês estiver macio temperar de sal e pimenta e deixar apurar mais 2 minutos. Adicionar água e deixar ferver até todos os legumes estarem bem cozidos. Passar com a varinha mágica, polvilhar de salsa fresca e servir.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3971238"/>
            <a:ext cx="422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(250 ml)        150 cal    </a:t>
            </a:r>
          </a:p>
        </p:txBody>
      </p:sp>
      <p:cxnSp>
        <p:nvCxnSpPr>
          <p:cNvPr id="10" name="Conexão recta unidireccional 9"/>
          <p:cNvCxnSpPr/>
          <p:nvPr/>
        </p:nvCxnSpPr>
        <p:spPr>
          <a:xfrm>
            <a:off x="1016000" y="4155904"/>
            <a:ext cx="290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30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1963F45-4E20-4E78-B101-71D77D0733EA}"/>
              </a:ext>
            </a:extLst>
          </p:cNvPr>
          <p:cNvSpPr txBox="1"/>
          <p:nvPr/>
        </p:nvSpPr>
        <p:spPr>
          <a:xfrm>
            <a:off x="0" y="0"/>
            <a:ext cx="4412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Prato principal:</a:t>
            </a:r>
          </a:p>
          <a:p>
            <a:r>
              <a:rPr lang="pt-PT" sz="2400" dirty="0"/>
              <a:t>      </a:t>
            </a:r>
          </a:p>
          <a:p>
            <a:r>
              <a:rPr lang="pt-PT" dirty="0"/>
              <a:t>      Filetes de solha com salada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CA3E49-6C15-459E-B425-DB97CCEE35E0}"/>
              </a:ext>
            </a:extLst>
          </p:cNvPr>
          <p:cNvSpPr txBox="1"/>
          <p:nvPr/>
        </p:nvSpPr>
        <p:spPr>
          <a:xfrm>
            <a:off x="4470400" y="0"/>
            <a:ext cx="37737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Ingredientes: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4 colher sobremesa azeite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4 colher sobremesa sumo de limão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4 colher sobremesa de estragão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4 filetes de solha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2 colher de café de 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60 g nozes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50 g parmesão ralado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6 </a:t>
            </a:r>
            <a:r>
              <a:rPr lang="pt-PT" dirty="0" err="1"/>
              <a:t>pêras</a:t>
            </a:r>
            <a:r>
              <a:rPr lang="pt-PT" dirty="0"/>
              <a:t> rocha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200 g de alface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8A90DA-3348-4C40-827B-EFAA24CDFC89}"/>
              </a:ext>
            </a:extLst>
          </p:cNvPr>
          <p:cNvSpPr txBox="1"/>
          <p:nvPr/>
        </p:nvSpPr>
        <p:spPr>
          <a:xfrm>
            <a:off x="8244114" y="0"/>
            <a:ext cx="39478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Preparação: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1. </a:t>
            </a:r>
            <a:r>
              <a:rPr lang="pt-PT" dirty="0"/>
              <a:t>Misturar o azeite, o sumo de limão e o estragão e pincelar os filetes dos dois lados com este líquido (reservar o restante).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2. </a:t>
            </a:r>
            <a:r>
              <a:rPr lang="pt-PT" dirty="0"/>
              <a:t>Temperar com o sal e grelhar numa chapa ou grelhador.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3. </a:t>
            </a:r>
            <a:r>
              <a:rPr lang="pt-PT" dirty="0"/>
              <a:t>Colocar numa taça as nozes, previamente tostadas numa frigideira </a:t>
            </a:r>
            <a:r>
              <a:rPr lang="pt-PT" dirty="0" err="1"/>
              <a:t>anti-aderente</a:t>
            </a:r>
            <a:r>
              <a:rPr lang="pt-PT" dirty="0"/>
              <a:t>, o parmesão e o restante azeite aromatizado. Reservar.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4. </a:t>
            </a:r>
            <a:r>
              <a:rPr lang="pt-PT" dirty="0"/>
              <a:t>Dispor numa saladeira as peras cortadas com casca em meias-luas e a alface e envolver tudo com o preparado de nozes e queijo. </a:t>
            </a:r>
            <a:r>
              <a:rPr lang="pt-PT" dirty="0" err="1"/>
              <a:t>Sirvir</a:t>
            </a:r>
            <a:r>
              <a:rPr lang="pt-PT" dirty="0"/>
              <a:t> a salada a acompanhar os filetes.</a:t>
            </a:r>
          </a:p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DCA1FF-FD4D-415E-B7F3-87F8519C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420355"/>
            <a:ext cx="4193268" cy="251460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0" y="3934957"/>
            <a:ext cx="43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Peixe       75 cal    Salada      290 cal </a:t>
            </a:r>
          </a:p>
          <a:p>
            <a:r>
              <a:rPr lang="pt-PT" dirty="0"/>
              <a:t>Refeição           369 cal </a:t>
            </a:r>
          </a:p>
        </p:txBody>
      </p:sp>
      <p:cxnSp>
        <p:nvCxnSpPr>
          <p:cNvPr id="8" name="Conexão recta unidireccional 7"/>
          <p:cNvCxnSpPr/>
          <p:nvPr/>
        </p:nvCxnSpPr>
        <p:spPr>
          <a:xfrm>
            <a:off x="653143" y="4119623"/>
            <a:ext cx="26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>
            <a:off x="2496457" y="4119623"/>
            <a:ext cx="26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15"/>
          <p:cNvCxnSpPr/>
          <p:nvPr/>
        </p:nvCxnSpPr>
        <p:spPr>
          <a:xfrm flipV="1">
            <a:off x="1059543" y="4383314"/>
            <a:ext cx="362857" cy="14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2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FCC534B-2FA8-4BA2-95A7-4A939BC96A18}"/>
              </a:ext>
            </a:extLst>
          </p:cNvPr>
          <p:cNvSpPr txBox="1"/>
          <p:nvPr/>
        </p:nvSpPr>
        <p:spPr>
          <a:xfrm>
            <a:off x="0" y="0"/>
            <a:ext cx="429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Sobremesa:</a:t>
            </a:r>
          </a:p>
          <a:p>
            <a:r>
              <a:rPr lang="pt-PT" sz="2400" dirty="0"/>
              <a:t> </a:t>
            </a:r>
          </a:p>
          <a:p>
            <a:r>
              <a:rPr lang="pt-PT" sz="2400" dirty="0"/>
              <a:t>      </a:t>
            </a:r>
            <a:r>
              <a:rPr lang="pt-PT" dirty="0"/>
              <a:t>iogurte natural com frutos vermelhos</a:t>
            </a:r>
            <a:endParaRPr lang="pt-PT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5E582BE-BFE7-47B2-BED0-8A5EE749C953}"/>
              </a:ext>
            </a:extLst>
          </p:cNvPr>
          <p:cNvSpPr txBox="1"/>
          <p:nvPr/>
        </p:nvSpPr>
        <p:spPr>
          <a:xfrm>
            <a:off x="4426857" y="0"/>
            <a:ext cx="3875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Ingredientes: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4 iogurtes naturais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8 mirtilos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8 cerejas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8 framboesas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8 amoras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8 morangos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40F40F-BF2E-419D-85E5-6114FCE4F998}"/>
              </a:ext>
            </a:extLst>
          </p:cNvPr>
          <p:cNvSpPr txBox="1"/>
          <p:nvPr/>
        </p:nvSpPr>
        <p:spPr>
          <a:xfrm>
            <a:off x="8302171" y="0"/>
            <a:ext cx="388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Preparação: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Colocar num copo um dos iogurtes naturais. Cortar os morangos em 4 partes e colocar 8 pedaços de morangos no copo onde está o iogurte colocar também 2 mirtilos, 2 cerejas, 2 framboesas e 2 amoras junto do iogurte e dos morangos.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Fazer isso em 4 copos.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5" y="1431161"/>
            <a:ext cx="3926114" cy="211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3541447"/>
            <a:ext cx="429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Iogurte        75 cal    Frutos         24 cal</a:t>
            </a:r>
          </a:p>
          <a:p>
            <a:r>
              <a:rPr lang="pt-PT" dirty="0"/>
              <a:t>Refeição         99 cal  </a:t>
            </a:r>
          </a:p>
        </p:txBody>
      </p:sp>
      <p:cxnSp>
        <p:nvCxnSpPr>
          <p:cNvPr id="7" name="Conexão recta unidireccional 6"/>
          <p:cNvCxnSpPr/>
          <p:nvPr/>
        </p:nvCxnSpPr>
        <p:spPr>
          <a:xfrm>
            <a:off x="812800" y="3726113"/>
            <a:ext cx="3338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/>
          <p:nvPr/>
        </p:nvCxnSpPr>
        <p:spPr>
          <a:xfrm>
            <a:off x="2699657" y="3747024"/>
            <a:ext cx="3918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unidireccional 13"/>
          <p:cNvCxnSpPr/>
          <p:nvPr/>
        </p:nvCxnSpPr>
        <p:spPr>
          <a:xfrm>
            <a:off x="979714" y="4020457"/>
            <a:ext cx="3701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8C637A4-304C-4564-913A-60B2F62D136F}"/>
              </a:ext>
            </a:extLst>
          </p:cNvPr>
          <p:cNvSpPr txBox="1"/>
          <p:nvPr/>
        </p:nvSpPr>
        <p:spPr>
          <a:xfrm>
            <a:off x="0" y="0"/>
            <a:ext cx="314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Bebida:</a:t>
            </a:r>
          </a:p>
          <a:p>
            <a:endParaRPr lang="pt-PT" sz="2400" dirty="0"/>
          </a:p>
          <a:p>
            <a:r>
              <a:rPr lang="pt-PT" dirty="0"/>
              <a:t>        Sumo de laranja natural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367A3A-F237-4DDC-9CBD-4CA6BC6BA6C0}"/>
              </a:ext>
            </a:extLst>
          </p:cNvPr>
          <p:cNvSpPr txBox="1"/>
          <p:nvPr/>
        </p:nvSpPr>
        <p:spPr>
          <a:xfrm>
            <a:off x="3889829" y="0"/>
            <a:ext cx="406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Ingredientes: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4 laranjas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Agua </a:t>
            </a:r>
            <a:r>
              <a:rPr lang="pt-PT" dirty="0" err="1"/>
              <a:t>qb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Gelo </a:t>
            </a:r>
            <a:r>
              <a:rPr lang="pt-PT" dirty="0" err="1"/>
              <a:t>qb</a:t>
            </a: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B580C8-CA40-4D3B-B768-5A03BC5215E0}"/>
              </a:ext>
            </a:extLst>
          </p:cNvPr>
          <p:cNvSpPr txBox="1"/>
          <p:nvPr/>
        </p:nvSpPr>
        <p:spPr>
          <a:xfrm>
            <a:off x="7968343" y="0"/>
            <a:ext cx="4223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Preparação: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Espremer as laranjas e acrescentar agua até ficar bom (não amargo).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Servir na hora.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017221-1E7A-40B5-96FC-5A3F0DA2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3" y="1396325"/>
            <a:ext cx="3590925" cy="18764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3272750"/>
            <a:ext cx="371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(200ml)        97 cal </a:t>
            </a:r>
          </a:p>
        </p:txBody>
      </p:sp>
      <p:cxnSp>
        <p:nvCxnSpPr>
          <p:cNvPr id="8" name="Conexão recta unidireccional 7"/>
          <p:cNvCxnSpPr/>
          <p:nvPr/>
        </p:nvCxnSpPr>
        <p:spPr>
          <a:xfrm>
            <a:off x="899886" y="3457416"/>
            <a:ext cx="3773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6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Refeição completa :</a:t>
            </a:r>
          </a:p>
          <a:p>
            <a:endParaRPr lang="pt-PT" sz="2800" dirty="0"/>
          </a:p>
          <a:p>
            <a:r>
              <a:rPr lang="pt-PT" dirty="0"/>
              <a:t>            entrada: (250 ml)        150 cal </a:t>
            </a:r>
          </a:p>
          <a:p>
            <a:r>
              <a:rPr lang="pt-PT" dirty="0"/>
              <a:t>            prato principal: 369 cal </a:t>
            </a:r>
          </a:p>
          <a:p>
            <a:r>
              <a:rPr lang="pt-PT" dirty="0"/>
              <a:t>            sobremesa: 99 cal </a:t>
            </a:r>
          </a:p>
          <a:p>
            <a:r>
              <a:rPr lang="pt-PT" dirty="0"/>
              <a:t>            bebida: (200ml)        97 cal </a:t>
            </a:r>
          </a:p>
          <a:p>
            <a:endParaRPr lang="pt-PT" dirty="0"/>
          </a:p>
          <a:p>
            <a:r>
              <a:rPr lang="pt-PT" dirty="0"/>
              <a:t>            </a:t>
            </a:r>
            <a:r>
              <a:rPr lang="pt-PT" sz="2000" b="1" dirty="0"/>
              <a:t>refeição completa: </a:t>
            </a:r>
            <a:r>
              <a:rPr lang="pt-PT" sz="2000" dirty="0"/>
              <a:t>715 cal</a:t>
            </a:r>
            <a:endParaRPr lang="pt-PT" dirty="0"/>
          </a:p>
          <a:p>
            <a:endParaRPr lang="pt-PT" dirty="0"/>
          </a:p>
        </p:txBody>
      </p:sp>
      <p:cxnSp>
        <p:nvCxnSpPr>
          <p:cNvPr id="4" name="Conexão recta unidireccional 3"/>
          <p:cNvCxnSpPr/>
          <p:nvPr/>
        </p:nvCxnSpPr>
        <p:spPr>
          <a:xfrm flipV="1">
            <a:off x="2510971" y="1016000"/>
            <a:ext cx="362858" cy="1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cta unidireccional 5"/>
          <p:cNvCxnSpPr/>
          <p:nvPr/>
        </p:nvCxnSpPr>
        <p:spPr>
          <a:xfrm flipV="1">
            <a:off x="2351314" y="1843314"/>
            <a:ext cx="341086" cy="14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82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1E31D4E8-A6D2-4150-8A5C-467ABC73563D}" vid="{714C3638-A866-479D-BC0A-52BAE891B3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133</TotalTime>
  <Words>319</Words>
  <Application>Microsoft Office PowerPoint</Application>
  <PresentationFormat>Ecrã Panorâmico</PresentationFormat>
  <Paragraphs>100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Franklin Gothic Book</vt:lpstr>
      <vt:lpstr>Franklin Gothic Medium</vt:lpstr>
      <vt:lpstr>Wingdings</vt:lpstr>
      <vt:lpstr>Tema1</vt:lpstr>
      <vt:lpstr>Refeição para 4 pessoas Primavera/Verão 2018/2019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Refeição para 4 pessoas Primavera/Verão 2018/2019</dc:title>
  <dc:creator>Vitor Sérgio Coutinho Fernandes</dc:creator>
  <cp:lastModifiedBy>Natércia Charruadas</cp:lastModifiedBy>
  <cp:revision>15</cp:revision>
  <dcterms:created xsi:type="dcterms:W3CDTF">2019-02-26T19:53:18Z</dcterms:created>
  <dcterms:modified xsi:type="dcterms:W3CDTF">2019-02-27T19:02:52Z</dcterms:modified>
</cp:coreProperties>
</file>