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1" r:id="rId3"/>
    <p:sldId id="258" r:id="rId4"/>
    <p:sldId id="262" r:id="rId5"/>
    <p:sldId id="263" r:id="rId6"/>
    <p:sldId id="259" r:id="rId7"/>
    <p:sldId id="264" r:id="rId8"/>
    <p:sldId id="265" r:id="rId9"/>
    <p:sldId id="260" r:id="rId10"/>
    <p:sldId id="266" r:id="rId11"/>
    <p:sldId id="267" r:id="rId12"/>
    <p:sldId id="26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8D759-1446-4A2D-9103-AEE67588077A}" type="datetimeFigureOut">
              <a:rPr lang="pt-PT" smtClean="0"/>
              <a:t>19/02/2020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21AA7-B673-4EA3-84DF-5784E01C10D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2789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21AA7-B673-4EA3-84DF-5784E01C10DC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963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D823-A168-4AB2-B61B-8E51E4C12ABC}" type="datetimeFigureOut">
              <a:rPr lang="pt-PT" smtClean="0"/>
              <a:t>19/02/2020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A0F8-8891-4CB5-8947-D0698E42507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D823-A168-4AB2-B61B-8E51E4C12ABC}" type="datetimeFigureOut">
              <a:rPr lang="pt-PT" smtClean="0"/>
              <a:t>19/02/2020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A0F8-8891-4CB5-8947-D0698E42507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D823-A168-4AB2-B61B-8E51E4C12ABC}" type="datetimeFigureOut">
              <a:rPr lang="pt-PT" smtClean="0"/>
              <a:t>19/02/2020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A0F8-8891-4CB5-8947-D0698E425073}" type="slidenum">
              <a:rPr lang="pt-PT" smtClean="0"/>
              <a:t>‹nº›</a:t>
            </a:fld>
            <a:endParaRPr lang="pt-P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D823-A168-4AB2-B61B-8E51E4C12ABC}" type="datetimeFigureOut">
              <a:rPr lang="pt-PT" smtClean="0"/>
              <a:t>19/02/2020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A0F8-8891-4CB5-8947-D0698E425073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D823-A168-4AB2-B61B-8E51E4C12ABC}" type="datetimeFigureOut">
              <a:rPr lang="pt-PT" smtClean="0"/>
              <a:t>19/02/2020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A0F8-8891-4CB5-8947-D0698E42507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D823-A168-4AB2-B61B-8E51E4C12ABC}" type="datetimeFigureOut">
              <a:rPr lang="pt-PT" smtClean="0"/>
              <a:t>19/02/2020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A0F8-8891-4CB5-8947-D0698E425073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D823-A168-4AB2-B61B-8E51E4C12ABC}" type="datetimeFigureOut">
              <a:rPr lang="pt-PT" smtClean="0"/>
              <a:t>19/02/2020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A0F8-8891-4CB5-8947-D0698E42507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D823-A168-4AB2-B61B-8E51E4C12ABC}" type="datetimeFigureOut">
              <a:rPr lang="pt-PT" smtClean="0"/>
              <a:t>19/02/2020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A0F8-8891-4CB5-8947-D0698E42507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D823-A168-4AB2-B61B-8E51E4C12ABC}" type="datetimeFigureOut">
              <a:rPr lang="pt-PT" smtClean="0"/>
              <a:t>19/02/2020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A0F8-8891-4CB5-8947-D0698E42507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D823-A168-4AB2-B61B-8E51E4C12ABC}" type="datetimeFigureOut">
              <a:rPr lang="pt-PT" smtClean="0"/>
              <a:t>19/02/2020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A0F8-8891-4CB5-8947-D0698E425073}" type="slidenum">
              <a:rPr lang="pt-PT" smtClean="0"/>
              <a:t>‹nº›</a:t>
            </a:fld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D823-A168-4AB2-B61B-8E51E4C12ABC}" type="datetimeFigureOut">
              <a:rPr lang="pt-PT" smtClean="0"/>
              <a:t>19/02/2020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A0F8-8891-4CB5-8947-D0698E425073}" type="slidenum">
              <a:rPr lang="pt-PT" smtClean="0"/>
              <a:t>‹nº›</a:t>
            </a:fld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C0FD823-A168-4AB2-B61B-8E51E4C12ABC}" type="datetimeFigureOut">
              <a:rPr lang="pt-PT" smtClean="0"/>
              <a:t>19/02/2020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E4A0F8-8891-4CB5-8947-D0698E425073}" type="slidenum">
              <a:rPr lang="pt-PT" smtClean="0"/>
              <a:t>‹nº›</a:t>
            </a:fld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ceitasemenus.net/como-substituir-ingredientes-na-cozinha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705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PT" sz="3600" b="1" dirty="0" smtClean="0"/>
              <a:t>ALIMENTAÇÃO SAUDÁVEL E SUSTENTÁVEL</a:t>
            </a:r>
          </a:p>
          <a:p>
            <a:pPr marL="0" indent="0">
              <a:buNone/>
            </a:pPr>
            <a:endParaRPr lang="pt-PT" sz="3600" b="1" dirty="0" smtClean="0"/>
          </a:p>
          <a:p>
            <a:pPr marL="0" indent="0" algn="ctr">
              <a:buNone/>
            </a:pPr>
            <a:r>
              <a:rPr lang="pt-PT" sz="3600" b="1" dirty="0" smtClean="0"/>
              <a:t>ECO-EMENTAS 2020</a:t>
            </a:r>
          </a:p>
          <a:p>
            <a:pPr marL="0" indent="0" algn="ctr">
              <a:buNone/>
            </a:pPr>
            <a:endParaRPr lang="pt-PT" sz="3600" b="1" dirty="0" smtClean="0"/>
          </a:p>
          <a:p>
            <a:pPr marL="0" indent="0" algn="ctr">
              <a:buNone/>
            </a:pPr>
            <a:r>
              <a:rPr lang="pt-PT" sz="3200" b="1" i="1" dirty="0" smtClean="0"/>
              <a:t>Escola: </a:t>
            </a:r>
            <a:r>
              <a:rPr lang="pt-PT" sz="3200" i="1" dirty="0" smtClean="0"/>
              <a:t>Amadora Inova – </a:t>
            </a:r>
            <a:r>
              <a:rPr lang="pt-PT" sz="3200" i="1" dirty="0" err="1" smtClean="0"/>
              <a:t>Projeto</a:t>
            </a:r>
            <a:r>
              <a:rPr lang="pt-PT" sz="3200" i="1" dirty="0" smtClean="0"/>
              <a:t> 12-15</a:t>
            </a:r>
            <a:endParaRPr lang="pt-PT" sz="3200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2317"/>
            <a:ext cx="5760640" cy="1338123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ECO-ESCOLAS 2019/2020</a:t>
            </a:r>
            <a:endParaRPr lang="pt-PT" dirty="0"/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789477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2160240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909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Ficha </a:t>
            </a:r>
            <a:r>
              <a:rPr lang="pt-PT" dirty="0" smtClean="0"/>
              <a:t>técnica </a:t>
            </a:r>
            <a:endParaRPr lang="pt-PT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853890"/>
              </p:ext>
            </p:extLst>
          </p:nvPr>
        </p:nvGraphicFramePr>
        <p:xfrm>
          <a:off x="827584" y="2204866"/>
          <a:ext cx="7344816" cy="3057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3739"/>
                <a:gridCol w="963304"/>
                <a:gridCol w="1279624"/>
                <a:gridCol w="1279624"/>
                <a:gridCol w="748901"/>
                <a:gridCol w="1279624"/>
              </a:tblGrid>
              <a:tr h="30389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Maçã assada com molho de citrinos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Doses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6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Ingredientes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Peso / quantidade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Un. medida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Preço / Kg ou unidade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Custo mercadoria consumida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3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Maçã reineta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0,840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1,99€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1,84€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3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Laranja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1,09€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0,29€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3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Limão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1,89€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0,30€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3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Paus de canela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Unidade 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0,76€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0,38€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3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3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3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Custo total 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2,81 €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5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Cálculo calórico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823884"/>
              </p:ext>
            </p:extLst>
          </p:nvPr>
        </p:nvGraphicFramePr>
        <p:xfrm>
          <a:off x="323528" y="2564904"/>
          <a:ext cx="8208911" cy="2736302"/>
        </p:xfrm>
        <a:graphic>
          <a:graphicData uri="http://schemas.openxmlformats.org/drawingml/2006/table">
            <a:tbl>
              <a:tblPr/>
              <a:tblGrid>
                <a:gridCol w="414003"/>
                <a:gridCol w="821538"/>
                <a:gridCol w="828007"/>
                <a:gridCol w="698630"/>
                <a:gridCol w="1093228"/>
                <a:gridCol w="601599"/>
                <a:gridCol w="1028540"/>
                <a:gridCol w="750380"/>
                <a:gridCol w="1293761"/>
                <a:gridCol w="679225"/>
              </a:tblGrid>
              <a:tr h="420829"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37" marR="5837" marT="5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Cálculo calórico - Maçã assada com molho de citrinos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632158"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Ingredientes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Proteínas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Lípidos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Hidratos Carbono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Kcal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Proteínas g/por 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Lípidos g/refeição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Hidratos de carbono g/refeição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Kcal g/refeição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336663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Maçã Reineta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98,78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445,2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63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Laranja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63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63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Paus de canela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63"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122,51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9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Bebida</a:t>
            </a:r>
            <a:br>
              <a:rPr lang="pt-PT" dirty="0" smtClean="0"/>
            </a:b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Limonada com laranja e fruta fresca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55576" y="2204864"/>
            <a:ext cx="3822192" cy="639762"/>
          </a:xfrm>
        </p:spPr>
        <p:txBody>
          <a:bodyPr/>
          <a:lstStyle/>
          <a:p>
            <a:r>
              <a:rPr lang="pt-PT" b="1" dirty="0" smtClean="0"/>
              <a:t>Ingredientes</a:t>
            </a:r>
            <a:endParaRPr lang="pt-PT" b="1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5 Laranjas</a:t>
            </a:r>
            <a:br>
              <a:rPr lang="pt-PT" dirty="0"/>
            </a:br>
            <a:r>
              <a:rPr lang="pt-PT" dirty="0"/>
              <a:t>2 </a:t>
            </a:r>
            <a:r>
              <a:rPr lang="pt-PT" dirty="0" smtClean="0"/>
              <a:t>Limões</a:t>
            </a:r>
          </a:p>
          <a:p>
            <a:r>
              <a:rPr lang="pt-PT" dirty="0"/>
              <a:t>1</a:t>
            </a:r>
            <a:r>
              <a:rPr lang="pt-PT" dirty="0" smtClean="0"/>
              <a:t> </a:t>
            </a:r>
            <a:r>
              <a:rPr lang="pt-PT" dirty="0" smtClean="0"/>
              <a:t>maçã </a:t>
            </a:r>
            <a:endParaRPr lang="pt-PT" dirty="0" smtClean="0"/>
          </a:p>
          <a:p>
            <a:r>
              <a:rPr lang="pt-PT" dirty="0" smtClean="0"/>
              <a:t>4 morangos</a:t>
            </a:r>
          </a:p>
          <a:p>
            <a:r>
              <a:rPr lang="pt-PT" dirty="0" smtClean="0"/>
              <a:t>1 kiwi</a:t>
            </a:r>
            <a:r>
              <a:rPr lang="pt-PT" dirty="0"/>
              <a:t/>
            </a:r>
            <a:br>
              <a:rPr lang="pt-PT" dirty="0"/>
            </a:br>
            <a:r>
              <a:rPr lang="pt-PT" dirty="0"/>
              <a:t>Folhas de hortelã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572000" y="2132856"/>
            <a:ext cx="3822192" cy="639762"/>
          </a:xfrm>
        </p:spPr>
        <p:txBody>
          <a:bodyPr/>
          <a:lstStyle/>
          <a:p>
            <a:r>
              <a:rPr lang="pt-PT" b="1" dirty="0" smtClean="0"/>
              <a:t>Preparação</a:t>
            </a:r>
            <a:endParaRPr lang="pt-PT" b="1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4008" y="2996952"/>
            <a:ext cx="3822192" cy="2952328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Esprema as </a:t>
            </a:r>
            <a:r>
              <a:rPr lang="pt-PT" dirty="0" smtClean="0"/>
              <a:t>5 </a:t>
            </a:r>
            <a:r>
              <a:rPr lang="pt-PT" dirty="0" smtClean="0"/>
              <a:t>laranjas e </a:t>
            </a:r>
            <a:r>
              <a:rPr lang="pt-PT" dirty="0" smtClean="0"/>
              <a:t>os </a:t>
            </a:r>
            <a:r>
              <a:rPr lang="pt-PT" dirty="0" smtClean="0"/>
              <a:t>limões </a:t>
            </a:r>
            <a:r>
              <a:rPr lang="pt-PT" dirty="0" smtClean="0"/>
              <a:t>e ponha o sumo num  jarro.</a:t>
            </a:r>
          </a:p>
          <a:p>
            <a:r>
              <a:rPr lang="pt-PT" dirty="0" smtClean="0"/>
              <a:t>Corte as </a:t>
            </a:r>
            <a:r>
              <a:rPr lang="pt-PT" dirty="0" smtClean="0"/>
              <a:t>restantes frutas  </a:t>
            </a:r>
            <a:r>
              <a:rPr lang="pt-PT" dirty="0"/>
              <a:t>em fatias e depois em quartos. </a:t>
            </a:r>
            <a:endParaRPr lang="pt-PT" dirty="0" smtClean="0"/>
          </a:p>
          <a:p>
            <a:r>
              <a:rPr lang="pt-PT" dirty="0" smtClean="0"/>
              <a:t>Deite </a:t>
            </a:r>
            <a:r>
              <a:rPr lang="pt-PT" dirty="0"/>
              <a:t>para o </a:t>
            </a:r>
            <a:r>
              <a:rPr lang="pt-PT" dirty="0" smtClean="0"/>
              <a:t>jarro e junte as folhas de hortelã.</a:t>
            </a:r>
          </a:p>
          <a:p>
            <a:pPr marL="0" indent="0">
              <a:buNone/>
            </a:pP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230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Ficha técnica 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412197"/>
              </p:ext>
            </p:extLst>
          </p:nvPr>
        </p:nvGraphicFramePr>
        <p:xfrm>
          <a:off x="971600" y="2420888"/>
          <a:ext cx="7056785" cy="3384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3396"/>
                <a:gridCol w="925528"/>
                <a:gridCol w="1229443"/>
                <a:gridCol w="1229443"/>
                <a:gridCol w="719532"/>
                <a:gridCol w="1229443"/>
              </a:tblGrid>
              <a:tr h="3059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Limonada com laranja e fruta fresca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Doses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Ingredientes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Peso / quantidade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Un. medida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Preço / Kg ou unidade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Custo mercadoria consumida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Laranja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1,09€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1,09€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Limão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0,200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1,89€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0,60€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Maçãs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0,200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1,59€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0,58€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Morango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3,30€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0,33€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Folhas de hortelã 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qb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Custo total 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2,60 €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02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Cálculo calórico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78516"/>
              </p:ext>
            </p:extLst>
          </p:nvPr>
        </p:nvGraphicFramePr>
        <p:xfrm>
          <a:off x="683568" y="2564904"/>
          <a:ext cx="7632848" cy="3096344"/>
        </p:xfrm>
        <a:graphic>
          <a:graphicData uri="http://schemas.openxmlformats.org/drawingml/2006/table">
            <a:tbl>
              <a:tblPr/>
              <a:tblGrid>
                <a:gridCol w="384950"/>
                <a:gridCol w="763887"/>
                <a:gridCol w="769901"/>
                <a:gridCol w="649603"/>
                <a:gridCol w="1016511"/>
                <a:gridCol w="559382"/>
                <a:gridCol w="956362"/>
                <a:gridCol w="697722"/>
                <a:gridCol w="1202970"/>
                <a:gridCol w="631560"/>
              </a:tblGrid>
              <a:tr h="424032"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37" marR="5837" marT="5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Cálculo calórico - Limonada com laranja e fruta fresca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636968"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Ingredientes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Proteínas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Lípidos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Hidratos Carbono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Kcal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Proteínas g/por 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Lípidos g/refeição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Hidratos de carbono g/refeição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Kcal g/refeição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339224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Laranja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117,5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24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24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Maçã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24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Morango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24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Ortelã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24"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153,4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8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Cálculo valor energético e monetário</a:t>
            </a:r>
            <a:endParaRPr lang="pt-PT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913720"/>
              </p:ext>
            </p:extLst>
          </p:nvPr>
        </p:nvGraphicFramePr>
        <p:xfrm>
          <a:off x="1259632" y="2420888"/>
          <a:ext cx="6624735" cy="3168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4335"/>
                <a:gridCol w="1325100"/>
                <a:gridCol w="1325100"/>
                <a:gridCol w="1325100"/>
                <a:gridCol w="1325100"/>
              </a:tblGrid>
              <a:tr h="957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Valor energético por pessoa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Valor energético para 4 pessoas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Custo por pessoa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Custo para 4 pessoas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8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Entrada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75 Kcal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300 Kcal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0,81€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3,26 €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8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Prato principal 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247,96 Kcal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991,84 Kcal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1,57€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6,29 €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8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Sobremesa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136,75 Kcal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547 Kcal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0,70€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2,81 €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8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Bebida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166, 25 Kcal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665 Kcal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0,65€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2,60 €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8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Total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625,96 Kcal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2503,84 Kcal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3,74€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14,96 €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62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899592" y="620688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t-PT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No 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âmbito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do tema 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“Alimentação Saudável e Sustentável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” , a turma H do </a:t>
            </a:r>
            <a:r>
              <a:rPr lang="pt-PT" b="1" dirty="0" err="1" smtClean="0">
                <a:solidFill>
                  <a:schemeClr val="tx2">
                    <a:lumMod val="75000"/>
                  </a:schemeClr>
                </a:solidFill>
              </a:rPr>
              <a:t>Projeto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 12-15 decidiu participar 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no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desafio </a:t>
            </a:r>
            <a:r>
              <a:rPr lang="pt-PT" b="1" dirty="0" err="1" smtClean="0">
                <a:solidFill>
                  <a:schemeClr val="tx2">
                    <a:lumMod val="75000"/>
                  </a:schemeClr>
                </a:solidFill>
              </a:rPr>
              <a:t>Eco-Ementas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. Inicialmente, os alunos realizaram uma pesquisa acerca das frutas e vegetais da época e da região.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 A ementa apresentada pelos alunos foi </a:t>
            </a:r>
            <a:r>
              <a:rPr lang="pt-PT" b="1" dirty="0" err="1">
                <a:solidFill>
                  <a:schemeClr val="tx2">
                    <a:lumMod val="75000"/>
                  </a:schemeClr>
                </a:solidFill>
              </a:rPr>
              <a:t>confecionada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 com ingredientes regionais e biológicos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, alguns 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provenientes da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horta 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da própria escola, o que permitiu envolver a comunidade e teve em consideração a sustentabilidade ambiental e económica.</a:t>
            </a:r>
            <a:endParaRPr lang="pt-PT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Este </a:t>
            </a:r>
            <a:r>
              <a:rPr lang="pt-PT" b="1" dirty="0" err="1">
                <a:solidFill>
                  <a:schemeClr val="tx2">
                    <a:lumMod val="75000"/>
                  </a:schemeClr>
                </a:solidFill>
              </a:rPr>
              <a:t>projeto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 permitiu sensibilizar as crianças e jovens para um maior conhecimento acerca das questões que se relacionam com a alimentação saudável e sustentável, para que estes estejam </a:t>
            </a:r>
            <a:r>
              <a:rPr lang="pt-PT" b="1" dirty="0" err="1">
                <a:solidFill>
                  <a:schemeClr val="tx2">
                    <a:lumMod val="75000"/>
                  </a:schemeClr>
                </a:solidFill>
              </a:rPr>
              <a:t>recetivos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 à introdução de hábitos no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dia a dia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499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ENTRADA</a:t>
            </a:r>
            <a:r>
              <a:rPr lang="pt-PT" dirty="0"/>
              <a:t/>
            </a:r>
            <a:br>
              <a:rPr lang="pt-PT" dirty="0"/>
            </a:br>
            <a:r>
              <a:rPr lang="pt-PT" u="sng" dirty="0" smtClean="0">
                <a:solidFill>
                  <a:schemeClr val="tx2">
                    <a:lumMod val="75000"/>
                  </a:schemeClr>
                </a:solidFill>
              </a:rPr>
              <a:t>Sopa de tomate com ovo de codorniz</a:t>
            </a:r>
            <a:endParaRPr lang="pt-PT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idx="1"/>
          </p:nvPr>
        </p:nvSpPr>
        <p:spPr>
          <a:xfrm>
            <a:off x="683568" y="2060848"/>
            <a:ext cx="3822192" cy="639762"/>
          </a:xfrm>
        </p:spPr>
        <p:txBody>
          <a:bodyPr/>
          <a:lstStyle/>
          <a:p>
            <a:r>
              <a:rPr lang="pt-PT" b="1" dirty="0" smtClean="0"/>
              <a:t>Ingredientes</a:t>
            </a:r>
            <a:endParaRPr lang="pt-PT" b="1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half" idx="2"/>
          </p:nvPr>
        </p:nvSpPr>
        <p:spPr>
          <a:xfrm>
            <a:off x="683568" y="2780928"/>
            <a:ext cx="3820055" cy="3312368"/>
          </a:xfrm>
        </p:spPr>
        <p:txBody>
          <a:bodyPr>
            <a:normAutofit lnSpcReduction="10000"/>
          </a:bodyPr>
          <a:lstStyle/>
          <a:p>
            <a:pPr fontAlgn="base"/>
            <a:r>
              <a:rPr lang="pt-PT" b="1" dirty="0">
                <a:hlinkClick r:id="rId2"/>
              </a:rPr>
              <a:t>Ingredientes</a:t>
            </a:r>
            <a:endParaRPr lang="pt-PT" dirty="0"/>
          </a:p>
          <a:p>
            <a:pPr fontAlgn="base"/>
            <a:r>
              <a:rPr lang="pt-PT" dirty="0"/>
              <a:t>5 /6 tomates</a:t>
            </a:r>
          </a:p>
          <a:p>
            <a:pPr fontAlgn="base"/>
            <a:r>
              <a:rPr lang="pt-PT" dirty="0"/>
              <a:t>1 cebola</a:t>
            </a:r>
          </a:p>
          <a:p>
            <a:pPr fontAlgn="base"/>
            <a:r>
              <a:rPr lang="pt-PT" dirty="0"/>
              <a:t>3 dentes de 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alho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  <a:p>
            <a:pPr fontAlgn="base"/>
            <a:r>
              <a:rPr lang="pt-PT" dirty="0" smtClean="0"/>
              <a:t>Cerca </a:t>
            </a:r>
            <a:r>
              <a:rPr lang="pt-PT" dirty="0"/>
              <a:t>de 0.75 l de água</a:t>
            </a:r>
          </a:p>
          <a:p>
            <a:pPr fontAlgn="base"/>
            <a:r>
              <a:rPr lang="pt-PT" dirty="0"/>
              <a:t>4 </a:t>
            </a:r>
            <a:r>
              <a:rPr lang="pt-PT" dirty="0" smtClean="0"/>
              <a:t>ovos de codorniz</a:t>
            </a:r>
            <a:endParaRPr lang="pt-PT" dirty="0"/>
          </a:p>
          <a:p>
            <a:pPr fontAlgn="base"/>
            <a:r>
              <a:rPr lang="pt-PT" dirty="0"/>
              <a:t>Folhas de coentros</a:t>
            </a:r>
          </a:p>
          <a:p>
            <a:pPr fontAlgn="base"/>
            <a:r>
              <a:rPr lang="pt-PT" dirty="0"/>
              <a:t>Sal </a:t>
            </a:r>
            <a:r>
              <a:rPr lang="pt-PT" dirty="0" smtClean="0"/>
              <a:t> </a:t>
            </a:r>
            <a:r>
              <a:rPr lang="pt-PT" dirty="0"/>
              <a:t>q.b.</a:t>
            </a:r>
          </a:p>
          <a:p>
            <a:pPr fontAlgn="base"/>
            <a:r>
              <a:rPr lang="pt-PT" dirty="0" smtClean="0"/>
              <a:t>Azeite</a:t>
            </a:r>
            <a:r>
              <a:rPr lang="pt-PT" dirty="0"/>
              <a:t> q.b.</a:t>
            </a:r>
          </a:p>
          <a:p>
            <a:endParaRPr lang="pt-PT" dirty="0"/>
          </a:p>
        </p:txBody>
      </p:sp>
      <p:sp>
        <p:nvSpPr>
          <p:cNvPr id="7" name="Marcador de Posição do Texto 6"/>
          <p:cNvSpPr>
            <a:spLocks noGrp="1"/>
          </p:cNvSpPr>
          <p:nvPr>
            <p:ph type="body" sz="quarter" idx="3"/>
          </p:nvPr>
        </p:nvSpPr>
        <p:spPr>
          <a:xfrm>
            <a:off x="4427984" y="1988840"/>
            <a:ext cx="3822192" cy="639762"/>
          </a:xfrm>
        </p:spPr>
        <p:txBody>
          <a:bodyPr/>
          <a:lstStyle/>
          <a:p>
            <a:r>
              <a:rPr lang="pt-PT" b="1" dirty="0" smtClean="0"/>
              <a:t>Preparação</a:t>
            </a:r>
            <a:endParaRPr lang="pt-PT" b="1" dirty="0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4"/>
          </p:nvPr>
        </p:nvSpPr>
        <p:spPr>
          <a:xfrm>
            <a:off x="3851920" y="2636912"/>
            <a:ext cx="4968552" cy="367240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pt-PT" dirty="0"/>
              <a:t>Leve ao lume uma panela com um fio de </a:t>
            </a:r>
            <a:r>
              <a:rPr lang="pt-PT" dirty="0" smtClean="0"/>
              <a:t>azeite.</a:t>
            </a:r>
            <a:endParaRPr lang="pt-PT" dirty="0"/>
          </a:p>
          <a:p>
            <a:pPr fontAlgn="base"/>
            <a:r>
              <a:rPr lang="pt-PT" dirty="0"/>
              <a:t>Quando o azeite estiver bem quente, junte a cebola picada e, quando esta estiver transparente, junte os alhos </a:t>
            </a:r>
            <a:r>
              <a:rPr lang="pt-PT" dirty="0" smtClean="0"/>
              <a:t>picados.</a:t>
            </a:r>
            <a:endParaRPr lang="pt-PT" dirty="0"/>
          </a:p>
          <a:p>
            <a:pPr fontAlgn="base"/>
            <a:r>
              <a:rPr lang="pt-PT" dirty="0"/>
              <a:t>De seguida, retire a pele aos tomates, limpe-os de sementes, pique-os e junta-os ao refogado. Tempere com </a:t>
            </a:r>
            <a:r>
              <a:rPr lang="pt-PT" dirty="0" smtClean="0"/>
              <a:t>sal.</a:t>
            </a:r>
            <a:endParaRPr lang="pt-PT" dirty="0"/>
          </a:p>
          <a:p>
            <a:pPr fontAlgn="base"/>
            <a:r>
              <a:rPr lang="pt-PT" dirty="0"/>
              <a:t>Assim que o tomate estiver desfeito e ligado ao refogado, acrescentamos a água </a:t>
            </a:r>
            <a:r>
              <a:rPr lang="pt-PT" dirty="0" smtClean="0"/>
              <a:t>fervida e </a:t>
            </a:r>
            <a:r>
              <a:rPr lang="pt-PT" dirty="0"/>
              <a:t>triture com a varinha mágica.</a:t>
            </a:r>
          </a:p>
          <a:p>
            <a:pPr fontAlgn="base"/>
            <a:r>
              <a:rPr lang="pt-PT" dirty="0"/>
              <a:t>Deixe cozinhar durante cerca de 15 minutos com a panela tapada.</a:t>
            </a:r>
          </a:p>
          <a:p>
            <a:pPr fontAlgn="base"/>
            <a:r>
              <a:rPr lang="pt-PT" dirty="0"/>
              <a:t>Quando a </a:t>
            </a:r>
            <a:r>
              <a:rPr lang="pt-PT" dirty="0" smtClean="0"/>
              <a:t>sopa</a:t>
            </a:r>
            <a:r>
              <a:rPr lang="pt-PT" dirty="0"/>
              <a:t> estiver quase pronta junte os </a:t>
            </a:r>
            <a:r>
              <a:rPr lang="pt-PT" dirty="0" smtClean="0"/>
              <a:t>ovos.</a:t>
            </a:r>
            <a:r>
              <a:rPr lang="pt-PT" dirty="0"/>
              <a:t> </a:t>
            </a:r>
            <a:r>
              <a:rPr lang="pt-PT" dirty="0" smtClean="0"/>
              <a:t>Abra-os e </a:t>
            </a:r>
            <a:r>
              <a:rPr lang="pt-PT" dirty="0"/>
              <a:t>deixe-os cair na sopa, com cuidado, para que o </a:t>
            </a:r>
            <a:r>
              <a:rPr lang="pt-PT" dirty="0" smtClean="0"/>
              <a:t>ovo</a:t>
            </a:r>
            <a:r>
              <a:rPr lang="pt-PT" dirty="0"/>
              <a:t> não se desfaça e fique escalfado na própria sopa.</a:t>
            </a:r>
          </a:p>
          <a:p>
            <a:pPr fontAlgn="base"/>
            <a:r>
              <a:rPr lang="pt-PT" dirty="0"/>
              <a:t>Aguarde 3 ou 4 minutos até a sopa de tomate com os ovos escalfados estar pronta.</a:t>
            </a:r>
          </a:p>
          <a:p>
            <a:pPr fontAlgn="base"/>
            <a:r>
              <a:rPr lang="pt-PT" dirty="0" smtClean="0"/>
              <a:t>Sirva </a:t>
            </a:r>
            <a:r>
              <a:rPr lang="pt-PT" dirty="0"/>
              <a:t>a sopa polvilhada com folhas de coentros.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220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Ficha técnica </a:t>
            </a:r>
            <a:endParaRPr lang="pt-PT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337495"/>
              </p:ext>
            </p:extLst>
          </p:nvPr>
        </p:nvGraphicFramePr>
        <p:xfrm>
          <a:off x="755576" y="1844824"/>
          <a:ext cx="7632848" cy="403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4081"/>
                <a:gridCol w="1001082"/>
                <a:gridCol w="1329805"/>
                <a:gridCol w="1329805"/>
                <a:gridCol w="778270"/>
                <a:gridCol w="1329805"/>
              </a:tblGrid>
              <a:tr h="24888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Sopa de tomate com ovo de codorniz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Doses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Ingredientes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Peso / quantidade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Un. medida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Preço / Kg ou unidade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Custo mercadoria consumida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Tomate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1,50 €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1,50€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Cebola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1,30 €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0,13€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Alho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4,99€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0,49€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Ovos de codorniz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Unidade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0,99€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0,66€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Folhas de Coentros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0,025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0,99€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0,48€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Sal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qb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Azeite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qb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Água 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qb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781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Custo total 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3,26 €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1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Cálculo calórico</a:t>
            </a:r>
            <a:endParaRPr lang="pt-PT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724700"/>
              </p:ext>
            </p:extLst>
          </p:nvPr>
        </p:nvGraphicFramePr>
        <p:xfrm>
          <a:off x="251520" y="2132856"/>
          <a:ext cx="8424938" cy="3384382"/>
        </p:xfrm>
        <a:graphic>
          <a:graphicData uri="http://schemas.openxmlformats.org/drawingml/2006/table">
            <a:tbl>
              <a:tblPr/>
              <a:tblGrid>
                <a:gridCol w="424898"/>
                <a:gridCol w="843158"/>
                <a:gridCol w="849796"/>
                <a:gridCol w="717016"/>
                <a:gridCol w="1121998"/>
                <a:gridCol w="617430"/>
                <a:gridCol w="1055607"/>
                <a:gridCol w="770128"/>
                <a:gridCol w="1327807"/>
                <a:gridCol w="697100"/>
              </a:tblGrid>
              <a:tr h="348826"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37" marR="5837" marT="5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Cálculo calórico - Sopa de tomate com ovo de codorniz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23998"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Ingredientes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Proteínas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Lípidos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Hidratos Carbono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Kcal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Proteínas g/por 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Lípidos g/refeição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Hidratos de carbono g/refeição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Kcal g/refeição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279062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Tomate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62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Cebola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62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Alho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62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Ovos de codorniz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62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Coentros 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62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62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Azeite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62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Água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62">
                <a:tc>
                  <a:txBody>
                    <a:bodyPr/>
                    <a:lstStyle/>
                    <a:p>
                      <a:pPr algn="ctr" fontAlgn="b"/>
                      <a:endParaRPr lang="pt-PT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Prato Principal</a:t>
            </a:r>
            <a:br>
              <a:rPr lang="pt-PT" dirty="0" smtClean="0"/>
            </a:br>
            <a:r>
              <a:rPr lang="pt-PT" sz="4000" u="sng" dirty="0" smtClean="0">
                <a:solidFill>
                  <a:schemeClr val="tx2">
                    <a:lumMod val="75000"/>
                  </a:schemeClr>
                </a:solidFill>
              </a:rPr>
              <a:t>Beringela recheada com legumes e atum</a:t>
            </a:r>
            <a:endParaRPr lang="pt-PT" sz="40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3822192" cy="639762"/>
          </a:xfrm>
        </p:spPr>
        <p:txBody>
          <a:bodyPr/>
          <a:lstStyle/>
          <a:p>
            <a:r>
              <a:rPr lang="pt-PT" b="1" dirty="0" smtClean="0"/>
              <a:t>Ingredientes </a:t>
            </a:r>
            <a:endParaRPr lang="pt-PT" b="1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755576" y="2348880"/>
            <a:ext cx="3820055" cy="3816424"/>
          </a:xfrm>
        </p:spPr>
        <p:txBody>
          <a:bodyPr>
            <a:normAutofit fontScale="92500" lnSpcReduction="10000"/>
          </a:bodyPr>
          <a:lstStyle/>
          <a:p>
            <a:r>
              <a:rPr lang="pt-PT" dirty="0" smtClean="0"/>
              <a:t>2 Beringelas</a:t>
            </a:r>
          </a:p>
          <a:p>
            <a:r>
              <a:rPr lang="pt-PT" dirty="0" smtClean="0"/>
              <a:t>2 Latas de atum</a:t>
            </a:r>
          </a:p>
          <a:p>
            <a:r>
              <a:rPr lang="pt-PT" dirty="0" smtClean="0"/>
              <a:t>100g queijo mozarela </a:t>
            </a:r>
          </a:p>
          <a:p>
            <a:r>
              <a:rPr lang="pt-PT" dirty="0" smtClean="0"/>
              <a:t>1 </a:t>
            </a:r>
            <a:r>
              <a:rPr lang="pt-PT" dirty="0"/>
              <a:t>A</a:t>
            </a:r>
            <a:r>
              <a:rPr lang="pt-PT" dirty="0" smtClean="0"/>
              <a:t>lho francês pequeno</a:t>
            </a:r>
          </a:p>
          <a:p>
            <a:r>
              <a:rPr lang="pt-PT" dirty="0" smtClean="0"/>
              <a:t>½ Pimento vermelho</a:t>
            </a:r>
          </a:p>
          <a:p>
            <a:r>
              <a:rPr lang="pt-PT" dirty="0" smtClean="0"/>
              <a:t>1 Curgete</a:t>
            </a:r>
          </a:p>
          <a:p>
            <a:r>
              <a:rPr lang="pt-PT" dirty="0" smtClean="0"/>
              <a:t>1 Cenoura</a:t>
            </a:r>
          </a:p>
          <a:p>
            <a:r>
              <a:rPr lang="pt-PT" dirty="0" smtClean="0"/>
              <a:t>1 cebola</a:t>
            </a:r>
          </a:p>
          <a:p>
            <a:r>
              <a:rPr lang="pt-PT" dirty="0" smtClean="0"/>
              <a:t>Azeite</a:t>
            </a:r>
          </a:p>
          <a:p>
            <a:r>
              <a:rPr lang="pt-PT" dirty="0" smtClean="0"/>
              <a:t>Orégãos </a:t>
            </a:r>
          </a:p>
          <a:p>
            <a:r>
              <a:rPr lang="pt-PT" dirty="0" smtClean="0"/>
              <a:t>Sal </a:t>
            </a:r>
          </a:p>
          <a:p>
            <a:pPr marL="0" indent="0">
              <a:buNone/>
            </a:pPr>
            <a:endParaRPr lang="pt-PT" dirty="0" smtClean="0"/>
          </a:p>
          <a:p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067944" y="1772816"/>
            <a:ext cx="4470264" cy="639762"/>
          </a:xfrm>
        </p:spPr>
        <p:txBody>
          <a:bodyPr/>
          <a:lstStyle/>
          <a:p>
            <a:r>
              <a:rPr lang="pt-PT" b="1" dirty="0" smtClean="0"/>
              <a:t>Preparação</a:t>
            </a:r>
            <a:endParaRPr lang="pt-PT" b="1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635896" y="2276872"/>
            <a:ext cx="5112568" cy="3888432"/>
          </a:xfrm>
        </p:spPr>
        <p:txBody>
          <a:bodyPr>
            <a:normAutofit fontScale="70000" lnSpcReduction="20000"/>
          </a:bodyPr>
          <a:lstStyle/>
          <a:p>
            <a:r>
              <a:rPr lang="pt-PT" dirty="0"/>
              <a:t>Corte o alho francês em rodelas, lave e escorra.</a:t>
            </a:r>
            <a:br>
              <a:rPr lang="pt-PT" dirty="0"/>
            </a:br>
            <a:r>
              <a:rPr lang="pt-PT" dirty="0" smtClean="0"/>
              <a:t>Descasque </a:t>
            </a:r>
            <a:r>
              <a:rPr lang="pt-PT" dirty="0"/>
              <a:t>a cebola e corte-a </a:t>
            </a:r>
            <a:r>
              <a:rPr lang="pt-PT" dirty="0" smtClean="0"/>
              <a:t>em gomos </a:t>
            </a:r>
            <a:r>
              <a:rPr lang="pt-PT" dirty="0"/>
              <a:t>finos</a:t>
            </a:r>
            <a:r>
              <a:rPr lang="pt-PT" dirty="0" smtClean="0"/>
              <a:t>.</a:t>
            </a:r>
            <a:r>
              <a:rPr lang="pt-PT" dirty="0"/>
              <a:t/>
            </a:r>
            <a:br>
              <a:rPr lang="pt-PT" dirty="0"/>
            </a:br>
            <a:r>
              <a:rPr lang="pt-PT" dirty="0"/>
              <a:t>Pele a cenoura, corte-a ao meio e depois em meias luas</a:t>
            </a:r>
            <a:r>
              <a:rPr lang="pt-PT" dirty="0" smtClean="0"/>
              <a:t>.</a:t>
            </a:r>
          </a:p>
          <a:p>
            <a:r>
              <a:rPr lang="pt-PT" dirty="0" smtClean="0"/>
              <a:t>Corte as beringelas ao meio ( na vertical) e retire a polpa.</a:t>
            </a:r>
          </a:p>
          <a:p>
            <a:r>
              <a:rPr lang="pt-PT" dirty="0" smtClean="0"/>
              <a:t>Lave </a:t>
            </a:r>
            <a:r>
              <a:rPr lang="pt-PT" dirty="0"/>
              <a:t>a </a:t>
            </a:r>
            <a:r>
              <a:rPr lang="pt-PT" dirty="0" smtClean="0"/>
              <a:t>curgete</a:t>
            </a:r>
            <a:r>
              <a:rPr lang="pt-PT" dirty="0" smtClean="0"/>
              <a:t>, elimine </a:t>
            </a:r>
            <a:r>
              <a:rPr lang="pt-PT" dirty="0"/>
              <a:t>as pontas, corte-a ao </a:t>
            </a:r>
            <a:r>
              <a:rPr lang="pt-PT" dirty="0" smtClean="0"/>
              <a:t>meio e </a:t>
            </a:r>
            <a:r>
              <a:rPr lang="pt-PT" dirty="0"/>
              <a:t>depois em meias luas</a:t>
            </a:r>
            <a:r>
              <a:rPr lang="pt-PT" dirty="0" smtClean="0"/>
              <a:t>.</a:t>
            </a:r>
          </a:p>
          <a:p>
            <a:r>
              <a:rPr lang="pt-PT" dirty="0" smtClean="0"/>
              <a:t>Lave o pimento e corte-o às tiras. </a:t>
            </a:r>
            <a:endParaRPr lang="pt-PT" dirty="0" smtClean="0"/>
          </a:p>
          <a:p>
            <a:r>
              <a:rPr lang="pt-PT" dirty="0" smtClean="0"/>
              <a:t>Numa frigideira larga coloque um fio de azeite,  junte  a cebola picada, o alho </a:t>
            </a:r>
            <a:r>
              <a:rPr lang="pt-PT" dirty="0" smtClean="0"/>
              <a:t>francês e o pimento  </a:t>
            </a:r>
            <a:r>
              <a:rPr lang="pt-PT" dirty="0"/>
              <a:t>e salteie até estarem </a:t>
            </a:r>
            <a:r>
              <a:rPr lang="pt-PT" dirty="0" smtClean="0"/>
              <a:t>moles.</a:t>
            </a:r>
          </a:p>
          <a:p>
            <a:r>
              <a:rPr lang="pt-PT" dirty="0" smtClean="0"/>
              <a:t>Adicione </a:t>
            </a:r>
            <a:r>
              <a:rPr lang="pt-PT" dirty="0"/>
              <a:t>a cenoura, salteie durante mais 3 a 4 minutos e introduza </a:t>
            </a:r>
            <a:r>
              <a:rPr lang="pt-PT" dirty="0" smtClean="0"/>
              <a:t>a </a:t>
            </a:r>
            <a:r>
              <a:rPr lang="pt-PT" dirty="0" smtClean="0"/>
              <a:t>curgete </a:t>
            </a:r>
            <a:r>
              <a:rPr lang="pt-PT" dirty="0" smtClean="0"/>
              <a:t>e a polpa da beringela.</a:t>
            </a:r>
            <a:r>
              <a:rPr lang="pt-PT" dirty="0"/>
              <a:t>  Deixe cozinhar mais 3 a 4 minutos, tempere com sal  </a:t>
            </a:r>
            <a:r>
              <a:rPr lang="pt-PT" dirty="0" smtClean="0"/>
              <a:t>e deixe cozinhar </a:t>
            </a:r>
            <a:r>
              <a:rPr lang="pt-PT" dirty="0"/>
              <a:t>até os legumes estarem tenros</a:t>
            </a:r>
            <a:r>
              <a:rPr lang="pt-PT" dirty="0" smtClean="0"/>
              <a:t>.</a:t>
            </a:r>
          </a:p>
          <a:p>
            <a:r>
              <a:rPr lang="pt-PT" dirty="0"/>
              <a:t>Adicione o atum, despois de escorrido, aos legumes e recheie as beringelas com este preparado. </a:t>
            </a:r>
          </a:p>
          <a:p>
            <a:r>
              <a:rPr lang="pt-PT" dirty="0"/>
              <a:t>Polvilhe as beringelas com </a:t>
            </a:r>
            <a:r>
              <a:rPr lang="pt-PT" dirty="0" smtClean="0"/>
              <a:t>orégãos e queijo mozarela.</a:t>
            </a:r>
          </a:p>
          <a:p>
            <a:r>
              <a:rPr lang="pt-PT" dirty="0" smtClean="0"/>
              <a:t>Leve ao forno durante 15 minutos.  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1467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Ficha técnica 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356270"/>
              </p:ext>
            </p:extLst>
          </p:nvPr>
        </p:nvGraphicFramePr>
        <p:xfrm>
          <a:off x="899592" y="1628797"/>
          <a:ext cx="7128791" cy="4229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981"/>
                <a:gridCol w="934972"/>
                <a:gridCol w="1241988"/>
                <a:gridCol w="1241988"/>
                <a:gridCol w="726874"/>
                <a:gridCol w="1241988"/>
              </a:tblGrid>
              <a:tr h="24789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Beringela recheada com legumes e atum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Doses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Ingredientes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Peso / quantidade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Un. medida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Preço / Kg ou unidade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Custo mercadoria consumida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Beringela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0,600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1,99€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1,19€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Atum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Unidade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0,99€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1,98€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Queijo mozarela 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0,125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Unidade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1,59€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1,59€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Alho francês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0,150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1,89€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0,28€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Pimento vermelho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2,19€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0,21€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Curgete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0,422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1,99€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0,84€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Cenoura 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0,75€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0,07€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Cebola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0,100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1,30 €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0,13€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Sal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qb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Azeite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qb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Orégãos 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qb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Kg 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Custo total 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6,29€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10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Cálculo calórico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723633"/>
              </p:ext>
            </p:extLst>
          </p:nvPr>
        </p:nvGraphicFramePr>
        <p:xfrm>
          <a:off x="539552" y="1916836"/>
          <a:ext cx="8064895" cy="4176460"/>
        </p:xfrm>
        <a:graphic>
          <a:graphicData uri="http://schemas.openxmlformats.org/drawingml/2006/table">
            <a:tbl>
              <a:tblPr/>
              <a:tblGrid>
                <a:gridCol w="406740"/>
                <a:gridCol w="807124"/>
                <a:gridCol w="813481"/>
                <a:gridCol w="686374"/>
                <a:gridCol w="1074048"/>
                <a:gridCol w="591044"/>
                <a:gridCol w="1010496"/>
                <a:gridCol w="737216"/>
                <a:gridCol w="1271063"/>
                <a:gridCol w="667309"/>
              </a:tblGrid>
              <a:tr h="345100"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37" marR="5837" marT="5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P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Cálculo calórico - Beringela recheada com legumes e atum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18400"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Ingredientes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Proteínas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Lípidos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Hidratos Carbono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Kcal (100g/ml)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Proteínas g/por 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Lípidos g/refeição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Hidratos de carbono g/refeição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Kcal g/refeição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276080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Beringela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0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Atum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89,76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380,6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0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Queijo mozarela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0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Alho Francês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0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Pimento vermelho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0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Curgete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71,74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0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Cenoura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0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Cebola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0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0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Azeite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0"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Orégãos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qb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0"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37" marR="5837" marT="58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136,61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27,28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45,62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991,84</a:t>
                      </a:r>
                    </a:p>
                  </a:txBody>
                  <a:tcPr marL="5837" marR="5837" marT="5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7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Sobremesa </a:t>
            </a:r>
            <a:br>
              <a:rPr lang="pt-PT" dirty="0" smtClean="0"/>
            </a:b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Maça reineta assada com molho de citrinos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11560" y="2060848"/>
            <a:ext cx="3822192" cy="639762"/>
          </a:xfrm>
        </p:spPr>
        <p:txBody>
          <a:bodyPr/>
          <a:lstStyle/>
          <a:p>
            <a:r>
              <a:rPr lang="pt-PT" b="1" dirty="0" smtClean="0"/>
              <a:t>Ingredientes</a:t>
            </a:r>
            <a:endParaRPr lang="pt-PT" b="1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smtClean="0"/>
              <a:t>4 </a:t>
            </a:r>
            <a:r>
              <a:rPr lang="pt-PT" dirty="0" smtClean="0"/>
              <a:t>maçãs </a:t>
            </a:r>
            <a:r>
              <a:rPr lang="pt-PT" dirty="0" smtClean="0"/>
              <a:t>reineta</a:t>
            </a:r>
          </a:p>
          <a:p>
            <a:r>
              <a:rPr lang="pt-PT" dirty="0"/>
              <a:t>1</a:t>
            </a:r>
            <a:r>
              <a:rPr lang="pt-PT" dirty="0" smtClean="0"/>
              <a:t> laranja</a:t>
            </a:r>
          </a:p>
          <a:p>
            <a:r>
              <a:rPr lang="pt-PT" dirty="0"/>
              <a:t>1</a:t>
            </a:r>
            <a:r>
              <a:rPr lang="pt-PT" dirty="0" smtClean="0"/>
              <a:t> limão</a:t>
            </a:r>
          </a:p>
          <a:p>
            <a:r>
              <a:rPr lang="pt-PT" dirty="0" smtClean="0"/>
              <a:t>4 paus de canela</a:t>
            </a:r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499992" y="2132856"/>
            <a:ext cx="3822192" cy="639762"/>
          </a:xfrm>
        </p:spPr>
        <p:txBody>
          <a:bodyPr/>
          <a:lstStyle/>
          <a:p>
            <a:r>
              <a:rPr lang="pt-PT" b="1" dirty="0" smtClean="0"/>
              <a:t>Preparação</a:t>
            </a:r>
            <a:endParaRPr lang="pt-PT" b="1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4" y="2780928"/>
            <a:ext cx="4031431" cy="3672408"/>
          </a:xfrm>
        </p:spPr>
        <p:txBody>
          <a:bodyPr>
            <a:normAutofit fontScale="92500" lnSpcReduction="10000"/>
          </a:bodyPr>
          <a:lstStyle/>
          <a:p>
            <a:r>
              <a:rPr lang="pt-PT" dirty="0" smtClean="0"/>
              <a:t>Lave as </a:t>
            </a:r>
            <a:r>
              <a:rPr lang="pt-PT" dirty="0" smtClean="0"/>
              <a:t>maçãs</a:t>
            </a:r>
            <a:r>
              <a:rPr lang="pt-PT" dirty="0" smtClean="0"/>
              <a:t>, retire-lhes o caroço e dê-lhes um corte na casca. Disponha-as num prato para ir ao forno.</a:t>
            </a:r>
          </a:p>
          <a:p>
            <a:r>
              <a:rPr lang="pt-PT" dirty="0" smtClean="0"/>
              <a:t>Raspe a laranja e o limão e misture. Polvilhe o interior das </a:t>
            </a:r>
            <a:r>
              <a:rPr lang="pt-PT" dirty="0" smtClean="0"/>
              <a:t>maçãs </a:t>
            </a:r>
            <a:r>
              <a:rPr lang="pt-PT" dirty="0" smtClean="0"/>
              <a:t>com esta mistura e ponha um pau de canela.</a:t>
            </a:r>
          </a:p>
          <a:p>
            <a:r>
              <a:rPr lang="pt-PT" dirty="0" smtClean="0"/>
              <a:t>Retire o sumo à laranja e ao limão, adicione ao prato das </a:t>
            </a:r>
            <a:r>
              <a:rPr lang="pt-PT" dirty="0" smtClean="0"/>
              <a:t>maçãs  </a:t>
            </a:r>
            <a:r>
              <a:rPr lang="pt-PT" dirty="0" smtClean="0"/>
              <a:t>e leve ao forno durante 20 minutos.</a:t>
            </a:r>
          </a:p>
          <a:p>
            <a:r>
              <a:rPr lang="pt-PT" dirty="0" smtClean="0"/>
              <a:t>Retire, deixe arrefecer e sirva-as mornas ou frias.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207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517</TotalTime>
  <Words>1154</Words>
  <Application>Microsoft Office PowerPoint</Application>
  <PresentationFormat>Apresentação no Ecrã (4:3)</PresentationFormat>
  <Paragraphs>695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Forma de Onda</vt:lpstr>
      <vt:lpstr>ECO-ESCOLAS 2019/2020</vt:lpstr>
      <vt:lpstr>Apresentação do PowerPoint</vt:lpstr>
      <vt:lpstr>ENTRADA Sopa de tomate com ovo de codorniz</vt:lpstr>
      <vt:lpstr>Ficha técnica </vt:lpstr>
      <vt:lpstr>Cálculo calórico</vt:lpstr>
      <vt:lpstr>Prato Principal Beringela recheada com legumes e atum</vt:lpstr>
      <vt:lpstr>Ficha técnica </vt:lpstr>
      <vt:lpstr>Cálculo calórico</vt:lpstr>
      <vt:lpstr>Sobremesa  Maça reineta assada com molho de citrinos</vt:lpstr>
      <vt:lpstr>Ficha técnica </vt:lpstr>
      <vt:lpstr>Cálculo calórico</vt:lpstr>
      <vt:lpstr>Bebida Limonada com laranja e fruta fresca</vt:lpstr>
      <vt:lpstr>Ficha técnica </vt:lpstr>
      <vt:lpstr>Cálculo calórico</vt:lpstr>
      <vt:lpstr>Cálculo valor energético e monetário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ECO-ESCOLAS 2019/2020</dc:title>
  <dc:creator>Paula Cristina Alves Castanheira</dc:creator>
  <cp:lastModifiedBy>Paula Castanheira</cp:lastModifiedBy>
  <cp:revision>55</cp:revision>
  <dcterms:created xsi:type="dcterms:W3CDTF">2020-01-21T11:54:18Z</dcterms:created>
  <dcterms:modified xsi:type="dcterms:W3CDTF">2020-02-19T23:20:50Z</dcterms:modified>
</cp:coreProperties>
</file>