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8" r:id="rId3"/>
    <p:sldId id="260" r:id="rId4"/>
    <p:sldId id="262" r:id="rId5"/>
    <p:sldId id="259" r:id="rId6"/>
    <p:sldId id="263" r:id="rId7"/>
    <p:sldId id="268" r:id="rId8"/>
    <p:sldId id="264" r:id="rId9"/>
    <p:sldId id="265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67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D8E0-5F97-4B54-BE0C-5DE3AAFC4AA9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11B3-D7B1-47E1-A62B-D437568D4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4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ECA9-DF37-46C0-AAC6-C6A9BB2158D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07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1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228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369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46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4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092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657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1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0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90C9-32F4-4966-9327-601DE812B726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67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94421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sz="5000" b="1" i="1" dirty="0">
                <a:ln/>
                <a:solidFill>
                  <a:schemeClr val="accent3"/>
                </a:solidFill>
                <a:latin typeface="Bodoni MT" pitchFamily="18" charset="0"/>
              </a:rPr>
              <a:t>Eco -Cozinheiros</a:t>
            </a:r>
            <a:br>
              <a:rPr lang="pt-PT" sz="5000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sz="5000" b="1" i="1" dirty="0" err="1">
                <a:ln/>
                <a:solidFill>
                  <a:schemeClr val="accent3"/>
                </a:solidFill>
                <a:latin typeface="Bodoni MT" pitchFamily="18" charset="0"/>
              </a:rPr>
              <a:t>Eco-Ementa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endParaRPr lang="pt-PT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805264"/>
            <a:ext cx="7120880" cy="1752600"/>
          </a:xfrm>
        </p:spPr>
        <p:txBody>
          <a:bodyPr/>
          <a:lstStyle/>
          <a:p>
            <a:pPr algn="l"/>
            <a:r>
              <a:rPr lang="pt-PT" b="1" i="1" strike="noStrike" dirty="0">
                <a:solidFill>
                  <a:schemeClr val="tx1"/>
                </a:solidFill>
                <a:latin typeface="Bodoni MT" pitchFamily="18" charset="0"/>
              </a:rPr>
              <a:t>            </a:t>
            </a:r>
            <a:r>
              <a:rPr lang="pt-PT" sz="2500" b="1" i="1" strike="noStrike" dirty="0">
                <a:solidFill>
                  <a:schemeClr val="tx1"/>
                </a:solidFill>
                <a:latin typeface="Bodoni MT" pitchFamily="18" charset="0"/>
              </a:rPr>
              <a:t>E.B. 1,2,3 c/JI Pedro Santarém</a:t>
            </a:r>
            <a:endParaRPr lang="pt-PT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69EBA-5CCA-4E4A-BE96-21902513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BC5EB19A-B8A0-4217-A50F-01726AB9E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57059"/>
              </p:ext>
            </p:extLst>
          </p:nvPr>
        </p:nvGraphicFramePr>
        <p:xfrm>
          <a:off x="3419872" y="1052736"/>
          <a:ext cx="4680520" cy="508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497">
                  <a:extLst>
                    <a:ext uri="{9D8B030D-6E8A-4147-A177-3AD203B41FA5}">
                      <a16:colId xmlns:a16="http://schemas.microsoft.com/office/drawing/2014/main" val="1453469745"/>
                    </a:ext>
                  </a:extLst>
                </a:gridCol>
                <a:gridCol w="1012919">
                  <a:extLst>
                    <a:ext uri="{9D8B030D-6E8A-4147-A177-3AD203B41FA5}">
                      <a16:colId xmlns:a16="http://schemas.microsoft.com/office/drawing/2014/main" val="33068720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36077352"/>
                    </a:ext>
                  </a:extLst>
                </a:gridCol>
              </a:tblGrid>
              <a:tr h="287907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extLst>
                  <a:ext uri="{0D108BD9-81ED-4DB2-BD59-A6C34878D82A}">
                    <a16:rowId xmlns:a16="http://schemas.microsoft.com/office/drawing/2014/main" val="428962217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250g de feijão catarino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250g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14019960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200g de feijoca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200g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391113529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250g de grão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250g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7010358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200g de milho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200g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253447960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 cebolas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48335660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 dl de azeite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2dl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8207700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folha de louro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95299003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chispe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91821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peito de frango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405557310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chouriço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312754167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Cravinho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q.b.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11524012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Azeite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q.b.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8865081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farinheira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4194427589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chouriço de sangue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507714347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cenoura 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59874940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batata doce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947711076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couve de lombardo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29170296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4 dentes de alho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4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82262670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 tomates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82146279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Sal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q.b.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666800988"/>
                  </a:ext>
                </a:extLst>
              </a:tr>
              <a:tr h="157377">
                <a:tc gridSpan="2"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Total de custo estimado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12,65€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850797969"/>
                  </a:ext>
                </a:extLst>
              </a:tr>
              <a:tr h="157377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Total de calorias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1200kcal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extLst>
                  <a:ext uri="{0D108BD9-81ED-4DB2-BD59-A6C34878D82A}">
                    <a16:rowId xmlns:a16="http://schemas.microsoft.com/office/drawing/2014/main" val="1474408259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EEE50610-047A-45C3-AF1A-8896D8062358}"/>
              </a:ext>
            </a:extLst>
          </p:cNvPr>
          <p:cNvSpPr/>
          <p:nvPr/>
        </p:nvSpPr>
        <p:spPr>
          <a:xfrm>
            <a:off x="1763688" y="1772816"/>
            <a:ext cx="14814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Prato </a:t>
            </a:r>
          </a:p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87490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2A669-EA1F-49C7-9C46-78FE7C90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B293C1-8165-4BC6-A7DE-06683441BFFF}"/>
              </a:ext>
            </a:extLst>
          </p:cNvPr>
          <p:cNvSpPr/>
          <p:nvPr/>
        </p:nvSpPr>
        <p:spPr>
          <a:xfrm>
            <a:off x="5724128" y="5258662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Sobremesa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54802C9-13F4-4922-8FD1-993680BEE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28613"/>
              </p:ext>
            </p:extLst>
          </p:nvPr>
        </p:nvGraphicFramePr>
        <p:xfrm>
          <a:off x="1216906" y="936896"/>
          <a:ext cx="5754370" cy="150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783458632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152490222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619199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Ingredientes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402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Gelo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500g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666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Pacote de frutos vermelhos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100g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387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Hortelã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45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Água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75617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2,60€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6020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calorias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5202531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1F4B9420-DEFB-4D2D-9F96-243C5E2EF13D}"/>
              </a:ext>
            </a:extLst>
          </p:cNvPr>
          <p:cNvSpPr/>
          <p:nvPr/>
        </p:nvSpPr>
        <p:spPr>
          <a:xfrm>
            <a:off x="7149481" y="1268760"/>
            <a:ext cx="1537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Bebida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E26D325-02CF-4CED-951D-B26EA67CB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95683"/>
              </p:ext>
            </p:extLst>
          </p:nvPr>
        </p:nvGraphicFramePr>
        <p:xfrm>
          <a:off x="2771800" y="3201224"/>
          <a:ext cx="5754370" cy="1923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4069458201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49290187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246665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Ingredientes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9212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 kern="1200">
                          <a:effectLst/>
                        </a:rPr>
                        <a:t>Leite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L</a:t>
                      </a:r>
                    </a:p>
                  </a:txBody>
                  <a:tcPr marL="68580" marR="68580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0801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 kern="1200">
                          <a:effectLst/>
                        </a:rPr>
                        <a:t>Sêmola de milho (carolo)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3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 kern="1200">
                          <a:effectLst/>
                        </a:rPr>
                        <a:t>Canela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>
                          <a:effectLst/>
                        </a:rPr>
                        <a:t>Cascas de limão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limão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641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>
                          <a:effectLst/>
                        </a:rPr>
                        <a:t>Açúcar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q.b.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8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>
                          <a:effectLst/>
                        </a:rPr>
                        <a:t>Água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ml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3608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1,75€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3029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22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401E5F2-BEB3-4191-A91D-B16926FE8883}"/>
              </a:ext>
            </a:extLst>
          </p:cNvPr>
          <p:cNvSpPr/>
          <p:nvPr/>
        </p:nvSpPr>
        <p:spPr>
          <a:xfrm>
            <a:off x="3851920" y="3933056"/>
            <a:ext cx="492692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i="1" u="sng" dirty="0">
                <a:solidFill>
                  <a:schemeClr val="accent2">
                    <a:lumMod val="75000"/>
                  </a:schemeClr>
                </a:solidFill>
              </a:rPr>
              <a:t>Conclusão: </a:t>
            </a: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Valor total da refeição para 4 pessoas: 19,10€</a:t>
            </a: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Valor total </a:t>
            </a:r>
            <a:r>
              <a:rPr lang="pt-PT" sz="2000" i="1">
                <a:solidFill>
                  <a:schemeClr val="accent2">
                    <a:lumMod val="75000"/>
                  </a:schemeClr>
                </a:solidFill>
              </a:rPr>
              <a:t>de Kcal: 1700Kcal</a:t>
            </a:r>
            <a:endParaRPr lang="pt-P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Preço por pessoa: 4,77€</a:t>
            </a: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Kcal por pessoa: 425Kcal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974C72-614E-44DA-B241-5B9610D2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4481"/>
            <a:ext cx="51816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50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200800" cy="1656184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                 </a:t>
            </a:r>
            <a:r>
              <a:rPr lang="pt-PT" b="1" i="1" dirty="0" err="1">
                <a:ln/>
                <a:solidFill>
                  <a:schemeClr val="accent3"/>
                </a:solidFill>
                <a:latin typeface="Bodoni MT" pitchFamily="18" charset="0"/>
              </a:rPr>
              <a:t>Eco-Ementa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         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 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endParaRPr lang="pt-PT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D6E35C0-7D0C-41A2-B1BC-DD2B9E0239A5}"/>
              </a:ext>
            </a:extLst>
          </p:cNvPr>
          <p:cNvSpPr/>
          <p:nvPr/>
        </p:nvSpPr>
        <p:spPr>
          <a:xfrm>
            <a:off x="3995936" y="1412776"/>
            <a:ext cx="4824536" cy="3917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Entrada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: Cascas de batata doce com orégãos e alho</a:t>
            </a:r>
          </a:p>
          <a:p>
            <a:pPr algn="ctr">
              <a:lnSpc>
                <a:spcPct val="150000"/>
              </a:lnSpc>
            </a:pP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Bebida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: Limonada com folhas de hortelã</a:t>
            </a:r>
            <a:b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</a:b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Prato Principal 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: Cachupa tradicional de Cabo-Verde </a:t>
            </a:r>
            <a:b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</a:b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Sobremesa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: Papas de carolo </a:t>
            </a:r>
            <a:endParaRPr lang="pt-P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3D16C89B-AFFB-4A76-B82A-0BED98BC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75" y="1412776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2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4008" y="4509120"/>
            <a:ext cx="7772400" cy="1944216"/>
          </a:xfrm>
        </p:spPr>
        <p:txBody>
          <a:bodyPr>
            <a:normAutofit fontScale="90000"/>
          </a:bodyPr>
          <a:lstStyle/>
          <a:p>
            <a:pPr algn="l"/>
            <a:br>
              <a:rPr lang="pt-PT" b="1" i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br>
              <a:rPr lang="pt-PT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br>
              <a:rPr lang="pt-PT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120880" cy="82161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000" b="1" i="1" dirty="0">
                <a:ln/>
                <a:solidFill>
                  <a:schemeClr val="accent3"/>
                </a:solidFill>
                <a:latin typeface="+mj-lt"/>
              </a:rPr>
              <a:t>Entradas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21E49B-48D4-445D-AB3F-54FF5777B318}"/>
              </a:ext>
            </a:extLst>
          </p:cNvPr>
          <p:cNvSpPr/>
          <p:nvPr/>
        </p:nvSpPr>
        <p:spPr>
          <a:xfrm>
            <a:off x="1403648" y="980728"/>
            <a:ext cx="6534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b="1" i="1" dirty="0">
                <a:ln/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Cascas de batata doce com orégãos e alho</a:t>
            </a:r>
            <a:endParaRPr lang="pt-PT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CF318D-7097-44AD-A424-5478D93949BE}"/>
              </a:ext>
            </a:extLst>
          </p:cNvPr>
          <p:cNvSpPr txBox="1"/>
          <p:nvPr/>
        </p:nvSpPr>
        <p:spPr>
          <a:xfrm>
            <a:off x="1619672" y="169428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Cascas de batata doce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Orégãos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Alho em pó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2AB9DA-49E5-4C8C-879A-C5033A075F92}"/>
              </a:ext>
            </a:extLst>
          </p:cNvPr>
          <p:cNvSpPr txBox="1"/>
          <p:nvPr/>
        </p:nvSpPr>
        <p:spPr>
          <a:xfrm>
            <a:off x="2915816" y="3452264"/>
            <a:ext cx="561662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Aproveitam-se as cascas das batatas do prato principal, previamente bem lavas e secas com um pano e levam-se ao forno bem quente a 200 graus. Por fim coloca-se por cima orégãos secos com alho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                em pó.</a:t>
            </a:r>
            <a:endParaRPr lang="pt-PT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332FB944-0A52-4552-9313-501661AF1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41512" r="45153" b="40353"/>
          <a:stretch/>
        </p:blipFill>
        <p:spPr bwMode="auto">
          <a:xfrm>
            <a:off x="4860032" y="1500976"/>
            <a:ext cx="1944216" cy="1904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2016224"/>
          </a:xfrm>
        </p:spPr>
        <p:txBody>
          <a:bodyPr>
            <a:normAutofit/>
          </a:bodyPr>
          <a:lstStyle/>
          <a:p>
            <a:pPr algn="l"/>
            <a:br>
              <a:rPr lang="pt-PT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27376" y="1275554"/>
            <a:ext cx="5184576" cy="5330133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50000"/>
              </a:lnSpc>
            </a:pPr>
            <a:r>
              <a:rPr lang="pt-PT" sz="3700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pt-PT" sz="50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250g de feijão catarino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200g de feijoca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250g de grão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200g de milho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 cebolas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 dl de azeite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folha de louro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chispe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peito de frango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chouriço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Cravinho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Azeite </a:t>
            </a:r>
          </a:p>
          <a:p>
            <a:pPr marL="449263" algn="l"/>
            <a:endParaRPr lang="pt-PT" sz="45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algn="l"/>
            <a:r>
              <a:rPr lang="pt-PT" sz="45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PT" sz="3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PT" sz="3700" dirty="0">
              <a:solidFill>
                <a:schemeClr val="tx1"/>
              </a:solidFill>
            </a:endParaRPr>
          </a:p>
          <a:p>
            <a:pPr algn="l"/>
            <a:endParaRPr lang="pt-PT" sz="3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PT" sz="3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PT" dirty="0">
              <a:solidFill>
                <a:schemeClr val="tx1"/>
              </a:solidFill>
            </a:endParaRPr>
          </a:p>
          <a:p>
            <a:pPr algn="l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757767" y="252313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Pranto principal:</a:t>
            </a:r>
          </a:p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00192" y="2200142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farinheira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chouriço de sangue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cenoura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batata doce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couve de lombardo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4 dentes de alho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 tomates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Sal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Piripiri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Louro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Pimentão doce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Cominhos</a:t>
            </a:r>
          </a:p>
          <a:p>
            <a:pPr marL="177800" indent="-17780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274984-335E-491F-9B3A-8EE40E692260}"/>
              </a:ext>
            </a:extLst>
          </p:cNvPr>
          <p:cNvSpPr/>
          <p:nvPr/>
        </p:nvSpPr>
        <p:spPr>
          <a:xfrm>
            <a:off x="1814233" y="972360"/>
            <a:ext cx="597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i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Cachupa tradicional de cabo-verde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B9A3BB2-3321-4CA9-A696-72D765D2D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2751"/>
          <a:stretch/>
        </p:blipFill>
        <p:spPr bwMode="auto">
          <a:xfrm>
            <a:off x="932263" y="1755836"/>
            <a:ext cx="222105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9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172E8314-DCE4-4CA4-9653-920D6E5F2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  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936AA84-E88D-4781-A836-9552265D7ABC}"/>
              </a:ext>
            </a:extLst>
          </p:cNvPr>
          <p:cNvSpPr/>
          <p:nvPr/>
        </p:nvSpPr>
        <p:spPr>
          <a:xfrm>
            <a:off x="1187624" y="166262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Cozem-se todas as carnes previamente, bem como o feijão, grão, feijoca e milho. Após estarem as carnes cozidas cortam-se em pequenos pedaços e reserva-se num tacho à parte picam-se as cebolas e os alhos e deitam-se todas as ervas aromáticas e leva-se ao lume a aloirar. </a:t>
            </a:r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46EF36-65FA-4A7C-9006-4313FBA8AECB}"/>
              </a:ext>
            </a:extLst>
          </p:cNvPr>
          <p:cNvSpPr/>
          <p:nvPr/>
        </p:nvSpPr>
        <p:spPr>
          <a:xfrm>
            <a:off x="1814233" y="972360"/>
            <a:ext cx="597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i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Cachupa tradicional de cabo-verde</a:t>
            </a:r>
          </a:p>
        </p:txBody>
      </p:sp>
      <p:sp>
        <p:nvSpPr>
          <p:cNvPr id="11" name="Rectângulo 3">
            <a:extLst>
              <a:ext uri="{FF2B5EF4-FFF2-40B4-BE49-F238E27FC236}">
                <a16:creationId xmlns:a16="http://schemas.microsoft.com/office/drawing/2014/main" id="{60FEF9C2-17E6-4C77-A1D8-3D88BB0C0E6C}"/>
              </a:ext>
            </a:extLst>
          </p:cNvPr>
          <p:cNvSpPr/>
          <p:nvPr/>
        </p:nvSpPr>
        <p:spPr>
          <a:xfrm>
            <a:off x="2757767" y="252313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Pranto principal:</a:t>
            </a:r>
          </a:p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  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3787F8C-F865-4A20-A0B2-5B93A2140994}"/>
              </a:ext>
            </a:extLst>
          </p:cNvPr>
          <p:cNvSpPr/>
          <p:nvPr/>
        </p:nvSpPr>
        <p:spPr>
          <a:xfrm>
            <a:off x="2555776" y="2780928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  Deitam-se as carnes e o enchido já partido anteriormente e aguarda-se 10 min., corta-se a couve em pedaços e coloca-se no tacho, vai-se envolvendo muito bem, por fim coloca-se o feijão, grão, feijoca e milho e deixa-se ferver por 20 min mexendo sempre.</a:t>
            </a:r>
          </a:p>
          <a:p>
            <a:pPr algn="just"/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  Por fim prova-se e tempera-se com sal a gosto e  deixa-se ferver até a couve estar bem cozida.</a:t>
            </a:r>
            <a:endParaRPr lang="pt-PT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ACB0C566-545C-47D1-A758-675C804BE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59450" r="22000" b="1700"/>
          <a:stretch/>
        </p:blipFill>
        <p:spPr bwMode="auto">
          <a:xfrm>
            <a:off x="6300192" y="4653136"/>
            <a:ext cx="21252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>
            <a:extLst>
              <a:ext uri="{FF2B5EF4-FFF2-40B4-BE49-F238E27FC236}">
                <a16:creationId xmlns:a16="http://schemas.microsoft.com/office/drawing/2014/main" id="{656F084C-A9A3-40B1-B233-B968C67AB142}"/>
              </a:ext>
            </a:extLst>
          </p:cNvPr>
          <p:cNvSpPr/>
          <p:nvPr/>
        </p:nvSpPr>
        <p:spPr>
          <a:xfrm>
            <a:off x="3635896" y="308590"/>
            <a:ext cx="203025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Bebida</a:t>
            </a:r>
          </a:p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DA6838-7AAE-4BA4-87CF-C6C962ABE4DC}"/>
              </a:ext>
            </a:extLst>
          </p:cNvPr>
          <p:cNvSpPr/>
          <p:nvPr/>
        </p:nvSpPr>
        <p:spPr>
          <a:xfrm>
            <a:off x="1009156" y="959676"/>
            <a:ext cx="49142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5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Limonada com folhas de hortelã</a:t>
            </a:r>
            <a:endParaRPr lang="pt-PT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7B61342-1B14-4939-A756-93F8E0C17A77}"/>
              </a:ext>
            </a:extLst>
          </p:cNvPr>
          <p:cNvSpPr/>
          <p:nvPr/>
        </p:nvSpPr>
        <p:spPr>
          <a:xfrm>
            <a:off x="1043608" y="150728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Gelo e água q.b.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2 limões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litro de água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Hortelã q.b.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A0CFA80-E83D-49D9-817A-1EF91FF20733}"/>
              </a:ext>
            </a:extLst>
          </p:cNvPr>
          <p:cNvSpPr/>
          <p:nvPr/>
        </p:nvSpPr>
        <p:spPr>
          <a:xfrm>
            <a:off x="2984109" y="3356992"/>
            <a:ext cx="536408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Pica-se algum gelo e verte-se numa jarra, partem-se os limões em pequenos pedaços, coloca-se na jarra, junta-se água até cobrir tudo e mexe-se muito bem!!!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EF0F6DA-3696-48D5-AC50-C0CF7F0A0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4974" r="13759" b="7343"/>
          <a:stretch/>
        </p:blipFill>
        <p:spPr bwMode="auto">
          <a:xfrm>
            <a:off x="5925197" y="821178"/>
            <a:ext cx="207420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0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CA63AA6-783F-494E-8DAD-A936D28A1AF7}"/>
              </a:ext>
            </a:extLst>
          </p:cNvPr>
          <p:cNvSpPr/>
          <p:nvPr/>
        </p:nvSpPr>
        <p:spPr>
          <a:xfrm>
            <a:off x="1115616" y="18864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500" b="1" i="1" dirty="0">
                <a:ln/>
                <a:solidFill>
                  <a:schemeClr val="accent3"/>
                </a:solidFill>
                <a:latin typeface="Bodoni MT" pitchFamily="18" charset="0"/>
              </a:rPr>
              <a:t>Sopa </a:t>
            </a:r>
          </a:p>
          <a:p>
            <a:pPr algn="ctr"/>
            <a:r>
              <a:rPr lang="pt-PT" sz="25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Creme de cenoura com coentros</a:t>
            </a:r>
            <a:endParaRPr lang="pt-PT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9133E8-B24F-4F16-B246-9784EE5E2E6D}"/>
              </a:ext>
            </a:extLst>
          </p:cNvPr>
          <p:cNvSpPr/>
          <p:nvPr/>
        </p:nvSpPr>
        <p:spPr>
          <a:xfrm>
            <a:off x="1403648" y="1207084"/>
            <a:ext cx="5580112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batata-doce 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2 cenoura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cebola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pt-PT" i="1" dirty="0" err="1">
                <a:solidFill>
                  <a:schemeClr val="accent2">
                    <a:lumMod val="75000"/>
                  </a:schemeClr>
                </a:solidFill>
              </a:rPr>
              <a:t>Cuchu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100g Abóbora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250g grão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Sal e azeite q.b.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4CBB06-1EAA-402A-B653-EB17A9B99630}"/>
              </a:ext>
            </a:extLst>
          </p:cNvPr>
          <p:cNvSpPr txBox="1"/>
          <p:nvPr/>
        </p:nvSpPr>
        <p:spPr>
          <a:xfrm>
            <a:off x="3960186" y="1204303"/>
            <a:ext cx="471627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Lavam-se todos os legumes bem lavados, para serem aproveitadas as cascas, e por fim descascam-se. Partem-se em pedaços mais pequenos e levam-se ao lume com água, após estarem cozidos tritura-se tudo, coloca-se o grão, sal e o azeite e faz-se ferver 10 min. </a:t>
            </a:r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344F1371-22B8-4386-B4F9-EC6C4AE48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5" t="41136" b="25956"/>
          <a:stretch/>
        </p:blipFill>
        <p:spPr bwMode="auto">
          <a:xfrm>
            <a:off x="5868144" y="3789039"/>
            <a:ext cx="1977684" cy="235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69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ADBCF-8290-419E-A12D-8C1C71BC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Sobremesa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endParaRPr lang="pt-PT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8E2592-91C6-4599-82ED-1C49BBCC220D}"/>
              </a:ext>
            </a:extLst>
          </p:cNvPr>
          <p:cNvSpPr/>
          <p:nvPr/>
        </p:nvSpPr>
        <p:spPr>
          <a:xfrm>
            <a:off x="3320086" y="1179111"/>
            <a:ext cx="2780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Papas de carolo</a:t>
            </a:r>
            <a:endParaRPr lang="pt-PT" sz="2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9DCD91-E75A-4467-B546-1F652CEB8798}"/>
              </a:ext>
            </a:extLst>
          </p:cNvPr>
          <p:cNvSpPr/>
          <p:nvPr/>
        </p:nvSpPr>
        <p:spPr>
          <a:xfrm>
            <a:off x="1351699" y="17213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1L Leite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100ml de Água 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Pitada de Canela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Casca de limão 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Copo de sêmola de milho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Açúcar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5FE734-197C-42C8-A310-927080BD51A5}"/>
              </a:ext>
            </a:extLst>
          </p:cNvPr>
          <p:cNvSpPr/>
          <p:nvPr/>
        </p:nvSpPr>
        <p:spPr>
          <a:xfrm>
            <a:off x="3851920" y="3620710"/>
            <a:ext cx="4968552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Coloca-se a água a ferver com a canela e o limão durante 5 min, vai-se deitando a sêmola(carolo) aos poucos mexendo muito bem. Deita-se o leite e deixa-se ferver cerca de 10 min, tempera-se com açúcar a gosto!!!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01722-1433-4CA9-B245-7EC4CD4A8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751"/>
          <a:stretch/>
        </p:blipFill>
        <p:spPr bwMode="auto">
          <a:xfrm>
            <a:off x="6300192" y="1471499"/>
            <a:ext cx="1808449" cy="202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F5AA4C45-42F1-4E58-AEB1-E2EC8F1BD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0" r="67092" b="34183"/>
          <a:stretch/>
        </p:blipFill>
        <p:spPr bwMode="auto">
          <a:xfrm>
            <a:off x="4959818" y="2088173"/>
            <a:ext cx="1152128" cy="124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2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7320840-A55E-49EC-93FE-74F21A55CD3E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i="1" dirty="0">
                <a:ln/>
                <a:solidFill>
                  <a:schemeClr val="accent3"/>
                </a:solidFill>
                <a:latin typeface="Bodoni MT" panose="02070603080606020203" pitchFamily="18" charset="0"/>
              </a:rPr>
              <a:t>Menu cachupa tradicional de Cabo-Verde </a:t>
            </a:r>
            <a:endParaRPr lang="pt-PT" b="1" i="1" dirty="0">
              <a:ln/>
              <a:solidFill>
                <a:schemeClr val="accent3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3ABF2AE-AD4A-46EC-91E9-92D04E702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93512"/>
              </p:ext>
            </p:extLst>
          </p:nvPr>
        </p:nvGraphicFramePr>
        <p:xfrm>
          <a:off x="395536" y="1772816"/>
          <a:ext cx="5754370" cy="128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186753714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4760410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4457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141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Cascas de batata doce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722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Orégãos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1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Alho em pó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298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0,10€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38227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calorias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79520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064868E-2F2F-42E9-89B5-11619E9F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83482"/>
              </p:ext>
            </p:extLst>
          </p:nvPr>
        </p:nvGraphicFramePr>
        <p:xfrm>
          <a:off x="2627784" y="3573016"/>
          <a:ext cx="5754370" cy="2448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3246948277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4970898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191591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Ingredientes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02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8775" indent="-35877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dirty="0">
                          <a:effectLst/>
                        </a:rPr>
                        <a:t>1 batata doce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8153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 err="1">
                          <a:effectLst/>
                        </a:rPr>
                        <a:t>Cuchu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0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100g Abóbora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100g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99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2 cenoura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2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62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cebola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</a:t>
                      </a:r>
                      <a:endParaRPr lang="pt-PT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7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azeite q.b.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ml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17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grão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250g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Sal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5g</a:t>
                      </a:r>
                      <a:endParaRPr lang="pt-PT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04511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2011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calorias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280kcal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231233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2F7531A-DEB2-4148-B06E-B7EBA643CE91}"/>
              </a:ext>
            </a:extLst>
          </p:cNvPr>
          <p:cNvSpPr txBox="1"/>
          <p:nvPr/>
        </p:nvSpPr>
        <p:spPr>
          <a:xfrm>
            <a:off x="755576" y="998230"/>
            <a:ext cx="86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Análise </a:t>
            </a:r>
            <a:r>
              <a:rPr lang="pt-PT" b="1" i="1"/>
              <a:t>do custo </a:t>
            </a:r>
            <a:r>
              <a:rPr lang="pt-PT" b="1" i="1" dirty="0"/>
              <a:t>do menu e das calorias ingeridas numa refeição para 4 pessoas: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A51B12-DB20-4D2A-9E8E-6925905293D1}"/>
              </a:ext>
            </a:extLst>
          </p:cNvPr>
          <p:cNvSpPr/>
          <p:nvPr/>
        </p:nvSpPr>
        <p:spPr>
          <a:xfrm>
            <a:off x="6217893" y="2141230"/>
            <a:ext cx="1362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Entrada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30EC4D1-C6F3-4E1E-B954-FD2D76A96CD8}"/>
              </a:ext>
            </a:extLst>
          </p:cNvPr>
          <p:cNvSpPr/>
          <p:nvPr/>
        </p:nvSpPr>
        <p:spPr>
          <a:xfrm>
            <a:off x="1619672" y="4473742"/>
            <a:ext cx="917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Sopa</a:t>
            </a:r>
          </a:p>
        </p:txBody>
      </p:sp>
    </p:spTree>
    <p:extLst>
      <p:ext uri="{BB962C8B-B14F-4D97-AF65-F5344CB8AC3E}">
        <p14:creationId xmlns:p14="http://schemas.microsoft.com/office/powerpoint/2010/main" val="3460759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873</Words>
  <Application>Microsoft Office PowerPoint</Application>
  <PresentationFormat>Apresentação no Ecrã (4:3)</PresentationFormat>
  <Paragraphs>243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Bodoni MT</vt:lpstr>
      <vt:lpstr>Calibri</vt:lpstr>
      <vt:lpstr>Times New Roman</vt:lpstr>
      <vt:lpstr>Tema do Office</vt:lpstr>
      <vt:lpstr>  Eco -Cozinheiros Eco-Ementa </vt:lpstr>
      <vt:lpstr>                    Eco-Ementa                </vt:lpstr>
      <vt:lpstr>   </vt:lpstr>
      <vt:lpstr> </vt:lpstr>
      <vt:lpstr>Apresentação do PowerPoint</vt:lpstr>
      <vt:lpstr>Apresentação do PowerPoint</vt:lpstr>
      <vt:lpstr>Apresentação do PowerPoint</vt:lpstr>
      <vt:lpstr>Sobremesa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BMWT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EBPS Aluno</dc:creator>
  <cp:lastModifiedBy>lidia almeida</cp:lastModifiedBy>
  <cp:revision>20</cp:revision>
  <dcterms:created xsi:type="dcterms:W3CDTF">2020-02-17T12:36:29Z</dcterms:created>
  <dcterms:modified xsi:type="dcterms:W3CDTF">2020-02-20T22:38:58Z</dcterms:modified>
</cp:coreProperties>
</file>