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Costa" initials="PC" lastIdx="1" clrIdx="0">
    <p:extLst>
      <p:ext uri="{19B8F6BF-5375-455C-9EA6-DF929625EA0E}">
        <p15:presenceInfo xmlns:p15="http://schemas.microsoft.com/office/powerpoint/2012/main" userId="838d8801c85766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5783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0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9356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414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1079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84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022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564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8697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728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196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2699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09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23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203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97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CFD66-A852-41D2-9B81-1C302893505F}" type="datetimeFigureOut">
              <a:rPr lang="pt-PT" smtClean="0"/>
              <a:t>20/02/2020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563D36-AF5A-4429-8A08-16A049341E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492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uxograma: Conexão 16">
            <a:extLst>
              <a:ext uri="{FF2B5EF4-FFF2-40B4-BE49-F238E27FC236}">
                <a16:creationId xmlns:a16="http://schemas.microsoft.com/office/drawing/2014/main" id="{90B414AC-7B9D-4BA2-A410-94311F78D170}"/>
              </a:ext>
            </a:extLst>
          </p:cNvPr>
          <p:cNvSpPr/>
          <p:nvPr/>
        </p:nvSpPr>
        <p:spPr>
          <a:xfrm>
            <a:off x="9316720" y="4093244"/>
            <a:ext cx="2875279" cy="2724845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O baixo teor em sal é essencial para a saúde cardiovascular.</a:t>
            </a:r>
          </a:p>
          <a:p>
            <a:pPr algn="ctr"/>
            <a:r>
              <a:rPr lang="pt-PT" sz="1400" dirty="0">
                <a:latin typeface="Arial Nova Cond" panose="020B0506020202020204" pitchFamily="34" charset="0"/>
              </a:rPr>
              <a:t>O azeite é a gordura de eleição da dieta mediterrânea. </a:t>
            </a:r>
          </a:p>
          <a:p>
            <a:pPr algn="ctr"/>
            <a:r>
              <a:rPr lang="pt-PT" sz="1400" dirty="0">
                <a:latin typeface="Arial Nova Cond" panose="020B0506020202020204" pitchFamily="34" charset="0"/>
              </a:rPr>
              <a:t>Um acompanhamento de legumes, em qualquer prato, ajuda a saciar com menos calorias.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000CC9E-F0A7-4EEB-806B-80486C633C5C}"/>
              </a:ext>
            </a:extLst>
          </p:cNvPr>
          <p:cNvGrpSpPr/>
          <p:nvPr/>
        </p:nvGrpSpPr>
        <p:grpSpPr>
          <a:xfrm>
            <a:off x="1674482" y="394526"/>
            <a:ext cx="5171633" cy="1468255"/>
            <a:chOff x="1674482" y="394526"/>
            <a:chExt cx="5171633" cy="1468255"/>
          </a:xfrm>
        </p:grpSpPr>
        <p:pic>
          <p:nvPicPr>
            <p:cNvPr id="19" name="Imagem 18" descr="Uma imagem com chávena, café, prato, mesa&#10;&#10;Descrição gerada automaticamente">
              <a:extLst>
                <a:ext uri="{FF2B5EF4-FFF2-40B4-BE49-F238E27FC236}">
                  <a16:creationId xmlns:a16="http://schemas.microsoft.com/office/drawing/2014/main" id="{3B205659-46FC-44BD-B5E1-DC30D2613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4482" y="394526"/>
              <a:ext cx="2202383" cy="1468255"/>
            </a:xfrm>
            <a:prstGeom prst="rect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31" name="Subtítulo 2">
              <a:extLst>
                <a:ext uri="{FF2B5EF4-FFF2-40B4-BE49-F238E27FC236}">
                  <a16:creationId xmlns:a16="http://schemas.microsoft.com/office/drawing/2014/main" id="{3C55F399-EED7-42DF-AC4E-A81E81A74C9E}"/>
                </a:ext>
              </a:extLst>
            </p:cNvPr>
            <p:cNvSpPr txBox="1">
              <a:spLocks/>
            </p:cNvSpPr>
            <p:nvPr/>
          </p:nvSpPr>
          <p:spPr>
            <a:xfrm>
              <a:off x="3636634" y="944316"/>
              <a:ext cx="3209481" cy="6494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800" b="1" dirty="0">
                  <a:solidFill>
                    <a:schemeClr val="accent2">
                      <a:lumMod val="50000"/>
                    </a:schemeClr>
                  </a:solidFill>
                  <a:latin typeface="Arial Nova Cond" panose="020B0506020202020204" pitchFamily="34" charset="0"/>
                </a:rPr>
                <a:t>Duo de cremes de legumes </a:t>
              </a:r>
            </a:p>
            <a:p>
              <a:endParaRPr lang="pt-PT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2949BEB-2B54-4FC2-8562-7CC2C4B40263}"/>
              </a:ext>
            </a:extLst>
          </p:cNvPr>
          <p:cNvGrpSpPr/>
          <p:nvPr/>
        </p:nvGrpSpPr>
        <p:grpSpPr>
          <a:xfrm>
            <a:off x="1701198" y="2030812"/>
            <a:ext cx="6464073" cy="1377922"/>
            <a:chOff x="1701198" y="2030812"/>
            <a:chExt cx="6464073" cy="1377922"/>
          </a:xfrm>
        </p:grpSpPr>
        <p:pic>
          <p:nvPicPr>
            <p:cNvPr id="9" name="Imagem 8" descr="Uma imagem com prato, alimentação, mesa, branco&#10;&#10;Descrição gerada automaticamente">
              <a:extLst>
                <a:ext uri="{FF2B5EF4-FFF2-40B4-BE49-F238E27FC236}">
                  <a16:creationId xmlns:a16="http://schemas.microsoft.com/office/drawing/2014/main" id="{06F03E7C-17B0-4DE0-A13F-3D8BB1325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198" y="2030812"/>
              <a:ext cx="2175667" cy="1377922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0" name="Subtítulo 2">
              <a:extLst>
                <a:ext uri="{FF2B5EF4-FFF2-40B4-BE49-F238E27FC236}">
                  <a16:creationId xmlns:a16="http://schemas.microsoft.com/office/drawing/2014/main" id="{8A14B5C2-8DC5-4120-8C7A-A7002FAC4A63}"/>
                </a:ext>
              </a:extLst>
            </p:cNvPr>
            <p:cNvSpPr txBox="1">
              <a:spLocks/>
            </p:cNvSpPr>
            <p:nvPr/>
          </p:nvSpPr>
          <p:spPr>
            <a:xfrm>
              <a:off x="3525601" y="2585597"/>
              <a:ext cx="4639670" cy="649462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800" b="1" dirty="0">
                  <a:solidFill>
                    <a:schemeClr val="accent2">
                      <a:lumMod val="50000"/>
                    </a:schemeClr>
                  </a:solidFill>
                  <a:latin typeface="Arial Nova Cond" panose="020B0506020202020204" pitchFamily="34" charset="0"/>
                </a:rPr>
                <a:t>Quinoa, </a:t>
              </a:r>
              <a:r>
                <a:rPr lang="pt-PT" sz="1800" b="1" dirty="0" err="1">
                  <a:solidFill>
                    <a:schemeClr val="accent2">
                      <a:lumMod val="50000"/>
                    </a:schemeClr>
                  </a:solidFill>
                  <a:latin typeface="Arial Nova Cond" panose="020B0506020202020204" pitchFamily="34" charset="0"/>
                </a:rPr>
                <a:t>ratatouille</a:t>
              </a:r>
              <a:r>
                <a:rPr lang="pt-PT" sz="1800" b="1" dirty="0">
                  <a:solidFill>
                    <a:schemeClr val="accent2">
                      <a:lumMod val="50000"/>
                    </a:schemeClr>
                  </a:solidFill>
                  <a:latin typeface="Arial Nova Cond" panose="020B0506020202020204" pitchFamily="34" charset="0"/>
                </a:rPr>
                <a:t> e espetada de frango</a:t>
              </a:r>
            </a:p>
            <a:p>
              <a:endParaRPr lang="pt-PT" dirty="0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E12A6CD-7F1F-4623-9C6F-DCF7D3CFDFF8}"/>
              </a:ext>
            </a:extLst>
          </p:cNvPr>
          <p:cNvGrpSpPr/>
          <p:nvPr/>
        </p:nvGrpSpPr>
        <p:grpSpPr>
          <a:xfrm>
            <a:off x="1701198" y="3542371"/>
            <a:ext cx="4394802" cy="1458247"/>
            <a:chOff x="1701198" y="3542371"/>
            <a:chExt cx="4394802" cy="1458247"/>
          </a:xfrm>
        </p:grpSpPr>
        <p:pic>
          <p:nvPicPr>
            <p:cNvPr id="11" name="Imagem 10" descr="Delícia de Morango&#10;">
              <a:extLst>
                <a:ext uri="{FF2B5EF4-FFF2-40B4-BE49-F238E27FC236}">
                  <a16:creationId xmlns:a16="http://schemas.microsoft.com/office/drawing/2014/main" id="{0F542015-440E-4094-9865-A363A828C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198" y="3542371"/>
              <a:ext cx="2187370" cy="1458247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2" name="Subtítulo 2">
              <a:extLst>
                <a:ext uri="{FF2B5EF4-FFF2-40B4-BE49-F238E27FC236}">
                  <a16:creationId xmlns:a16="http://schemas.microsoft.com/office/drawing/2014/main" id="{617EAC7D-1CE5-4818-B2DB-FC8C3FCED159}"/>
                </a:ext>
              </a:extLst>
            </p:cNvPr>
            <p:cNvSpPr txBox="1">
              <a:spLocks/>
            </p:cNvSpPr>
            <p:nvPr/>
          </p:nvSpPr>
          <p:spPr>
            <a:xfrm>
              <a:off x="3638206" y="4093244"/>
              <a:ext cx="2457794" cy="6494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800" b="1" dirty="0">
                  <a:solidFill>
                    <a:schemeClr val="accent2">
                      <a:lumMod val="50000"/>
                    </a:schemeClr>
                  </a:solidFill>
                  <a:latin typeface="Arial Nova Cond" panose="020B0506020202020204" pitchFamily="34" charset="0"/>
                </a:rPr>
                <a:t>Delícia de morango</a:t>
              </a:r>
            </a:p>
            <a:p>
              <a:endParaRPr lang="pt-PT" dirty="0"/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44677D2-FFB4-405B-ABDE-1665A574D98E}"/>
              </a:ext>
            </a:extLst>
          </p:cNvPr>
          <p:cNvGrpSpPr/>
          <p:nvPr/>
        </p:nvGrpSpPr>
        <p:grpSpPr>
          <a:xfrm>
            <a:off x="1704510" y="5134255"/>
            <a:ext cx="5260493" cy="1552002"/>
            <a:chOff x="1704510" y="5134255"/>
            <a:chExt cx="5260493" cy="1552002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C60EDBF6-332B-4681-A218-91AE2ED1B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04510" y="5134255"/>
              <a:ext cx="2172355" cy="1552002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14" name="Subtítulo 2">
              <a:extLst>
                <a:ext uri="{FF2B5EF4-FFF2-40B4-BE49-F238E27FC236}">
                  <a16:creationId xmlns:a16="http://schemas.microsoft.com/office/drawing/2014/main" id="{6E4B57EE-39DA-4C20-8D2A-8EEE8578CC14}"/>
                </a:ext>
              </a:extLst>
            </p:cNvPr>
            <p:cNvSpPr txBox="1">
              <a:spLocks/>
            </p:cNvSpPr>
            <p:nvPr/>
          </p:nvSpPr>
          <p:spPr>
            <a:xfrm>
              <a:off x="3778894" y="5803126"/>
              <a:ext cx="3186109" cy="6494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t-PT" sz="1800" b="1" dirty="0">
                  <a:solidFill>
                    <a:schemeClr val="accent2">
                      <a:lumMod val="50000"/>
                    </a:schemeClr>
                  </a:solidFill>
                  <a:latin typeface="Arial Nova Cond" panose="020B0506020202020204" pitchFamily="34" charset="0"/>
                </a:rPr>
                <a:t>Limonada de frutos vermelhos</a:t>
              </a:r>
            </a:p>
            <a:p>
              <a:endParaRPr lang="pt-PT" dirty="0"/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38BB80B1-D3CC-4F67-A448-B705DACA84F6}"/>
              </a:ext>
            </a:extLst>
          </p:cNvPr>
          <p:cNvSpPr txBox="1"/>
          <p:nvPr/>
        </p:nvSpPr>
        <p:spPr>
          <a:xfrm>
            <a:off x="534185" y="394526"/>
            <a:ext cx="1161793" cy="629173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PT" sz="5400" b="1" dirty="0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Ementa</a:t>
            </a:r>
          </a:p>
        </p:txBody>
      </p:sp>
      <p:pic>
        <p:nvPicPr>
          <p:cNvPr id="18" name="Imagem 17" descr="Uma imagem com desenho&#10;&#10;Descrição gerada automaticamente">
            <a:extLst>
              <a:ext uri="{FF2B5EF4-FFF2-40B4-BE49-F238E27FC236}">
                <a16:creationId xmlns:a16="http://schemas.microsoft.com/office/drawing/2014/main" id="{E9111338-3CA8-48B3-8F64-7BF10B6D4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51" y="-269003"/>
            <a:ext cx="2413047" cy="1705917"/>
          </a:xfrm>
          <a:prstGeom prst="rect">
            <a:avLst/>
          </a:prstGeom>
        </p:spPr>
      </p:pic>
      <p:pic>
        <p:nvPicPr>
          <p:cNvPr id="25" name="Imagem 24" descr="Uma imagem com símbolo, janela&#10;&#10;Descrição gerada automaticamente">
            <a:extLst>
              <a:ext uri="{FF2B5EF4-FFF2-40B4-BE49-F238E27FC236}">
                <a16:creationId xmlns:a16="http://schemas.microsoft.com/office/drawing/2014/main" id="{2E71C65C-1F79-4B53-A6D2-09DAE289D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802" y="1862781"/>
            <a:ext cx="1660783" cy="16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7DA4D5-2721-4A59-B903-E9B1DF45D266}"/>
              </a:ext>
            </a:extLst>
          </p:cNvPr>
          <p:cNvSpPr txBox="1"/>
          <p:nvPr/>
        </p:nvSpPr>
        <p:spPr>
          <a:xfrm>
            <a:off x="7790954" y="905686"/>
            <a:ext cx="20116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Ingredientes</a:t>
            </a:r>
          </a:p>
          <a:p>
            <a:endParaRPr lang="pt-PT" sz="800" b="1" dirty="0">
              <a:latin typeface="Arial Nova Cond" panose="020B0506020202020204" pitchFamily="34" charset="0"/>
            </a:endParaRPr>
          </a:p>
          <a:p>
            <a:r>
              <a:rPr lang="pt-PT" sz="1600" dirty="0">
                <a:latin typeface="Arial Nova Cond" panose="020B0506020202020204" pitchFamily="34" charset="0"/>
              </a:rPr>
              <a:t>0,25 kg couve-flor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0,04 kg cebola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0,01 L azeite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0,35 L água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q.b. sal	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q.b. pimenta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0,30 kg cenoura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0,05 kg courgette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0,10 kg alho francês</a:t>
            </a:r>
            <a:r>
              <a:rPr lang="pt-PT" dirty="0">
                <a:latin typeface="Arial Nova Cond" panose="020B0506020202020204" pitchFamily="34" charset="0"/>
              </a:rPr>
              <a:t>			</a:t>
            </a: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BB36F3-C422-42C3-84F8-89A8C9FFFA96}"/>
              </a:ext>
            </a:extLst>
          </p:cNvPr>
          <p:cNvSpPr txBox="1"/>
          <p:nvPr/>
        </p:nvSpPr>
        <p:spPr>
          <a:xfrm>
            <a:off x="1114134" y="4655293"/>
            <a:ext cx="6085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Preparação</a:t>
            </a:r>
          </a:p>
          <a:p>
            <a:endParaRPr lang="pt-PT" sz="800" b="1" dirty="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Num tacho colocar a cebola fresca em pedaços e o azeite e deixar refogar ligeiramente.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Adicionar os restantes  ingredientes e deixar cozer.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Deixar os legumes transpirar, adicionar a água.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Quando cozido, triturar muito bem até obter um creme sedoso.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Servir salpicado com pimenta moída na hora e sementes a gosto.</a:t>
            </a:r>
            <a:endParaRPr lang="pt-PT" sz="1600" dirty="0"/>
          </a:p>
        </p:txBody>
      </p:sp>
      <p:sp>
        <p:nvSpPr>
          <p:cNvPr id="17" name="Fluxograma: Conexão 16">
            <a:extLst>
              <a:ext uri="{FF2B5EF4-FFF2-40B4-BE49-F238E27FC236}">
                <a16:creationId xmlns:a16="http://schemas.microsoft.com/office/drawing/2014/main" id="{90B414AC-7B9D-4BA2-A410-94311F78D170}"/>
              </a:ext>
            </a:extLst>
          </p:cNvPr>
          <p:cNvSpPr/>
          <p:nvPr/>
        </p:nvSpPr>
        <p:spPr>
          <a:xfrm>
            <a:off x="9286240" y="4130060"/>
            <a:ext cx="2844800" cy="2688029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Incluir vários vegetais na refeição é uma boa estratégia para atingir a quantidade diária recomendada. Prefira os legumes frescos ou congelados. Os produtos enlatados têm conservantes, como o sal. </a:t>
            </a:r>
            <a:endParaRPr lang="pt-PT" sz="1400" dirty="0">
              <a:latin typeface="Arial Nova Cond" panose="020B0506020202020204" pitchFamily="34" charset="0"/>
            </a:endParaRPr>
          </a:p>
        </p:txBody>
      </p:sp>
      <p:pic>
        <p:nvPicPr>
          <p:cNvPr id="19" name="Imagem 18" descr="Uma imagem com chávena, café, prato, mesa&#10;&#10;Descrição gerada automaticamente">
            <a:extLst>
              <a:ext uri="{FF2B5EF4-FFF2-40B4-BE49-F238E27FC236}">
                <a16:creationId xmlns:a16="http://schemas.microsoft.com/office/drawing/2014/main" id="{3B205659-46FC-44BD-B5E1-DC30D261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50" y="108301"/>
            <a:ext cx="6780518" cy="4520345"/>
          </a:xfrm>
          <a:prstGeom prst="rect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1" name="Subtítulo 2">
            <a:extLst>
              <a:ext uri="{FF2B5EF4-FFF2-40B4-BE49-F238E27FC236}">
                <a16:creationId xmlns:a16="http://schemas.microsoft.com/office/drawing/2014/main" id="{3C55F399-EED7-42DF-AC4E-A81E81A74C9E}"/>
              </a:ext>
            </a:extLst>
          </p:cNvPr>
          <p:cNvSpPr txBox="1">
            <a:spLocks/>
          </p:cNvSpPr>
          <p:nvPr/>
        </p:nvSpPr>
        <p:spPr>
          <a:xfrm>
            <a:off x="1006188" y="4130060"/>
            <a:ext cx="6639842" cy="64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Duo de cremes de legumes </a:t>
            </a:r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96DBAC-8090-465E-BA10-068B6CDC6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421" y="39911"/>
            <a:ext cx="5401158" cy="1731550"/>
          </a:xfrm>
          <a:prstGeom prst="rect">
            <a:avLst/>
          </a:prstGeom>
        </p:spPr>
      </p:pic>
      <p:pic>
        <p:nvPicPr>
          <p:cNvPr id="3075" name="Imagem 1">
            <a:extLst>
              <a:ext uri="{FF2B5EF4-FFF2-40B4-BE49-F238E27FC236}">
                <a16:creationId xmlns:a16="http://schemas.microsoft.com/office/drawing/2014/main" id="{F449C671-C29C-4241-8CC6-4B57FE89B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1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m 7">
            <a:extLst>
              <a:ext uri="{FF2B5EF4-FFF2-40B4-BE49-F238E27FC236}">
                <a16:creationId xmlns:a16="http://schemas.microsoft.com/office/drawing/2014/main" id="{AF098719-DF3A-4C4A-B1F1-17E0417E4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1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9">
            <a:extLst>
              <a:ext uri="{FF2B5EF4-FFF2-40B4-BE49-F238E27FC236}">
                <a16:creationId xmlns:a16="http://schemas.microsoft.com/office/drawing/2014/main" id="{4D590E55-3DFF-48B4-BE71-913D4D306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115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47DA4D5-2721-4A59-B903-E9B1DF45D266}"/>
              </a:ext>
            </a:extLst>
          </p:cNvPr>
          <p:cNvSpPr txBox="1"/>
          <p:nvPr/>
        </p:nvSpPr>
        <p:spPr>
          <a:xfrm>
            <a:off x="7848961" y="1379030"/>
            <a:ext cx="31170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Ingredientes</a:t>
            </a:r>
          </a:p>
          <a:p>
            <a:endParaRPr lang="pt-PT" sz="1600" b="1" dirty="0">
              <a:latin typeface="Arial Nova Cond" panose="020B0506020202020204" pitchFamily="34" charset="0"/>
            </a:endParaRPr>
          </a:p>
          <a:p>
            <a:r>
              <a:rPr lang="pt-PT" sz="1600" dirty="0">
                <a:latin typeface="Arial Nova Cond" panose="020B0506020202020204" pitchFamily="34" charset="0"/>
              </a:rPr>
              <a:t>0,20 kg quinoa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0,60 kg peito de frango do campo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0,08 L  courgette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    q.b.  pimenta, manjericão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    q.b.  sal, azeite 	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0,08 kg beringela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0,05 kg tomate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0,08 kg cebola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0,08 kg pimento verde 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0,08 kg pimento amarelo 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0,08 kg pimento vermelho </a:t>
            </a:r>
            <a:r>
              <a:rPr lang="pt-PT" dirty="0">
                <a:latin typeface="Arial Nova Cond" panose="020B0506020202020204" pitchFamily="34" charset="0"/>
              </a:rPr>
              <a:t>			</a:t>
            </a: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BB36F3-C422-42C3-84F8-89A8C9FFFA96}"/>
              </a:ext>
            </a:extLst>
          </p:cNvPr>
          <p:cNvSpPr txBox="1"/>
          <p:nvPr/>
        </p:nvSpPr>
        <p:spPr>
          <a:xfrm>
            <a:off x="916189" y="4679475"/>
            <a:ext cx="7592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Preparação</a:t>
            </a:r>
          </a:p>
          <a:p>
            <a:endParaRPr lang="pt-PT" sz="800" b="1" dirty="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 err="1">
                <a:latin typeface="Arial Nova Cond" panose="020B0506020202020204" pitchFamily="34" charset="0"/>
              </a:rPr>
              <a:t>Prepar</a:t>
            </a:r>
            <a:r>
              <a:rPr lang="pt-PT" sz="1600" dirty="0">
                <a:latin typeface="Arial Nova Cond" panose="020B0506020202020204" pitchFamily="34" charset="0"/>
              </a:rPr>
              <a:t> o frango e os legumes para a espetada.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Montar a espetada, e selar.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Após o frango selado colocar no forno a 200ºC por 15 min.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Lavar a quinoa e colocar a cozer 10-15min com as aparas da cebola.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Cortar os legumes para o </a:t>
            </a:r>
            <a:r>
              <a:rPr lang="pt-PT" sz="1600" dirty="0" err="1">
                <a:latin typeface="Arial Nova Cond" panose="020B0506020202020204" pitchFamily="34" charset="0"/>
              </a:rPr>
              <a:t>ratatoille</a:t>
            </a:r>
            <a:r>
              <a:rPr lang="pt-PT" sz="1600" dirty="0">
                <a:latin typeface="Arial Nova Cond" panose="020B0506020202020204" pitchFamily="34" charset="0"/>
              </a:rPr>
              <a:t> em cubos e saltear com azeite, alho e sal.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Depois de a quinoa e a espetada estarem cozinhadas empratar como na imagem.</a:t>
            </a:r>
            <a:endParaRPr lang="pt-PT" sz="1600" dirty="0"/>
          </a:p>
        </p:txBody>
      </p:sp>
      <p:sp>
        <p:nvSpPr>
          <p:cNvPr id="17" name="Fluxograma: Conexão 16">
            <a:extLst>
              <a:ext uri="{FF2B5EF4-FFF2-40B4-BE49-F238E27FC236}">
                <a16:creationId xmlns:a16="http://schemas.microsoft.com/office/drawing/2014/main" id="{90B414AC-7B9D-4BA2-A410-94311F78D170}"/>
              </a:ext>
            </a:extLst>
          </p:cNvPr>
          <p:cNvSpPr/>
          <p:nvPr/>
        </p:nvSpPr>
        <p:spPr>
          <a:xfrm>
            <a:off x="9734205" y="4454791"/>
            <a:ext cx="2457794" cy="236329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Opte por carne magra, como coelho, frango e peru. A quinoa é isenta de glúten, uma excelente alternativa para pessoas com doença celíaca.</a:t>
            </a:r>
          </a:p>
          <a:p>
            <a:pPr algn="ctr"/>
            <a:endParaRPr lang="pt-PT" sz="1400" dirty="0">
              <a:latin typeface="Arial Nova Cond" panose="020B0506020202020204" pitchFamily="34" charset="0"/>
            </a:endParaRPr>
          </a:p>
        </p:txBody>
      </p:sp>
      <p:pic>
        <p:nvPicPr>
          <p:cNvPr id="9" name="Imagem 8" descr="Uma imagem com prato, alimentação, mesa, branco&#10;&#10;Descrição gerada automaticamente">
            <a:extLst>
              <a:ext uri="{FF2B5EF4-FFF2-40B4-BE49-F238E27FC236}">
                <a16:creationId xmlns:a16="http://schemas.microsoft.com/office/drawing/2014/main" id="{67073928-CDB8-404C-A8BA-D7B5B613D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4" y="140604"/>
            <a:ext cx="6932773" cy="439075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31" name="Subtítulo 2">
            <a:extLst>
              <a:ext uri="{FF2B5EF4-FFF2-40B4-BE49-F238E27FC236}">
                <a16:creationId xmlns:a16="http://schemas.microsoft.com/office/drawing/2014/main" id="{3C55F399-EED7-42DF-AC4E-A81E81A74C9E}"/>
              </a:ext>
            </a:extLst>
          </p:cNvPr>
          <p:cNvSpPr txBox="1">
            <a:spLocks/>
          </p:cNvSpPr>
          <p:nvPr/>
        </p:nvSpPr>
        <p:spPr>
          <a:xfrm>
            <a:off x="916188" y="4005831"/>
            <a:ext cx="6481732" cy="64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Quinoa, </a:t>
            </a:r>
            <a:r>
              <a:rPr lang="pt-PT" sz="2800" b="1" dirty="0" err="1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ratatouille</a:t>
            </a:r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 e espetada de frango</a:t>
            </a:r>
          </a:p>
          <a:p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43F06D2-D98A-4512-8840-D1BE9CDDC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056" y="39911"/>
            <a:ext cx="5401887" cy="17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1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lícia de Morango&#10;">
            <a:extLst>
              <a:ext uri="{FF2B5EF4-FFF2-40B4-BE49-F238E27FC236}">
                <a16:creationId xmlns:a16="http://schemas.microsoft.com/office/drawing/2014/main" id="{551D105C-E6FF-44D7-BBCB-258D3DA85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0" y="140604"/>
            <a:ext cx="6663172" cy="444211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7DA4D5-2721-4A59-B903-E9B1DF45D266}"/>
              </a:ext>
            </a:extLst>
          </p:cNvPr>
          <p:cNvSpPr txBox="1"/>
          <p:nvPr/>
        </p:nvSpPr>
        <p:spPr>
          <a:xfrm>
            <a:off x="7580592" y="2531635"/>
            <a:ext cx="25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Ingredientes</a:t>
            </a:r>
          </a:p>
          <a:p>
            <a:endParaRPr lang="pt-PT" sz="1600" b="1" dirty="0">
              <a:latin typeface="Arial Nova Cond" panose="020B0506020202020204" pitchFamily="34" charset="0"/>
            </a:endParaRPr>
          </a:p>
          <a:p>
            <a:r>
              <a:rPr lang="pt-PT" sz="1600" dirty="0">
                <a:latin typeface="Arial Nova Cond" panose="020B0506020202020204" pitchFamily="34" charset="0"/>
              </a:rPr>
              <a:t>0,125 kg iogurte natural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 0,24 kg morangos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   0,20 L natas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	</a:t>
            </a:r>
          </a:p>
          <a:p>
            <a:r>
              <a:rPr lang="pt-PT" dirty="0">
                <a:latin typeface="Arial Nova Cond" panose="020B0506020202020204" pitchFamily="34" charset="0"/>
              </a:rPr>
              <a:t>			</a:t>
            </a: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BB36F3-C422-42C3-84F8-89A8C9FFFA96}"/>
              </a:ext>
            </a:extLst>
          </p:cNvPr>
          <p:cNvSpPr txBox="1"/>
          <p:nvPr/>
        </p:nvSpPr>
        <p:spPr>
          <a:xfrm>
            <a:off x="970673" y="4998721"/>
            <a:ext cx="655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Preparação</a:t>
            </a:r>
          </a:p>
          <a:p>
            <a:endParaRPr lang="pt-PT" sz="1600" b="1" dirty="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Bater os ingredientes todos juntos no liquidificador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Colocar nas taças e deixar no frigorifico até obter a consistência desejada .</a:t>
            </a:r>
            <a:endParaRPr lang="pt-PT" sz="1600" dirty="0"/>
          </a:p>
        </p:txBody>
      </p:sp>
      <p:sp>
        <p:nvSpPr>
          <p:cNvPr id="17" name="Fluxograma: Conexão 16">
            <a:extLst>
              <a:ext uri="{FF2B5EF4-FFF2-40B4-BE49-F238E27FC236}">
                <a16:creationId xmlns:a16="http://schemas.microsoft.com/office/drawing/2014/main" id="{90B414AC-7B9D-4BA2-A410-94311F78D170}"/>
              </a:ext>
            </a:extLst>
          </p:cNvPr>
          <p:cNvSpPr/>
          <p:nvPr/>
        </p:nvSpPr>
        <p:spPr>
          <a:xfrm>
            <a:off x="9734205" y="4256572"/>
            <a:ext cx="2457794" cy="256151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400" dirty="0"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/>
            <a:endParaRPr lang="pt-PT" sz="1400" dirty="0"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A fruta é uma boa fonte de vitaminas e minerais. </a:t>
            </a:r>
          </a:p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O iogurte é rico em proteínas, cálcio e fósforo. </a:t>
            </a:r>
          </a:p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Escolha iogurtes magros e sem açúcar adicionado.</a:t>
            </a:r>
          </a:p>
          <a:p>
            <a:pPr algn="ctr"/>
            <a:endParaRPr lang="pt-PT" sz="1400" dirty="0"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/>
            <a:endParaRPr lang="pt-PT" sz="1400" dirty="0">
              <a:latin typeface="Arial Nova Cond" panose="020B0506020202020204" pitchFamily="34" charset="0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3C55F399-EED7-42DF-AC4E-A81E81A74C9E}"/>
              </a:ext>
            </a:extLst>
          </p:cNvPr>
          <p:cNvSpPr txBox="1">
            <a:spLocks/>
          </p:cNvSpPr>
          <p:nvPr/>
        </p:nvSpPr>
        <p:spPr>
          <a:xfrm>
            <a:off x="1008140" y="4130060"/>
            <a:ext cx="6481732" cy="64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Delícia de morango</a:t>
            </a:r>
          </a:p>
          <a:p>
            <a:endParaRPr lang="pt-PT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15B917A-99AB-4283-8A21-E585F6A89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055" y="39911"/>
            <a:ext cx="5401887" cy="17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2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4CC0674-6CE8-41A9-A84A-5A0A357CB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2" y="140604"/>
            <a:ext cx="6363188" cy="454607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47DA4D5-2721-4A59-B903-E9B1DF45D266}"/>
              </a:ext>
            </a:extLst>
          </p:cNvPr>
          <p:cNvSpPr txBox="1"/>
          <p:nvPr/>
        </p:nvSpPr>
        <p:spPr>
          <a:xfrm>
            <a:off x="7511673" y="1482970"/>
            <a:ext cx="245779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Ingredientes</a:t>
            </a:r>
          </a:p>
          <a:p>
            <a:endParaRPr lang="pt-PT" sz="1600" b="1" dirty="0">
              <a:latin typeface="Arial Nova Cond" panose="020B0506020202020204" pitchFamily="34" charset="0"/>
            </a:endParaRPr>
          </a:p>
          <a:p>
            <a:r>
              <a:rPr lang="pt-PT" sz="1600" dirty="0">
                <a:latin typeface="Arial Nova Cond" panose="020B0506020202020204" pitchFamily="34" charset="0"/>
              </a:rPr>
              <a:t>       1 L   água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0,035 kg  açúcar	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0,75  Kg  sumo de limão 0,125 Kg  frutos vermelhos</a:t>
            </a:r>
          </a:p>
          <a:p>
            <a:r>
              <a:rPr lang="pt-PT" sz="1600" dirty="0">
                <a:latin typeface="Arial Nova Cond" panose="020B0506020202020204" pitchFamily="34" charset="0"/>
              </a:rPr>
              <a:t>        q.b.  hortelã	</a:t>
            </a:r>
          </a:p>
          <a:p>
            <a:r>
              <a:rPr lang="pt-PT" dirty="0">
                <a:latin typeface="Arial Nova Cond" panose="020B0506020202020204" pitchFamily="34" charset="0"/>
              </a:rPr>
              <a:t>			</a:t>
            </a:r>
          </a:p>
          <a:p>
            <a:endParaRPr lang="pt-PT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BB36F3-C422-42C3-84F8-89A8C9FFFA96}"/>
              </a:ext>
            </a:extLst>
          </p:cNvPr>
          <p:cNvSpPr txBox="1"/>
          <p:nvPr/>
        </p:nvSpPr>
        <p:spPr>
          <a:xfrm>
            <a:off x="931692" y="4998721"/>
            <a:ext cx="6363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Arial Nova Cond" panose="020B0506020202020204" pitchFamily="34" charset="0"/>
              </a:rPr>
              <a:t>Preparação</a:t>
            </a:r>
          </a:p>
          <a:p>
            <a:endParaRPr lang="pt-PT" sz="1600" b="1" dirty="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Numa jarra coloque a água e depois adicione o sumo de limão, o açúcar e os frutos vermelhos.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latin typeface="Arial Nova Cond" panose="020B0506020202020204" pitchFamily="34" charset="0"/>
              </a:rPr>
              <a:t>Aromatize com hortelã.</a:t>
            </a:r>
            <a:endParaRPr lang="pt-PT" sz="1600" dirty="0"/>
          </a:p>
        </p:txBody>
      </p:sp>
      <p:sp>
        <p:nvSpPr>
          <p:cNvPr id="17" name="Fluxograma: Conexão 16">
            <a:extLst>
              <a:ext uri="{FF2B5EF4-FFF2-40B4-BE49-F238E27FC236}">
                <a16:creationId xmlns:a16="http://schemas.microsoft.com/office/drawing/2014/main" id="{90B414AC-7B9D-4BA2-A410-94311F78D170}"/>
              </a:ext>
            </a:extLst>
          </p:cNvPr>
          <p:cNvSpPr/>
          <p:nvPr/>
        </p:nvSpPr>
        <p:spPr>
          <a:xfrm>
            <a:off x="9734205" y="4256572"/>
            <a:ext cx="2457794" cy="2561517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400" dirty="0"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/>
            <a:endParaRPr lang="pt-PT" sz="1400" dirty="0"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A desidratação é frequente na população portuguesa. Para evitar os sintomas que provoca, beba 1,5 a 2 litros de líquidos por dia. </a:t>
            </a:r>
          </a:p>
          <a:p>
            <a:pPr algn="ctr"/>
            <a:r>
              <a:rPr lang="pt-PT" sz="1400" dirty="0">
                <a:latin typeface="Arial Nova Cond" panose="020B0506020202020204" pitchFamily="34" charset="0"/>
                <a:ea typeface="Calibri" panose="020F0502020204030204" pitchFamily="34" charset="0"/>
              </a:rPr>
              <a:t>A hortelã acrescenta um sabor fresco à bebida.</a:t>
            </a:r>
          </a:p>
          <a:p>
            <a:pPr algn="ctr"/>
            <a:endParaRPr lang="pt-PT" sz="1400" dirty="0"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/>
            <a:endParaRPr lang="pt-PT" sz="1400" dirty="0">
              <a:latin typeface="Arial Nova Cond" panose="020B0506020202020204" pitchFamily="34" charset="0"/>
            </a:endParaRPr>
          </a:p>
        </p:txBody>
      </p:sp>
      <p:sp>
        <p:nvSpPr>
          <p:cNvPr id="31" name="Subtítulo 2">
            <a:extLst>
              <a:ext uri="{FF2B5EF4-FFF2-40B4-BE49-F238E27FC236}">
                <a16:creationId xmlns:a16="http://schemas.microsoft.com/office/drawing/2014/main" id="{3C55F399-EED7-42DF-AC4E-A81E81A74C9E}"/>
              </a:ext>
            </a:extLst>
          </p:cNvPr>
          <p:cNvSpPr txBox="1">
            <a:spLocks/>
          </p:cNvSpPr>
          <p:nvPr/>
        </p:nvSpPr>
        <p:spPr>
          <a:xfrm>
            <a:off x="931692" y="4130060"/>
            <a:ext cx="6363188" cy="64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50000"/>
                  </a:schemeClr>
                </a:solidFill>
                <a:latin typeface="Arial Nova Cond" panose="020B0506020202020204" pitchFamily="34" charset="0"/>
              </a:rPr>
              <a:t>Limonada de frutos vermelhos</a:t>
            </a:r>
          </a:p>
          <a:p>
            <a:endParaRPr lang="pt-PT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18FAE19-24E9-4927-969A-60DFF09D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055" y="39911"/>
            <a:ext cx="5401887" cy="173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6025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335</TotalTime>
  <Words>402</Words>
  <Application>Microsoft Office PowerPoint</Application>
  <PresentationFormat>Ecrã Panorâmico</PresentationFormat>
  <Paragraphs>84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0" baseType="lpstr">
      <vt:lpstr>Arial</vt:lpstr>
      <vt:lpstr>Arial Nova Cond</vt:lpstr>
      <vt:lpstr>Trebuchet MS</vt:lpstr>
      <vt:lpstr>Wingdings 3</vt:lpstr>
      <vt:lpstr>Faceta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Costa</dc:creator>
  <cp:lastModifiedBy>Paula Costa</cp:lastModifiedBy>
  <cp:revision>43</cp:revision>
  <dcterms:created xsi:type="dcterms:W3CDTF">2020-02-19T21:30:02Z</dcterms:created>
  <dcterms:modified xsi:type="dcterms:W3CDTF">2020-02-20T17:44:13Z</dcterms:modified>
</cp:coreProperties>
</file>