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3" r:id="rId5"/>
    <p:sldId id="264" r:id="rId6"/>
    <p:sldId id="272" r:id="rId7"/>
    <p:sldId id="267" r:id="rId8"/>
    <p:sldId id="268" r:id="rId9"/>
    <p:sldId id="266" r:id="rId10"/>
    <p:sldId id="274" r:id="rId11"/>
    <p:sldId id="269" r:id="rId12"/>
    <p:sldId id="265" r:id="rId13"/>
    <p:sldId id="273" r:id="rId14"/>
    <p:sldId id="270" r:id="rId15"/>
    <p:sldId id="257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48A18-D0B9-450E-BE9F-7B2EE4FD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A998E0-C138-40E8-9659-1DD147907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CB3AC39-FE2B-4395-9D7F-3F559F7F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DAB073-1EE5-4CBA-8AAA-3FD822AA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0B1297E-465E-4184-B79C-A1F95F3E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87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A7D49-A0DC-4ED6-A463-C3BA0F68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EC317C2-748A-4F69-8772-B0C2A354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408BEF6-9340-4C7E-82B2-D3A9DF24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FDAD823-D64A-47E7-8F26-E911D5EA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8EE3F52-EE76-451C-946B-8106323C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074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BF4226-F25D-45B8-8765-727F33782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C0FF537-C6EC-492B-A935-9C5D4D4F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A6E0C4C-7010-4CD8-9839-0636FE92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1258A72-C6C1-45C7-9B61-95062C33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CF7B446-BF8B-4CD6-AB16-1A79C4E5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911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9142-3E97-42C6-8AC9-B38454C6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63DB1F-45BB-49E1-A5C2-1665A1CD7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0A6706-FD49-4975-8EB1-B390BF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B26F971-C9D8-44DE-9079-864B160A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C643063-AD3D-4D82-A749-59EC8CAF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513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57053-B5A8-45F7-97BF-320ED379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C09CF9F-9D79-4A1A-AB5E-3F2DFD6F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278BFE6-6FBC-4FA9-9B4E-A90C5561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5485364-6684-4C19-B769-7B32624B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B1DA9FB-6664-473B-B74E-1DE26013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156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C6B44-AECE-4516-9939-40E1DF12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9F9B8EE-9F04-40DC-937E-50AEA6494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07E712D-14A0-4733-B01E-ABF9C7FD7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E08995E-4FD6-4C04-B28A-7CBB9F5F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266D0D-B67A-467E-A546-F9E169B9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29146D0-C6BB-465D-A57C-7BC1A615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244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74E1C-8A0E-45E8-BFCD-E36C659C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AFC4A3C-04AC-47AE-8687-D9E32F834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085D0BA-39A7-4E33-AE01-DEB2CE375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5105564-F09B-4087-92ED-05E841AA3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3D0DFFE-53F8-4109-9A11-7931CB527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16496C3-40C2-44E4-BDD3-8914C922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D62B780-5EEC-44D6-AD5F-736CB22E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345E5EB-129C-4ABE-AF7B-1B4FF9B8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7A870-FFD8-4C30-8AD6-91B932F7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586D9F0-4D99-4E74-8D88-E4889B96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53C96BE-26EE-4940-819D-DF87829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5B7DF66-0951-4B5C-B905-5A9561A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338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CB3D6F7-7BB1-431F-9CEE-0A7E802E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60426DA-4738-49E2-B186-26776CB1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31334D9-730D-43D3-B3C3-92954CC4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712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C70CD-703A-4662-B134-C4AD0373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3C001FA-1A18-4C12-87A4-E915195A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5DCDB6C-C4A3-4324-99FB-8D2175981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28F7707-9B84-400D-96BF-0F4CF268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E84CEA7-801D-4888-8DC3-8E07FC2C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969B4EC-E312-44F9-970B-B0E11AAB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714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AD04-3EB1-402B-A035-5E56E3D2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8658205-FA61-4D34-B10B-DD7AD8064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69A4A71-AACC-4E2F-BB48-598F6B217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8652C22-1D9B-4BCA-BD04-FF644D32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A679831-F34D-4F12-BB69-C86FD32D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436C54B-F396-4C77-8CCF-3A2EFE75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25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41412F9-5E8C-4C00-95E0-A9F5EB4F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04A8BDE-4078-4D44-98A4-84CD7322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6B92396-C43C-43D8-B706-82B44591C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22DD-428E-4EAD-84EB-9875096CDA52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A5342D-F367-4559-9F51-B6A03252A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5E3C103-AF91-444E-BD8A-106FDAA6D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04E0-7D1C-4500-BB28-8960496CDB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017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10" Type="http://schemas.microsoft.com/office/2007/relationships/hdphoto" Target="../media/hdphoto1.wdp"/><Relationship Id="rId4" Type="http://schemas.openxmlformats.org/officeDocument/2006/relationships/slide" Target="slide14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3.xml"/><Relationship Id="rId7" Type="http://schemas.openxmlformats.org/officeDocument/2006/relationships/slide" Target="slide2.xml"/><Relationship Id="rId12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18.jp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1.jpg"/><Relationship Id="rId7" Type="http://schemas.openxmlformats.org/officeDocument/2006/relationships/slide" Target="slide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2.xml"/><Relationship Id="rId12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10" Type="http://schemas.microsoft.com/office/2007/relationships/hdphoto" Target="../media/hdphoto1.wdp"/><Relationship Id="rId4" Type="http://schemas.openxmlformats.org/officeDocument/2006/relationships/slide" Target="slide1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6.xml"/><Relationship Id="rId7" Type="http://schemas.openxmlformats.org/officeDocument/2006/relationships/slide" Target="slide2.xml"/><Relationship Id="rId12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10" Type="http://schemas.microsoft.com/office/2007/relationships/hdphoto" Target="../media/hdphoto1.wdp"/><Relationship Id="rId4" Type="http://schemas.openxmlformats.org/officeDocument/2006/relationships/slide" Target="slide14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10" Type="http://schemas.microsoft.com/office/2007/relationships/hdphoto" Target="../media/hdphoto1.wdp"/><Relationship Id="rId4" Type="http://schemas.openxmlformats.org/officeDocument/2006/relationships/slide" Target="slide14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2.xml"/><Relationship Id="rId12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15.jp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76071-0ABA-4EA3-8B69-4CC7534880D1}"/>
              </a:ext>
            </a:extLst>
          </p:cNvPr>
          <p:cNvSpPr txBox="1"/>
          <p:nvPr/>
        </p:nvSpPr>
        <p:spPr>
          <a:xfrm>
            <a:off x="904407" y="468046"/>
            <a:ext cx="459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Eco-Ementas</a:t>
            </a:r>
            <a:r>
              <a:rPr lang="pt-PT" sz="4000" b="1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37D6F7-C470-4464-B389-781B18AC9113}"/>
              </a:ext>
            </a:extLst>
          </p:cNvPr>
          <p:cNvSpPr txBox="1"/>
          <p:nvPr/>
        </p:nvSpPr>
        <p:spPr>
          <a:xfrm>
            <a:off x="1676400" y="1149141"/>
            <a:ext cx="3824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Lucida Console" panose="020B0609040504020204" pitchFamily="49" charset="0"/>
              </a:rPr>
              <a:t>Menu - 4 pessoas</a:t>
            </a:r>
          </a:p>
          <a:p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Lucida Console" panose="020B0609040504020204" pitchFamily="49" charset="0"/>
              </a:rPr>
              <a:t>PRIMAVERA – VERÃO</a:t>
            </a:r>
            <a:endParaRPr lang="pt-PT" sz="2400" dirty="0">
              <a:solidFill>
                <a:schemeClr val="bg1">
                  <a:lumMod val="95000"/>
                </a:schemeClr>
              </a:solidFill>
              <a:latin typeface="Lucida Console" panose="020B0609040504020204" pitchFamily="49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689E7D9-89B1-42DD-91A6-59610FDFA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516" y="6010583"/>
            <a:ext cx="3188484" cy="8474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9F41159-3B77-4385-ABAE-E0519AE29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2" y="5681272"/>
            <a:ext cx="1001000" cy="9909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FABE3E1-95DA-43A0-8E85-700156A39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-349101"/>
            <a:ext cx="3228975" cy="19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7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81E5821-9CAD-46DD-8F0C-7A0AA2DEC5CD}"/>
              </a:ext>
            </a:extLst>
          </p:cNvPr>
          <p:cNvSpPr txBox="1"/>
          <p:nvPr/>
        </p:nvSpPr>
        <p:spPr>
          <a:xfrm>
            <a:off x="5658785" y="776644"/>
            <a:ext cx="4362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>
                <a:latin typeface="Rage Italic" panose="03070502040507070304" pitchFamily="66" charset="0"/>
              </a:rPr>
              <a:t>Sobremesa – Pera no Forno c/Iogurte natura e mel</a:t>
            </a:r>
          </a:p>
        </p:txBody>
      </p:sp>
      <p:sp>
        <p:nvSpPr>
          <p:cNvPr id="6" name="Botão de ação: voltar atrás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6526910-1907-46E4-BE28-F2379B920E36}"/>
              </a:ext>
            </a:extLst>
          </p:cNvPr>
          <p:cNvSpPr/>
          <p:nvPr/>
        </p:nvSpPr>
        <p:spPr>
          <a:xfrm rot="16200000">
            <a:off x="10448143" y="106806"/>
            <a:ext cx="629587" cy="500640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3AA7F6-C9C2-41B3-B0BF-79ADEFC2B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3" y="42332"/>
            <a:ext cx="3772153" cy="67250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CC09FCC-EB9E-47F7-832F-0A56E1B1A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4" y="4907646"/>
            <a:ext cx="9831546" cy="11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7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C8ADE0-97B0-4313-B1D5-004EC59D26EA}"/>
              </a:ext>
            </a:extLst>
          </p:cNvPr>
          <p:cNvSpPr txBox="1"/>
          <p:nvPr/>
        </p:nvSpPr>
        <p:spPr>
          <a:xfrm>
            <a:off x="404733" y="191527"/>
            <a:ext cx="1247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Sobremesa – Pera no Forno c/Iogurte natura e mel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8FC1F9-2391-49BC-A843-6F44724E1BC7}"/>
              </a:ext>
            </a:extLst>
          </p:cNvPr>
          <p:cNvSpPr txBox="1"/>
          <p:nvPr/>
        </p:nvSpPr>
        <p:spPr>
          <a:xfrm>
            <a:off x="6640641" y="2151727"/>
            <a:ext cx="4257207" cy="3477875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Lave bem as peras e corte-as em quartos. Tirar os caroços. 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Leve-as ao forno por 30 minutos.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Mexer o iogurte, de maneira, a que fique homogeneizado.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Servir, colocando dois quartos de pera, numa dose, com uma colher de sopa de iogurte ao lado.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Deitar um fio de mel e polvilhar com canela.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97C55A6-5F9B-4632-AF09-CAC1FBD4AE66}"/>
              </a:ext>
            </a:extLst>
          </p:cNvPr>
          <p:cNvSpPr txBox="1"/>
          <p:nvPr/>
        </p:nvSpPr>
        <p:spPr>
          <a:xfrm>
            <a:off x="929392" y="899413"/>
            <a:ext cx="26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Preparação: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39313E-7303-4B7F-A47B-A60A07C30784}"/>
              </a:ext>
            </a:extLst>
          </p:cNvPr>
          <p:cNvSpPr txBox="1"/>
          <p:nvPr/>
        </p:nvSpPr>
        <p:spPr>
          <a:xfrm>
            <a:off x="11432968" y="1918741"/>
            <a:ext cx="559633" cy="358264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>
            <a:hlinkClick r:id="rId3" action="ppaction://hlinksldjump"/>
            <a:extLst>
              <a:ext uri="{FF2B5EF4-FFF2-40B4-BE49-F238E27FC236}">
                <a16:creationId xmlns:a16="http://schemas.microsoft.com/office/drawing/2014/main" id="{352D3F2C-58D5-47DD-BF51-A1B0A3BC257D}"/>
              </a:ext>
            </a:extLst>
          </p:cNvPr>
          <p:cNvSpPr txBox="1"/>
          <p:nvPr/>
        </p:nvSpPr>
        <p:spPr>
          <a:xfrm>
            <a:off x="11432969" y="2898659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P.P.</a:t>
            </a:r>
          </a:p>
        </p:txBody>
      </p:sp>
      <p:sp>
        <p:nvSpPr>
          <p:cNvPr id="9" name="CaixaDeTexto 8">
            <a:hlinkClick r:id="rId4" action="ppaction://hlinksldjump"/>
            <a:extLst>
              <a:ext uri="{FF2B5EF4-FFF2-40B4-BE49-F238E27FC236}">
                <a16:creationId xmlns:a16="http://schemas.microsoft.com/office/drawing/2014/main" id="{15C93405-AC3D-45E8-B6D3-0811F3986FD9}"/>
              </a:ext>
            </a:extLst>
          </p:cNvPr>
          <p:cNvSpPr txBox="1"/>
          <p:nvPr/>
        </p:nvSpPr>
        <p:spPr>
          <a:xfrm>
            <a:off x="11432969" y="480627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Tab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0" name="CaixaDeTexto 9">
            <a:hlinkClick r:id="rId5" action="ppaction://hlinksldjump"/>
            <a:extLst>
              <a:ext uri="{FF2B5EF4-FFF2-40B4-BE49-F238E27FC236}">
                <a16:creationId xmlns:a16="http://schemas.microsoft.com/office/drawing/2014/main" id="{03E87C2E-F156-400D-AAFA-D785DF70A7B4}"/>
              </a:ext>
            </a:extLst>
          </p:cNvPr>
          <p:cNvSpPr txBox="1"/>
          <p:nvPr/>
        </p:nvSpPr>
        <p:spPr>
          <a:xfrm>
            <a:off x="11432968" y="232682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Ent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CaixaDeTexto 10">
            <a:hlinkClick r:id="rId6" action="ppaction://hlinksldjump"/>
            <a:extLst>
              <a:ext uri="{FF2B5EF4-FFF2-40B4-BE49-F238E27FC236}">
                <a16:creationId xmlns:a16="http://schemas.microsoft.com/office/drawing/2014/main" id="{9975C960-1919-4C73-B813-71AF73C0C43D}"/>
              </a:ext>
            </a:extLst>
          </p:cNvPr>
          <p:cNvSpPr txBox="1"/>
          <p:nvPr/>
        </p:nvSpPr>
        <p:spPr>
          <a:xfrm>
            <a:off x="11432970" y="3572440"/>
            <a:ext cx="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0B050"/>
                </a:solidFill>
                <a:latin typeface="Impact" panose="020B0806030902050204" pitchFamily="34" charset="0"/>
              </a:rPr>
              <a:t>Sob.</a:t>
            </a:r>
          </a:p>
        </p:txBody>
      </p:sp>
      <p:sp>
        <p:nvSpPr>
          <p:cNvPr id="12" name="CaixaDeTexto 11">
            <a:hlinkClick r:id="rId7" action="ppaction://hlinksldjump"/>
            <a:extLst>
              <a:ext uri="{FF2B5EF4-FFF2-40B4-BE49-F238E27FC236}">
                <a16:creationId xmlns:a16="http://schemas.microsoft.com/office/drawing/2014/main" id="{1CA634C9-F08D-4124-8AC9-FCCF6BAFC2AC}"/>
              </a:ext>
            </a:extLst>
          </p:cNvPr>
          <p:cNvSpPr txBox="1"/>
          <p:nvPr/>
        </p:nvSpPr>
        <p:spPr>
          <a:xfrm>
            <a:off x="11432969" y="4138464"/>
            <a:ext cx="7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Beb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B95552A-79A0-4242-9987-C9F8B66C13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50" y="2020103"/>
            <a:ext cx="4732822" cy="3843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A5032ED-3EF9-42D6-A221-B7E4DCF30B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1513">
            <a:off x="3330565" y="1601340"/>
            <a:ext cx="474194" cy="9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239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C8ADE0-97B0-4313-B1D5-004EC59D26EA}"/>
              </a:ext>
            </a:extLst>
          </p:cNvPr>
          <p:cNvSpPr txBox="1"/>
          <p:nvPr/>
        </p:nvSpPr>
        <p:spPr>
          <a:xfrm>
            <a:off x="404733" y="191527"/>
            <a:ext cx="1247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Bebida – Frescura de Citrinos e Hortelã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7AFB74-664E-427A-88E8-2F5A1CC7DEB8}"/>
              </a:ext>
            </a:extLst>
          </p:cNvPr>
          <p:cNvSpPr txBox="1"/>
          <p:nvPr/>
        </p:nvSpPr>
        <p:spPr>
          <a:xfrm>
            <a:off x="404733" y="1731446"/>
            <a:ext cx="483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			1,5l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 de citrinos	200G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Hortelã			10G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E6DCD5-643D-4984-85F2-C46250F377B3}"/>
              </a:ext>
            </a:extLst>
          </p:cNvPr>
          <p:cNvSpPr txBox="1"/>
          <p:nvPr/>
        </p:nvSpPr>
        <p:spPr>
          <a:xfrm>
            <a:off x="924392" y="899413"/>
            <a:ext cx="26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Ingredientes</a:t>
            </a:r>
            <a:r>
              <a:rPr lang="pt-PT" sz="2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:</a:t>
            </a:r>
          </a:p>
        </p:txBody>
      </p:sp>
      <p:pic>
        <p:nvPicPr>
          <p:cNvPr id="3" name="Imagem 2">
            <a:hlinkClick r:id="rId3" action="ppaction://hlinksldjump" tooltip="Documentos"/>
            <a:extLst>
              <a:ext uri="{FF2B5EF4-FFF2-40B4-BE49-F238E27FC236}">
                <a16:creationId xmlns:a16="http://schemas.microsoft.com/office/drawing/2014/main" id="{B00D8EC4-E0DE-4B8D-821C-D4E5C52C8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6156264"/>
            <a:ext cx="510209" cy="5102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BA85A16-BED6-4597-8E02-CA5B0E917C0B}"/>
              </a:ext>
            </a:extLst>
          </p:cNvPr>
          <p:cNvSpPr txBox="1"/>
          <p:nvPr/>
        </p:nvSpPr>
        <p:spPr>
          <a:xfrm>
            <a:off x="11432968" y="1918741"/>
            <a:ext cx="559633" cy="358264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8" name="CaixaDeTexto 7">
            <a:hlinkClick r:id="rId5" action="ppaction://hlinksldjump"/>
            <a:extLst>
              <a:ext uri="{FF2B5EF4-FFF2-40B4-BE49-F238E27FC236}">
                <a16:creationId xmlns:a16="http://schemas.microsoft.com/office/drawing/2014/main" id="{31FA61B0-97D0-40C0-BFA4-C7904B0C786C}"/>
              </a:ext>
            </a:extLst>
          </p:cNvPr>
          <p:cNvSpPr txBox="1"/>
          <p:nvPr/>
        </p:nvSpPr>
        <p:spPr>
          <a:xfrm>
            <a:off x="11432969" y="2898659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P.P.</a:t>
            </a:r>
          </a:p>
        </p:txBody>
      </p:sp>
      <p:sp>
        <p:nvSpPr>
          <p:cNvPr id="10" name="CaixaDeTexto 9">
            <a:hlinkClick r:id="rId6" action="ppaction://hlinksldjump"/>
            <a:extLst>
              <a:ext uri="{FF2B5EF4-FFF2-40B4-BE49-F238E27FC236}">
                <a16:creationId xmlns:a16="http://schemas.microsoft.com/office/drawing/2014/main" id="{0F0B3380-9F3A-490B-A709-39CAE9FF8FAE}"/>
              </a:ext>
            </a:extLst>
          </p:cNvPr>
          <p:cNvSpPr txBox="1"/>
          <p:nvPr/>
        </p:nvSpPr>
        <p:spPr>
          <a:xfrm>
            <a:off x="11432969" y="480627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Tab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CaixaDeTexto 10">
            <a:hlinkClick r:id="rId7" action="ppaction://hlinksldjump"/>
            <a:extLst>
              <a:ext uri="{FF2B5EF4-FFF2-40B4-BE49-F238E27FC236}">
                <a16:creationId xmlns:a16="http://schemas.microsoft.com/office/drawing/2014/main" id="{6A820FA8-480A-4940-9095-3283DAEE2416}"/>
              </a:ext>
            </a:extLst>
          </p:cNvPr>
          <p:cNvSpPr txBox="1"/>
          <p:nvPr/>
        </p:nvSpPr>
        <p:spPr>
          <a:xfrm>
            <a:off x="11432968" y="232682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Ent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2" name="CaixaDeTexto 11">
            <a:hlinkClick r:id="rId8" action="ppaction://hlinksldjump"/>
            <a:extLst>
              <a:ext uri="{FF2B5EF4-FFF2-40B4-BE49-F238E27FC236}">
                <a16:creationId xmlns:a16="http://schemas.microsoft.com/office/drawing/2014/main" id="{B21FCC36-AE31-4488-A376-33F8170AB8C7}"/>
              </a:ext>
            </a:extLst>
          </p:cNvPr>
          <p:cNvSpPr txBox="1"/>
          <p:nvPr/>
        </p:nvSpPr>
        <p:spPr>
          <a:xfrm>
            <a:off x="11432970" y="3572440"/>
            <a:ext cx="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Sob.</a:t>
            </a:r>
          </a:p>
        </p:txBody>
      </p:sp>
      <p:sp>
        <p:nvSpPr>
          <p:cNvPr id="13" name="CaixaDeTexto 12">
            <a:hlinkClick r:id="rId9" action="ppaction://hlinksldjump"/>
            <a:extLst>
              <a:ext uri="{FF2B5EF4-FFF2-40B4-BE49-F238E27FC236}">
                <a16:creationId xmlns:a16="http://schemas.microsoft.com/office/drawing/2014/main" id="{2C1D376A-07FD-4FD9-9432-0C10E58192E1}"/>
              </a:ext>
            </a:extLst>
          </p:cNvPr>
          <p:cNvSpPr txBox="1"/>
          <p:nvPr/>
        </p:nvSpPr>
        <p:spPr>
          <a:xfrm>
            <a:off x="11432969" y="4138464"/>
            <a:ext cx="7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rgbClr val="00B050"/>
                </a:solidFill>
                <a:latin typeface="Impact" panose="020B0806030902050204" pitchFamily="34" charset="0"/>
              </a:rPr>
              <a:t>Beb</a:t>
            </a:r>
            <a:r>
              <a:rPr lang="pt-PT" dirty="0">
                <a:solidFill>
                  <a:srgbClr val="00B050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41E8F0A-4E10-43CD-958A-37CC2E6B73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77" y="1527050"/>
            <a:ext cx="4242811" cy="4300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C1972B9-D332-4031-AABF-72B70BCD92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1513">
            <a:off x="7863141" y="1052857"/>
            <a:ext cx="474194" cy="9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63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81E5821-9CAD-46DD-8F0C-7A0AA2DEC5CD}"/>
              </a:ext>
            </a:extLst>
          </p:cNvPr>
          <p:cNvSpPr txBox="1"/>
          <p:nvPr/>
        </p:nvSpPr>
        <p:spPr>
          <a:xfrm>
            <a:off x="5658784" y="810514"/>
            <a:ext cx="4789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>
                <a:latin typeface="Rage Italic" panose="03070502040507070304" pitchFamily="66" charset="0"/>
              </a:rPr>
              <a:t>Bebida – Frescura de Citrinos e hortelã</a:t>
            </a:r>
          </a:p>
        </p:txBody>
      </p:sp>
      <p:sp>
        <p:nvSpPr>
          <p:cNvPr id="9" name="Botão de ação: voltar atrá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8B9D494-AE33-4DB3-A252-B55E1AB6B2A0}"/>
              </a:ext>
            </a:extLst>
          </p:cNvPr>
          <p:cNvSpPr/>
          <p:nvPr/>
        </p:nvSpPr>
        <p:spPr>
          <a:xfrm rot="16200000">
            <a:off x="10448143" y="106806"/>
            <a:ext cx="629587" cy="500640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822C6A-3441-4DA2-86DA-F0762CFA1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3" y="126583"/>
            <a:ext cx="3698244" cy="66048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42EB9F8-869F-4D26-92DD-D832F8DCE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47" y="5012542"/>
            <a:ext cx="9725110" cy="12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8CFBFB-1F9F-45A9-8E82-B26855178DCD}"/>
              </a:ext>
            </a:extLst>
          </p:cNvPr>
          <p:cNvSpPr txBox="1"/>
          <p:nvPr/>
        </p:nvSpPr>
        <p:spPr>
          <a:xfrm>
            <a:off x="11432968" y="1918741"/>
            <a:ext cx="559633" cy="358264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C8ADE0-97B0-4313-B1D5-004EC59D26EA}"/>
              </a:ext>
            </a:extLst>
          </p:cNvPr>
          <p:cNvSpPr txBox="1"/>
          <p:nvPr/>
        </p:nvSpPr>
        <p:spPr>
          <a:xfrm>
            <a:off x="404733" y="191527"/>
            <a:ext cx="1247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Cálculo do Valor Energético e Monetário</a:t>
            </a:r>
          </a:p>
        </p:txBody>
      </p:sp>
      <p:graphicFrame>
        <p:nvGraphicFramePr>
          <p:cNvPr id="3" name="Tabela 5">
            <a:extLst>
              <a:ext uri="{FF2B5EF4-FFF2-40B4-BE49-F238E27FC236}">
                <a16:creationId xmlns:a16="http://schemas.microsoft.com/office/drawing/2014/main" id="{6C1A164E-5A7C-41E6-96C0-2F4A9A763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6333"/>
              </p:ext>
            </p:extLst>
          </p:nvPr>
        </p:nvGraphicFramePr>
        <p:xfrm>
          <a:off x="1003507" y="1334263"/>
          <a:ext cx="10194145" cy="46168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8829">
                  <a:extLst>
                    <a:ext uri="{9D8B030D-6E8A-4147-A177-3AD203B41FA5}">
                      <a16:colId xmlns:a16="http://schemas.microsoft.com/office/drawing/2014/main" val="3784978165"/>
                    </a:ext>
                  </a:extLst>
                </a:gridCol>
                <a:gridCol w="2038829">
                  <a:extLst>
                    <a:ext uri="{9D8B030D-6E8A-4147-A177-3AD203B41FA5}">
                      <a16:colId xmlns:a16="http://schemas.microsoft.com/office/drawing/2014/main" val="2083056104"/>
                    </a:ext>
                  </a:extLst>
                </a:gridCol>
                <a:gridCol w="2038829">
                  <a:extLst>
                    <a:ext uri="{9D8B030D-6E8A-4147-A177-3AD203B41FA5}">
                      <a16:colId xmlns:a16="http://schemas.microsoft.com/office/drawing/2014/main" val="3031207411"/>
                    </a:ext>
                  </a:extLst>
                </a:gridCol>
                <a:gridCol w="2038829">
                  <a:extLst>
                    <a:ext uri="{9D8B030D-6E8A-4147-A177-3AD203B41FA5}">
                      <a16:colId xmlns:a16="http://schemas.microsoft.com/office/drawing/2014/main" val="2410327684"/>
                    </a:ext>
                  </a:extLst>
                </a:gridCol>
                <a:gridCol w="2038829">
                  <a:extLst>
                    <a:ext uri="{9D8B030D-6E8A-4147-A177-3AD203B41FA5}">
                      <a16:colId xmlns:a16="http://schemas.microsoft.com/office/drawing/2014/main" val="502294392"/>
                    </a:ext>
                  </a:extLst>
                </a:gridCol>
              </a:tblGrid>
              <a:tr h="753253">
                <a:tc>
                  <a:txBody>
                    <a:bodyPr/>
                    <a:lstStyle/>
                    <a:p>
                      <a:pPr algn="l"/>
                      <a:r>
                        <a:rPr lang="pt-PT" b="1" dirty="0">
                          <a:latin typeface="Book Antiqua" panose="02040602050305030304" pitchFamily="18" charset="0"/>
                        </a:rPr>
                        <a:t>             </a:t>
                      </a:r>
                      <a:r>
                        <a:rPr lang="pt-PT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Prato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Valor energético por pessoa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Valor energético para 4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Custo por pessoa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Custo para 4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28617938"/>
                  </a:ext>
                </a:extLst>
              </a:tr>
              <a:tr h="753253">
                <a:tc>
                  <a:txBody>
                    <a:bodyPr/>
                    <a:lstStyle/>
                    <a:p>
                      <a:pPr algn="just"/>
                      <a:r>
                        <a:rPr lang="pt-PT" b="1" dirty="0">
                          <a:latin typeface="Book Antiqua" panose="02040602050305030304" pitchFamily="18" charset="0"/>
                        </a:rPr>
                        <a:t>Entrada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latin typeface="Impact" panose="020B0806030902050204" pitchFamily="34" charset="0"/>
                        </a:rPr>
                        <a:t>333,75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1335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0,29 €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1,16 €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020279574"/>
                  </a:ext>
                </a:extLst>
              </a:tr>
              <a:tr h="753253">
                <a:tc>
                  <a:txBody>
                    <a:bodyPr/>
                    <a:lstStyle/>
                    <a:p>
                      <a:pPr algn="just"/>
                      <a:r>
                        <a:rPr lang="pt-PT" b="1" dirty="0">
                          <a:latin typeface="Book Antiqua" panose="02040602050305030304" pitchFamily="18" charset="0"/>
                        </a:rPr>
                        <a:t>Prato Principal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latin typeface="Impact" panose="020B0806030902050204" pitchFamily="34" charset="0"/>
                        </a:rPr>
                        <a:t>679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2716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1,25 €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4,98 €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7253666"/>
                  </a:ext>
                </a:extLst>
              </a:tr>
              <a:tr h="801910">
                <a:tc>
                  <a:txBody>
                    <a:bodyPr/>
                    <a:lstStyle/>
                    <a:p>
                      <a:pPr algn="just"/>
                      <a:r>
                        <a:rPr lang="pt-PT" b="1" dirty="0">
                          <a:latin typeface="Book Antiqua" panose="02040602050305030304" pitchFamily="18" charset="0"/>
                        </a:rPr>
                        <a:t>Sobremesa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latin typeface="Impact" panose="020B0806030902050204" pitchFamily="34" charset="0"/>
                        </a:rPr>
                        <a:t>182,5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730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0,17 €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0,68 €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97831868"/>
                  </a:ext>
                </a:extLst>
              </a:tr>
              <a:tr h="801910">
                <a:tc>
                  <a:txBody>
                    <a:bodyPr/>
                    <a:lstStyle/>
                    <a:p>
                      <a:pPr algn="just"/>
                      <a:r>
                        <a:rPr lang="pt-PT" b="1" dirty="0">
                          <a:latin typeface="Book Antiqua" panose="02040602050305030304" pitchFamily="18" charset="0"/>
                        </a:rPr>
                        <a:t>Bebida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latin typeface="Impact" panose="020B0806030902050204" pitchFamily="34" charset="0"/>
                        </a:rPr>
                        <a:t>35,25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141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69319526"/>
                  </a:ext>
                </a:extLst>
              </a:tr>
              <a:tr h="753253">
                <a:tc>
                  <a:txBody>
                    <a:bodyPr/>
                    <a:lstStyle/>
                    <a:p>
                      <a:pPr algn="just"/>
                      <a:r>
                        <a:rPr lang="pt-PT" b="1" dirty="0">
                          <a:latin typeface="Book Antiqua" panose="02040602050305030304" pitchFamily="18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latin typeface="Impact" panose="020B0806030902050204" pitchFamily="34" charset="0"/>
                        </a:rPr>
                        <a:t>1231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latin typeface="Impact" panose="020B0806030902050204" pitchFamily="34" charset="0"/>
                        </a:rPr>
                        <a:t>4922 Kcal.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1,71 €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Impact" panose="020B0806030902050204" pitchFamily="34" charset="0"/>
                        </a:rPr>
                        <a:t>6,82 €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55377489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7A1C94E8-E57B-44B0-BF20-7186AF0C0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0000" flipH="1">
            <a:off x="10667296" y="1177387"/>
            <a:ext cx="474194" cy="9483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B82F71-9DB6-4C14-ACB0-76AD8CE9E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1513">
            <a:off x="1060194" y="1173332"/>
            <a:ext cx="474194" cy="948387"/>
          </a:xfrm>
          <a:prstGeom prst="rect">
            <a:avLst/>
          </a:prstGeom>
        </p:spPr>
      </p:pic>
      <p:sp>
        <p:nvSpPr>
          <p:cNvPr id="7" name="CaixaDeTexto 6">
            <a:hlinkClick r:id="rId6" action="ppaction://hlinksldjump"/>
            <a:extLst>
              <a:ext uri="{FF2B5EF4-FFF2-40B4-BE49-F238E27FC236}">
                <a16:creationId xmlns:a16="http://schemas.microsoft.com/office/drawing/2014/main" id="{DEF4F730-69F9-4460-A4B6-7064FB6EBD6B}"/>
              </a:ext>
            </a:extLst>
          </p:cNvPr>
          <p:cNvSpPr txBox="1"/>
          <p:nvPr/>
        </p:nvSpPr>
        <p:spPr>
          <a:xfrm>
            <a:off x="11432969" y="2898659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P.P.</a:t>
            </a:r>
          </a:p>
        </p:txBody>
      </p:sp>
      <p:sp>
        <p:nvSpPr>
          <p:cNvPr id="8" name="CaixaDeTexto 7">
            <a:hlinkClick r:id="rId7" action="ppaction://hlinksldjump"/>
            <a:extLst>
              <a:ext uri="{FF2B5EF4-FFF2-40B4-BE49-F238E27FC236}">
                <a16:creationId xmlns:a16="http://schemas.microsoft.com/office/drawing/2014/main" id="{10BFB255-5028-4D39-97BE-576260EFF446}"/>
              </a:ext>
            </a:extLst>
          </p:cNvPr>
          <p:cNvSpPr txBox="1"/>
          <p:nvPr/>
        </p:nvSpPr>
        <p:spPr>
          <a:xfrm>
            <a:off x="11432970" y="3572440"/>
            <a:ext cx="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Sob.</a:t>
            </a:r>
          </a:p>
        </p:txBody>
      </p:sp>
      <p:sp>
        <p:nvSpPr>
          <p:cNvPr id="9" name="CaixaDeTexto 8">
            <a:hlinkClick r:id="rId8" action="ppaction://hlinksldjump"/>
            <a:extLst>
              <a:ext uri="{FF2B5EF4-FFF2-40B4-BE49-F238E27FC236}">
                <a16:creationId xmlns:a16="http://schemas.microsoft.com/office/drawing/2014/main" id="{24D7077D-926B-4AEB-A946-79C8416DD6F3}"/>
              </a:ext>
            </a:extLst>
          </p:cNvPr>
          <p:cNvSpPr txBox="1"/>
          <p:nvPr/>
        </p:nvSpPr>
        <p:spPr>
          <a:xfrm>
            <a:off x="11432969" y="4138464"/>
            <a:ext cx="7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Beb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0" name="CaixaDeTexto 9">
            <a:hlinkClick r:id="rId9" action="ppaction://hlinksldjump"/>
            <a:extLst>
              <a:ext uri="{FF2B5EF4-FFF2-40B4-BE49-F238E27FC236}">
                <a16:creationId xmlns:a16="http://schemas.microsoft.com/office/drawing/2014/main" id="{6516AD85-EC3B-4014-AF57-7DE7B3DECFC3}"/>
              </a:ext>
            </a:extLst>
          </p:cNvPr>
          <p:cNvSpPr txBox="1"/>
          <p:nvPr/>
        </p:nvSpPr>
        <p:spPr>
          <a:xfrm>
            <a:off x="11432969" y="480627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rgbClr val="00B050"/>
                </a:solidFill>
                <a:latin typeface="Impact" panose="020B0806030902050204" pitchFamily="34" charset="0"/>
              </a:rPr>
              <a:t>Tab</a:t>
            </a:r>
            <a:r>
              <a:rPr lang="pt-PT" dirty="0">
                <a:solidFill>
                  <a:srgbClr val="00B050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CaixaDeTexto 10">
            <a:hlinkClick r:id="rId10" action="ppaction://hlinksldjump"/>
            <a:extLst>
              <a:ext uri="{FF2B5EF4-FFF2-40B4-BE49-F238E27FC236}">
                <a16:creationId xmlns:a16="http://schemas.microsoft.com/office/drawing/2014/main" id="{B79B4314-0F1B-4811-A19E-C7F83473CEF0}"/>
              </a:ext>
            </a:extLst>
          </p:cNvPr>
          <p:cNvSpPr txBox="1"/>
          <p:nvPr/>
        </p:nvSpPr>
        <p:spPr>
          <a:xfrm>
            <a:off x="11432968" y="232682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Ent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24218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E598EE-D796-4223-B35B-6806650FF016}"/>
              </a:ext>
            </a:extLst>
          </p:cNvPr>
          <p:cNvSpPr txBox="1"/>
          <p:nvPr/>
        </p:nvSpPr>
        <p:spPr>
          <a:xfrm>
            <a:off x="6743699" y="471488"/>
            <a:ext cx="5448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/>
                </a:solidFill>
                <a:latin typeface="Impact" panose="020B0806030902050204" pitchFamily="34" charset="0"/>
              </a:rPr>
              <a:t>“Desperdício irá sempre existir</a:t>
            </a:r>
            <a:br>
              <a:rPr lang="pt-PT" sz="32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PT" sz="3200" dirty="0">
                <a:solidFill>
                  <a:schemeClr val="bg1"/>
                </a:solidFill>
                <a:latin typeface="Impact" panose="020B0806030902050204" pitchFamily="34" charset="0"/>
              </a:rPr>
              <a:t>mas cabe a nós , cozinheiros, </a:t>
            </a:r>
            <a:br>
              <a:rPr lang="pt-PT" sz="32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PT" sz="3200">
                <a:solidFill>
                  <a:schemeClr val="bg1"/>
                </a:solidFill>
                <a:latin typeface="Impact" panose="020B0806030902050204" pitchFamily="34" charset="0"/>
              </a:rPr>
              <a:t>o mesmo tentar </a:t>
            </a:r>
            <a:r>
              <a:rPr lang="pt-PT" sz="3200" dirty="0">
                <a:solidFill>
                  <a:schemeClr val="bg1"/>
                </a:solidFill>
                <a:latin typeface="Impact" panose="020B0806030902050204" pitchFamily="34" charset="0"/>
              </a:rPr>
              <a:t>reduzir”</a:t>
            </a:r>
            <a:br>
              <a:rPr lang="pt-PT" sz="32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endParaRPr lang="pt-PT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C8ADE0-97B0-4313-B1D5-004EC59D26EA}"/>
              </a:ext>
            </a:extLst>
          </p:cNvPr>
          <p:cNvSpPr txBox="1"/>
          <p:nvPr/>
        </p:nvSpPr>
        <p:spPr>
          <a:xfrm>
            <a:off x="404733" y="191527"/>
            <a:ext cx="1247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Entrada – Sopa Sazonal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7AFB74-664E-427A-88E8-2F5A1CC7DEB8}"/>
              </a:ext>
            </a:extLst>
          </p:cNvPr>
          <p:cNvSpPr txBox="1"/>
          <p:nvPr/>
        </p:nvSpPr>
        <p:spPr>
          <a:xfrm>
            <a:off x="924392" y="1720840"/>
            <a:ext cx="5621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Courgette com casca	150G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Azeite			20Ml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Alho francês		150G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Cenoura com casca	150G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			1,5L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Cebola			100G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Dente de alho		50G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				2G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Pimenta Moída		2G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E6DCD5-643D-4984-85F2-C46250F377B3}"/>
              </a:ext>
            </a:extLst>
          </p:cNvPr>
          <p:cNvSpPr txBox="1"/>
          <p:nvPr/>
        </p:nvSpPr>
        <p:spPr>
          <a:xfrm>
            <a:off x="924392" y="899413"/>
            <a:ext cx="26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Ingredientes</a:t>
            </a:r>
            <a:r>
              <a:rPr lang="pt-PT" sz="2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:</a:t>
            </a:r>
          </a:p>
        </p:txBody>
      </p:sp>
      <p:pic>
        <p:nvPicPr>
          <p:cNvPr id="6" name="Imagem 5">
            <a:hlinkClick r:id="rId3" action="ppaction://hlinksldjump" tooltip="Documentos"/>
            <a:extLst>
              <a:ext uri="{FF2B5EF4-FFF2-40B4-BE49-F238E27FC236}">
                <a16:creationId xmlns:a16="http://schemas.microsoft.com/office/drawing/2014/main" id="{0792A20D-6927-4CF6-8CC6-B1357E423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6156264"/>
            <a:ext cx="510209" cy="5102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DF8A-1001-444B-B0F1-7C2DF8FE406A}"/>
              </a:ext>
            </a:extLst>
          </p:cNvPr>
          <p:cNvSpPr txBox="1"/>
          <p:nvPr/>
        </p:nvSpPr>
        <p:spPr>
          <a:xfrm>
            <a:off x="11432968" y="1918741"/>
            <a:ext cx="559633" cy="358264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8" name="CaixaDeTexto 7">
            <a:hlinkClick r:id="rId5" action="ppaction://hlinksldjump"/>
            <a:extLst>
              <a:ext uri="{FF2B5EF4-FFF2-40B4-BE49-F238E27FC236}">
                <a16:creationId xmlns:a16="http://schemas.microsoft.com/office/drawing/2014/main" id="{8E2B7439-CBA4-42B8-9694-9DC1369426DF}"/>
              </a:ext>
            </a:extLst>
          </p:cNvPr>
          <p:cNvSpPr txBox="1"/>
          <p:nvPr/>
        </p:nvSpPr>
        <p:spPr>
          <a:xfrm>
            <a:off x="11432969" y="2898659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P.P.</a:t>
            </a:r>
          </a:p>
        </p:txBody>
      </p:sp>
      <p:sp>
        <p:nvSpPr>
          <p:cNvPr id="10" name="CaixaDeTexto 9">
            <a:hlinkClick r:id="rId6" action="ppaction://hlinksldjump"/>
            <a:extLst>
              <a:ext uri="{FF2B5EF4-FFF2-40B4-BE49-F238E27FC236}">
                <a16:creationId xmlns:a16="http://schemas.microsoft.com/office/drawing/2014/main" id="{11C2B910-36D5-40C5-9712-D83F36793722}"/>
              </a:ext>
            </a:extLst>
          </p:cNvPr>
          <p:cNvSpPr txBox="1"/>
          <p:nvPr/>
        </p:nvSpPr>
        <p:spPr>
          <a:xfrm>
            <a:off x="11432969" y="480627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Tab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CaixaDeTexto 10">
            <a:hlinkClick r:id="rId7" action="ppaction://hlinksldjump"/>
            <a:extLst>
              <a:ext uri="{FF2B5EF4-FFF2-40B4-BE49-F238E27FC236}">
                <a16:creationId xmlns:a16="http://schemas.microsoft.com/office/drawing/2014/main" id="{AAB25B08-B6AA-4D14-9D77-A62C0A448B6F}"/>
              </a:ext>
            </a:extLst>
          </p:cNvPr>
          <p:cNvSpPr txBox="1"/>
          <p:nvPr/>
        </p:nvSpPr>
        <p:spPr>
          <a:xfrm>
            <a:off x="11432968" y="232682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rgbClr val="00B050"/>
                </a:solidFill>
                <a:latin typeface="Impact" panose="020B0806030902050204" pitchFamily="34" charset="0"/>
              </a:rPr>
              <a:t>Ent</a:t>
            </a:r>
            <a:r>
              <a:rPr lang="pt-PT" dirty="0">
                <a:solidFill>
                  <a:srgbClr val="00B050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2" name="CaixaDeTexto 11">
            <a:hlinkClick r:id="rId8" action="ppaction://hlinksldjump"/>
            <a:extLst>
              <a:ext uri="{FF2B5EF4-FFF2-40B4-BE49-F238E27FC236}">
                <a16:creationId xmlns:a16="http://schemas.microsoft.com/office/drawing/2014/main" id="{88DE9C62-394B-400C-BBE3-06371C7EB588}"/>
              </a:ext>
            </a:extLst>
          </p:cNvPr>
          <p:cNvSpPr txBox="1"/>
          <p:nvPr/>
        </p:nvSpPr>
        <p:spPr>
          <a:xfrm>
            <a:off x="11432970" y="3572440"/>
            <a:ext cx="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Sob.</a:t>
            </a:r>
          </a:p>
        </p:txBody>
      </p:sp>
      <p:sp>
        <p:nvSpPr>
          <p:cNvPr id="13" name="CaixaDeTexto 12">
            <a:hlinkClick r:id="rId9" action="ppaction://hlinksldjump"/>
            <a:extLst>
              <a:ext uri="{FF2B5EF4-FFF2-40B4-BE49-F238E27FC236}">
                <a16:creationId xmlns:a16="http://schemas.microsoft.com/office/drawing/2014/main" id="{0C063DA5-72CD-4941-893B-BA8C68A854D5}"/>
              </a:ext>
            </a:extLst>
          </p:cNvPr>
          <p:cNvSpPr txBox="1"/>
          <p:nvPr/>
        </p:nvSpPr>
        <p:spPr>
          <a:xfrm>
            <a:off x="11432969" y="4138464"/>
            <a:ext cx="7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Beb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9B1562-096C-4A19-9152-0D68A11333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99" y="1408568"/>
            <a:ext cx="4896060" cy="4000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34D7C6A-47FC-4E53-9431-C682C31DBC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1513">
            <a:off x="8218738" y="1013719"/>
            <a:ext cx="474194" cy="9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527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AE1B6CC-3E9C-4CAF-95F5-469A231E0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57" y="106806"/>
            <a:ext cx="3634537" cy="66443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A1B4ED-E8B6-4706-8696-500097542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8" y="4585801"/>
            <a:ext cx="8296247" cy="1912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81E5821-9CAD-46DD-8F0C-7A0AA2DEC5CD}"/>
              </a:ext>
            </a:extLst>
          </p:cNvPr>
          <p:cNvSpPr txBox="1"/>
          <p:nvPr/>
        </p:nvSpPr>
        <p:spPr>
          <a:xfrm>
            <a:off x="5658785" y="776644"/>
            <a:ext cx="4362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>
                <a:latin typeface="Rage Italic" panose="03070502040507070304" pitchFamily="66" charset="0"/>
              </a:rPr>
              <a:t>Entrada - SOPA SAZONAL</a:t>
            </a:r>
          </a:p>
        </p:txBody>
      </p:sp>
      <p:sp>
        <p:nvSpPr>
          <p:cNvPr id="10" name="Botão de ação: voltar atrá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F6D596E-73D1-4677-B784-3A4C194CDD5B}"/>
              </a:ext>
            </a:extLst>
          </p:cNvPr>
          <p:cNvSpPr/>
          <p:nvPr/>
        </p:nvSpPr>
        <p:spPr>
          <a:xfrm rot="16200000">
            <a:off x="10448143" y="106806"/>
            <a:ext cx="629587" cy="500640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93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C8ADE0-97B0-4313-B1D5-004EC59D26EA}"/>
              </a:ext>
            </a:extLst>
          </p:cNvPr>
          <p:cNvSpPr txBox="1"/>
          <p:nvPr/>
        </p:nvSpPr>
        <p:spPr>
          <a:xfrm>
            <a:off x="404733" y="191527"/>
            <a:ext cx="1247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Entrada – Sopa Sazonal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8FC1F9-2391-49BC-A843-6F44724E1BC7}"/>
              </a:ext>
            </a:extLst>
          </p:cNvPr>
          <p:cNvSpPr txBox="1"/>
          <p:nvPr/>
        </p:nvSpPr>
        <p:spPr>
          <a:xfrm>
            <a:off x="6640642" y="2151727"/>
            <a:ext cx="3747541" cy="2554545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num tacho, a cebola, os alhos,  os legumes bem lavados, o azeite, e cobrir com água, deixando posteriormente ferver. 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 que começar a ferver, passar com a varinha mágica, temperar e servir.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97C55A6-5F9B-4632-AF09-CAC1FBD4AE66}"/>
              </a:ext>
            </a:extLst>
          </p:cNvPr>
          <p:cNvSpPr txBox="1"/>
          <p:nvPr/>
        </p:nvSpPr>
        <p:spPr>
          <a:xfrm>
            <a:off x="929392" y="899413"/>
            <a:ext cx="26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Preparação: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CEB8C4-D4CD-4807-9219-0C544DA44601}"/>
              </a:ext>
            </a:extLst>
          </p:cNvPr>
          <p:cNvSpPr txBox="1"/>
          <p:nvPr/>
        </p:nvSpPr>
        <p:spPr>
          <a:xfrm>
            <a:off x="11432968" y="1918741"/>
            <a:ext cx="559633" cy="358264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>
            <a:hlinkClick r:id="rId3" action="ppaction://hlinksldjump"/>
            <a:extLst>
              <a:ext uri="{FF2B5EF4-FFF2-40B4-BE49-F238E27FC236}">
                <a16:creationId xmlns:a16="http://schemas.microsoft.com/office/drawing/2014/main" id="{5845087C-E90A-469E-A81F-7CE729C3EEC6}"/>
              </a:ext>
            </a:extLst>
          </p:cNvPr>
          <p:cNvSpPr txBox="1"/>
          <p:nvPr/>
        </p:nvSpPr>
        <p:spPr>
          <a:xfrm>
            <a:off x="11432969" y="2898659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P.P.</a:t>
            </a:r>
          </a:p>
        </p:txBody>
      </p:sp>
      <p:sp>
        <p:nvSpPr>
          <p:cNvPr id="9" name="CaixaDeTexto 8">
            <a:hlinkClick r:id="rId4" action="ppaction://hlinksldjump"/>
            <a:extLst>
              <a:ext uri="{FF2B5EF4-FFF2-40B4-BE49-F238E27FC236}">
                <a16:creationId xmlns:a16="http://schemas.microsoft.com/office/drawing/2014/main" id="{E73EF56C-9A41-4BCF-BF48-F1F8A2AFE8E9}"/>
              </a:ext>
            </a:extLst>
          </p:cNvPr>
          <p:cNvSpPr txBox="1"/>
          <p:nvPr/>
        </p:nvSpPr>
        <p:spPr>
          <a:xfrm>
            <a:off x="11432969" y="480627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Tab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0" name="CaixaDeTexto 9">
            <a:hlinkClick r:id="rId5" action="ppaction://hlinksldjump"/>
            <a:extLst>
              <a:ext uri="{FF2B5EF4-FFF2-40B4-BE49-F238E27FC236}">
                <a16:creationId xmlns:a16="http://schemas.microsoft.com/office/drawing/2014/main" id="{38BD45B6-43BB-474E-B448-9D75A37A8433}"/>
              </a:ext>
            </a:extLst>
          </p:cNvPr>
          <p:cNvSpPr txBox="1"/>
          <p:nvPr/>
        </p:nvSpPr>
        <p:spPr>
          <a:xfrm>
            <a:off x="11432968" y="232682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rgbClr val="00B050"/>
                </a:solidFill>
                <a:latin typeface="Impact" panose="020B0806030902050204" pitchFamily="34" charset="0"/>
              </a:rPr>
              <a:t>Ent</a:t>
            </a:r>
            <a:r>
              <a:rPr lang="pt-PT" dirty="0">
                <a:solidFill>
                  <a:srgbClr val="00B050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CaixaDeTexto 10">
            <a:hlinkClick r:id="rId6" action="ppaction://hlinksldjump"/>
            <a:extLst>
              <a:ext uri="{FF2B5EF4-FFF2-40B4-BE49-F238E27FC236}">
                <a16:creationId xmlns:a16="http://schemas.microsoft.com/office/drawing/2014/main" id="{80252335-6033-4C43-B297-8214E683D65C}"/>
              </a:ext>
            </a:extLst>
          </p:cNvPr>
          <p:cNvSpPr txBox="1"/>
          <p:nvPr/>
        </p:nvSpPr>
        <p:spPr>
          <a:xfrm>
            <a:off x="11432970" y="3572440"/>
            <a:ext cx="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Sob.</a:t>
            </a:r>
          </a:p>
        </p:txBody>
      </p:sp>
      <p:sp>
        <p:nvSpPr>
          <p:cNvPr id="12" name="CaixaDeTexto 11">
            <a:hlinkClick r:id="rId7" action="ppaction://hlinksldjump"/>
            <a:extLst>
              <a:ext uri="{FF2B5EF4-FFF2-40B4-BE49-F238E27FC236}">
                <a16:creationId xmlns:a16="http://schemas.microsoft.com/office/drawing/2014/main" id="{82ABB71A-CEDD-49C9-9CE8-0040DA6D3143}"/>
              </a:ext>
            </a:extLst>
          </p:cNvPr>
          <p:cNvSpPr txBox="1"/>
          <p:nvPr/>
        </p:nvSpPr>
        <p:spPr>
          <a:xfrm>
            <a:off x="11432969" y="4138464"/>
            <a:ext cx="7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Beb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5808AE7-7BA8-4268-8F9C-2A45174B25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2" y="1918741"/>
            <a:ext cx="4896060" cy="4000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37EDE3A-151C-4D84-9C25-CA878038E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1513">
            <a:off x="3140324" y="1490128"/>
            <a:ext cx="474194" cy="9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72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C8ADE0-97B0-4313-B1D5-004EC59D26EA}"/>
              </a:ext>
            </a:extLst>
          </p:cNvPr>
          <p:cNvSpPr txBox="1"/>
          <p:nvPr/>
        </p:nvSpPr>
        <p:spPr>
          <a:xfrm>
            <a:off x="404733" y="191527"/>
            <a:ext cx="1247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Prato Principal - 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Pernas de Frango Panados c/</a:t>
            </a:r>
            <a:r>
              <a:rPr lang="pt-PT" sz="3200" b="1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Sour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pt-PT" sz="3200" b="1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Cream</a:t>
            </a:r>
            <a:endParaRPr lang="pt-PT" sz="4000" b="1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7AFB74-664E-427A-88E8-2F5A1CC7DEB8}"/>
              </a:ext>
            </a:extLst>
          </p:cNvPr>
          <p:cNvSpPr txBox="1"/>
          <p:nvPr/>
        </p:nvSpPr>
        <p:spPr>
          <a:xfrm>
            <a:off x="119925" y="1484188"/>
            <a:ext cx="4836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Pernas de Frango	500G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Pão do dia anterior	100G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Ovos			2Un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Farinha de trigo		100G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Azeite			30Ml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				2G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Pimenta Moída		2G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Iogurte Natural		125G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Pimentão Doce		10G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Laranja			270G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Batata nova		350G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Cenoura			150G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E6DCD5-643D-4984-85F2-C46250F377B3}"/>
              </a:ext>
            </a:extLst>
          </p:cNvPr>
          <p:cNvSpPr txBox="1"/>
          <p:nvPr/>
        </p:nvSpPr>
        <p:spPr>
          <a:xfrm>
            <a:off x="924392" y="899413"/>
            <a:ext cx="26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Ingredientes</a:t>
            </a:r>
            <a:r>
              <a:rPr lang="pt-PT" sz="2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2EBC300-91C9-4C23-9F39-50C38FC22694}"/>
              </a:ext>
            </a:extLst>
          </p:cNvPr>
          <p:cNvSpPr/>
          <p:nvPr/>
        </p:nvSpPr>
        <p:spPr>
          <a:xfrm>
            <a:off x="4737363" y="4654286"/>
            <a:ext cx="4836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Alho francês	150G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Courgette		150G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Salsa		20G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Limão		100G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Orégãos		15G</a:t>
            </a:r>
            <a:endParaRPr lang="pt-PT" sz="2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hlinkClick r:id="rId3" action="ppaction://hlinksldjump" tooltip="Documentos"/>
            <a:extLst>
              <a:ext uri="{FF2B5EF4-FFF2-40B4-BE49-F238E27FC236}">
                <a16:creationId xmlns:a16="http://schemas.microsoft.com/office/drawing/2014/main" id="{ACAAF002-5139-4073-9CD9-A010ED1B2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6156264"/>
            <a:ext cx="510209" cy="5102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B90448A-3DF3-4923-AE62-DED730849F5D}"/>
              </a:ext>
            </a:extLst>
          </p:cNvPr>
          <p:cNvSpPr txBox="1"/>
          <p:nvPr/>
        </p:nvSpPr>
        <p:spPr>
          <a:xfrm>
            <a:off x="11432968" y="1918741"/>
            <a:ext cx="559633" cy="358264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8" name="CaixaDeTexto 7">
            <a:hlinkClick r:id="rId5" action="ppaction://hlinksldjump"/>
            <a:extLst>
              <a:ext uri="{FF2B5EF4-FFF2-40B4-BE49-F238E27FC236}">
                <a16:creationId xmlns:a16="http://schemas.microsoft.com/office/drawing/2014/main" id="{D4BF55A6-0919-4FBD-A1CF-D8E4BC0BB188}"/>
              </a:ext>
            </a:extLst>
          </p:cNvPr>
          <p:cNvSpPr txBox="1"/>
          <p:nvPr/>
        </p:nvSpPr>
        <p:spPr>
          <a:xfrm>
            <a:off x="11432969" y="2898659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0B050"/>
                </a:solidFill>
                <a:latin typeface="Impact" panose="020B0806030902050204" pitchFamily="34" charset="0"/>
              </a:rPr>
              <a:t>P.P.</a:t>
            </a:r>
          </a:p>
        </p:txBody>
      </p:sp>
      <p:sp>
        <p:nvSpPr>
          <p:cNvPr id="10" name="CaixaDeTexto 9">
            <a:hlinkClick r:id="rId6" action="ppaction://hlinksldjump"/>
            <a:extLst>
              <a:ext uri="{FF2B5EF4-FFF2-40B4-BE49-F238E27FC236}">
                <a16:creationId xmlns:a16="http://schemas.microsoft.com/office/drawing/2014/main" id="{2FFF2F47-F3ED-4FB8-9F9D-6542148FC0A8}"/>
              </a:ext>
            </a:extLst>
          </p:cNvPr>
          <p:cNvSpPr txBox="1"/>
          <p:nvPr/>
        </p:nvSpPr>
        <p:spPr>
          <a:xfrm>
            <a:off x="11432969" y="480627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Tab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CaixaDeTexto 10">
            <a:hlinkClick r:id="rId7" action="ppaction://hlinksldjump"/>
            <a:extLst>
              <a:ext uri="{FF2B5EF4-FFF2-40B4-BE49-F238E27FC236}">
                <a16:creationId xmlns:a16="http://schemas.microsoft.com/office/drawing/2014/main" id="{BFE4BBED-3F4E-4DA6-B30C-211B7B8421DA}"/>
              </a:ext>
            </a:extLst>
          </p:cNvPr>
          <p:cNvSpPr txBox="1"/>
          <p:nvPr/>
        </p:nvSpPr>
        <p:spPr>
          <a:xfrm>
            <a:off x="11432968" y="232682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Ent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2" name="CaixaDeTexto 11">
            <a:hlinkClick r:id="rId8" action="ppaction://hlinksldjump"/>
            <a:extLst>
              <a:ext uri="{FF2B5EF4-FFF2-40B4-BE49-F238E27FC236}">
                <a16:creationId xmlns:a16="http://schemas.microsoft.com/office/drawing/2014/main" id="{BCC221CE-FF70-4AFB-9246-7A1339418559}"/>
              </a:ext>
            </a:extLst>
          </p:cNvPr>
          <p:cNvSpPr txBox="1"/>
          <p:nvPr/>
        </p:nvSpPr>
        <p:spPr>
          <a:xfrm>
            <a:off x="11432970" y="3572440"/>
            <a:ext cx="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Sob.</a:t>
            </a:r>
          </a:p>
        </p:txBody>
      </p:sp>
      <p:sp>
        <p:nvSpPr>
          <p:cNvPr id="13" name="CaixaDeTexto 12">
            <a:hlinkClick r:id="rId9" action="ppaction://hlinksldjump"/>
            <a:extLst>
              <a:ext uri="{FF2B5EF4-FFF2-40B4-BE49-F238E27FC236}">
                <a16:creationId xmlns:a16="http://schemas.microsoft.com/office/drawing/2014/main" id="{50977D5F-EAFE-4896-A861-1C246E1F61BB}"/>
              </a:ext>
            </a:extLst>
          </p:cNvPr>
          <p:cNvSpPr txBox="1"/>
          <p:nvPr/>
        </p:nvSpPr>
        <p:spPr>
          <a:xfrm>
            <a:off x="11432969" y="4138464"/>
            <a:ext cx="7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Beb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4078DE2-2641-4016-8B6D-279ADC309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0" y="1275821"/>
            <a:ext cx="3899341" cy="3130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37A0E1E-D141-424D-AD90-BF1E9A12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1513">
            <a:off x="8528104" y="874923"/>
            <a:ext cx="474194" cy="9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66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81E5821-9CAD-46DD-8F0C-7A0AA2DEC5CD}"/>
              </a:ext>
            </a:extLst>
          </p:cNvPr>
          <p:cNvSpPr txBox="1"/>
          <p:nvPr/>
        </p:nvSpPr>
        <p:spPr>
          <a:xfrm>
            <a:off x="5325926" y="671920"/>
            <a:ext cx="5463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>
                <a:latin typeface="Rage Italic" panose="03070502040507070304" pitchFamily="66" charset="0"/>
              </a:rPr>
              <a:t>Prato Principal - Pernas de Frango Panados c/</a:t>
            </a:r>
            <a:r>
              <a:rPr lang="pt-PT" sz="4800" dirty="0" err="1">
                <a:latin typeface="Rage Italic" panose="03070502040507070304" pitchFamily="66" charset="0"/>
              </a:rPr>
              <a:t>Sour</a:t>
            </a:r>
            <a:r>
              <a:rPr lang="pt-PT" sz="4800" dirty="0">
                <a:latin typeface="Rage Italic" panose="03070502040507070304" pitchFamily="66" charset="0"/>
              </a:rPr>
              <a:t> </a:t>
            </a:r>
            <a:r>
              <a:rPr lang="pt-PT" sz="4800" dirty="0" err="1">
                <a:latin typeface="Rage Italic" panose="03070502040507070304" pitchFamily="66" charset="0"/>
              </a:rPr>
              <a:t>Cream</a:t>
            </a:r>
            <a:endParaRPr lang="pt-PT" sz="4800" dirty="0">
              <a:latin typeface="Rage Italic" panose="03070502040507070304" pitchFamily="66" charset="0"/>
            </a:endParaRPr>
          </a:p>
        </p:txBody>
      </p:sp>
      <p:sp>
        <p:nvSpPr>
          <p:cNvPr id="6" name="Botão de ação: voltar atrás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55EB68B-CDB0-4A83-8EC8-AC46B2B86FDE}"/>
              </a:ext>
            </a:extLst>
          </p:cNvPr>
          <p:cNvSpPr/>
          <p:nvPr/>
        </p:nvSpPr>
        <p:spPr>
          <a:xfrm rot="16200000">
            <a:off x="10448143" y="106806"/>
            <a:ext cx="629587" cy="500640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F16431-DD52-4C8E-AE86-BF1CD9440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3" y="120396"/>
            <a:ext cx="3868430" cy="66172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3DFCB2-D5F7-4CBF-A07E-248A8C4B7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9" y="4487617"/>
            <a:ext cx="7925768" cy="19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C8ADE0-97B0-4313-B1D5-004EC59D26EA}"/>
              </a:ext>
            </a:extLst>
          </p:cNvPr>
          <p:cNvSpPr txBox="1"/>
          <p:nvPr/>
        </p:nvSpPr>
        <p:spPr>
          <a:xfrm>
            <a:off x="404733" y="191527"/>
            <a:ext cx="1247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Prato Principal - 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Pernas de Frango Panados c/</a:t>
            </a:r>
            <a:r>
              <a:rPr lang="pt-PT" sz="3200" b="1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Sour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pt-PT" sz="3200" b="1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Cream</a:t>
            </a:r>
            <a:endParaRPr lang="pt-PT" sz="4000" b="1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8FC1F9-2391-49BC-A843-6F44724E1BC7}"/>
              </a:ext>
            </a:extLst>
          </p:cNvPr>
          <p:cNvSpPr txBox="1"/>
          <p:nvPr/>
        </p:nvSpPr>
        <p:spPr>
          <a:xfrm>
            <a:off x="5811187" y="1409399"/>
            <a:ext cx="5066676" cy="4401205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Tempere as pernas de frango com azeite, limão, laranja, sal, pimentão doce e pimenta e deixe-as a marinar para ganhar sabor. 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Depois passe as pernas pela farinha com orégãos, ovo e pão torrado  partido. 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Coloque-as no forno com papel de </a:t>
            </a:r>
            <a:r>
              <a:rPr lang="pt-PT" sz="2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cima e por baixo, a 180ºC durante 50min.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as batatas novas, cortadas em quartos no forno, com um fio de azeite, sal, pimenta, pimentão doce e orégãos, também por 40 min.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97C55A6-5F9B-4632-AF09-CAC1FBD4AE66}"/>
              </a:ext>
            </a:extLst>
          </p:cNvPr>
          <p:cNvSpPr txBox="1"/>
          <p:nvPr/>
        </p:nvSpPr>
        <p:spPr>
          <a:xfrm>
            <a:off x="929392" y="899413"/>
            <a:ext cx="26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Preparação: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C3EAAC-2E39-4E78-B6B4-BE94F4A22D2E}"/>
              </a:ext>
            </a:extLst>
          </p:cNvPr>
          <p:cNvSpPr txBox="1"/>
          <p:nvPr/>
        </p:nvSpPr>
        <p:spPr>
          <a:xfrm>
            <a:off x="11432968" y="1918741"/>
            <a:ext cx="559633" cy="358264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>
            <a:hlinkClick r:id="rId3" action="ppaction://hlinksldjump"/>
            <a:extLst>
              <a:ext uri="{FF2B5EF4-FFF2-40B4-BE49-F238E27FC236}">
                <a16:creationId xmlns:a16="http://schemas.microsoft.com/office/drawing/2014/main" id="{FF3F5C25-4681-40BC-9C12-D2236F4A0620}"/>
              </a:ext>
            </a:extLst>
          </p:cNvPr>
          <p:cNvSpPr txBox="1"/>
          <p:nvPr/>
        </p:nvSpPr>
        <p:spPr>
          <a:xfrm>
            <a:off x="11432969" y="2898659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0B050"/>
                </a:solidFill>
                <a:latin typeface="Impact" panose="020B0806030902050204" pitchFamily="34" charset="0"/>
              </a:rPr>
              <a:t>P.P.</a:t>
            </a:r>
          </a:p>
        </p:txBody>
      </p:sp>
      <p:sp>
        <p:nvSpPr>
          <p:cNvPr id="9" name="CaixaDeTexto 8">
            <a:hlinkClick r:id="rId4" action="ppaction://hlinksldjump"/>
            <a:extLst>
              <a:ext uri="{FF2B5EF4-FFF2-40B4-BE49-F238E27FC236}">
                <a16:creationId xmlns:a16="http://schemas.microsoft.com/office/drawing/2014/main" id="{A63F3E1C-17F5-4F02-8BD1-048D2751F010}"/>
              </a:ext>
            </a:extLst>
          </p:cNvPr>
          <p:cNvSpPr txBox="1"/>
          <p:nvPr/>
        </p:nvSpPr>
        <p:spPr>
          <a:xfrm>
            <a:off x="11432969" y="480627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Tab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0" name="CaixaDeTexto 9">
            <a:hlinkClick r:id="rId5" action="ppaction://hlinksldjump"/>
            <a:extLst>
              <a:ext uri="{FF2B5EF4-FFF2-40B4-BE49-F238E27FC236}">
                <a16:creationId xmlns:a16="http://schemas.microsoft.com/office/drawing/2014/main" id="{DB5BE82A-9BA8-4DEE-A21F-CDA1DD7B03A0}"/>
              </a:ext>
            </a:extLst>
          </p:cNvPr>
          <p:cNvSpPr txBox="1"/>
          <p:nvPr/>
        </p:nvSpPr>
        <p:spPr>
          <a:xfrm>
            <a:off x="11432968" y="232682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Ent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CaixaDeTexto 10">
            <a:hlinkClick r:id="rId6" action="ppaction://hlinksldjump"/>
            <a:extLst>
              <a:ext uri="{FF2B5EF4-FFF2-40B4-BE49-F238E27FC236}">
                <a16:creationId xmlns:a16="http://schemas.microsoft.com/office/drawing/2014/main" id="{733A09BF-301A-47AB-9539-2C57D91194DD}"/>
              </a:ext>
            </a:extLst>
          </p:cNvPr>
          <p:cNvSpPr txBox="1"/>
          <p:nvPr/>
        </p:nvSpPr>
        <p:spPr>
          <a:xfrm>
            <a:off x="11432970" y="3572440"/>
            <a:ext cx="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Sob.</a:t>
            </a:r>
          </a:p>
        </p:txBody>
      </p:sp>
      <p:sp>
        <p:nvSpPr>
          <p:cNvPr id="12" name="CaixaDeTexto 11">
            <a:hlinkClick r:id="rId7" action="ppaction://hlinksldjump"/>
            <a:extLst>
              <a:ext uri="{FF2B5EF4-FFF2-40B4-BE49-F238E27FC236}">
                <a16:creationId xmlns:a16="http://schemas.microsoft.com/office/drawing/2014/main" id="{CCF892E9-A070-4B9F-87EF-B2852DD0E29A}"/>
              </a:ext>
            </a:extLst>
          </p:cNvPr>
          <p:cNvSpPr txBox="1"/>
          <p:nvPr/>
        </p:nvSpPr>
        <p:spPr>
          <a:xfrm>
            <a:off x="11432969" y="4138464"/>
            <a:ext cx="7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Beb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1788DDE-0259-4DD8-977A-FD446BF1FE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2" y="2273952"/>
            <a:ext cx="3899341" cy="3130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2112B4E-D2D8-4D39-B44B-0BAB47386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1513">
            <a:off x="2641965" y="1852630"/>
            <a:ext cx="474194" cy="9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259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C8ADE0-97B0-4313-B1D5-004EC59D26EA}"/>
              </a:ext>
            </a:extLst>
          </p:cNvPr>
          <p:cNvSpPr txBox="1"/>
          <p:nvPr/>
        </p:nvSpPr>
        <p:spPr>
          <a:xfrm>
            <a:off x="404733" y="191527"/>
            <a:ext cx="1247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Prato Principal - 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Pernas de Frango Panados c/</a:t>
            </a:r>
            <a:r>
              <a:rPr lang="pt-PT" sz="3200" b="1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Sour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pt-PT" sz="3200" b="1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Cream</a:t>
            </a:r>
            <a:endParaRPr lang="pt-PT" sz="4000" b="1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8FC1F9-2391-49BC-A843-6F44724E1BC7}"/>
              </a:ext>
            </a:extLst>
          </p:cNvPr>
          <p:cNvSpPr txBox="1"/>
          <p:nvPr/>
        </p:nvSpPr>
        <p:spPr>
          <a:xfrm>
            <a:off x="5473909" y="1191800"/>
            <a:ext cx="5496394" cy="5016758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a courgette e a cenoura, sem cascas, em camponesa( ou seja, pequenos pedaços em meia lua) e coloque-os em água acabada de ferver durante 5 minutos, com o lume desligado. Retire os legumes da água e escorra.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 frigideira, com um fio de azeite, salteie a cenoura, courgette e  o alho francês, tendo este sido cortado em juliana (tiras finas), retifique o tempero, com o caldo de legumes anteriormente feito, sal e pimenta. 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final, coloque a salsa picada e gotas de sumo de limão. </a:t>
            </a:r>
          </a:p>
          <a:p>
            <a:pPr algn="just"/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PT" sz="2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</a:t>
            </a:r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  <a:r>
              <a:rPr lang="pt-PT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 só misturar o iogurte, limão e uma pitada de sal.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97C55A6-5F9B-4632-AF09-CAC1FBD4AE66}"/>
              </a:ext>
            </a:extLst>
          </p:cNvPr>
          <p:cNvSpPr txBox="1"/>
          <p:nvPr/>
        </p:nvSpPr>
        <p:spPr>
          <a:xfrm>
            <a:off x="929392" y="899413"/>
            <a:ext cx="26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Preparação: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F16611-570A-460E-A405-229BDDD1F3E9}"/>
              </a:ext>
            </a:extLst>
          </p:cNvPr>
          <p:cNvSpPr txBox="1"/>
          <p:nvPr/>
        </p:nvSpPr>
        <p:spPr>
          <a:xfrm>
            <a:off x="11432968" y="1918741"/>
            <a:ext cx="559633" cy="358264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>
            <a:hlinkClick r:id="rId3" action="ppaction://hlinksldjump"/>
            <a:extLst>
              <a:ext uri="{FF2B5EF4-FFF2-40B4-BE49-F238E27FC236}">
                <a16:creationId xmlns:a16="http://schemas.microsoft.com/office/drawing/2014/main" id="{53203F10-378E-4D32-BDD7-AD2F7C0E669D}"/>
              </a:ext>
            </a:extLst>
          </p:cNvPr>
          <p:cNvSpPr txBox="1"/>
          <p:nvPr/>
        </p:nvSpPr>
        <p:spPr>
          <a:xfrm>
            <a:off x="11432969" y="2898659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0B050"/>
                </a:solidFill>
                <a:latin typeface="Impact" panose="020B0806030902050204" pitchFamily="34" charset="0"/>
              </a:rPr>
              <a:t>P.P.</a:t>
            </a:r>
          </a:p>
        </p:txBody>
      </p:sp>
      <p:sp>
        <p:nvSpPr>
          <p:cNvPr id="9" name="CaixaDeTexto 8">
            <a:hlinkClick r:id="rId4" action="ppaction://hlinksldjump"/>
            <a:extLst>
              <a:ext uri="{FF2B5EF4-FFF2-40B4-BE49-F238E27FC236}">
                <a16:creationId xmlns:a16="http://schemas.microsoft.com/office/drawing/2014/main" id="{2260A063-DB00-4F62-83E7-CDE84B36BF26}"/>
              </a:ext>
            </a:extLst>
          </p:cNvPr>
          <p:cNvSpPr txBox="1"/>
          <p:nvPr/>
        </p:nvSpPr>
        <p:spPr>
          <a:xfrm>
            <a:off x="11432969" y="480627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Tab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0" name="CaixaDeTexto 9">
            <a:hlinkClick r:id="rId5" action="ppaction://hlinksldjump"/>
            <a:extLst>
              <a:ext uri="{FF2B5EF4-FFF2-40B4-BE49-F238E27FC236}">
                <a16:creationId xmlns:a16="http://schemas.microsoft.com/office/drawing/2014/main" id="{AAF9F0A3-F361-49CF-91C4-F2CAE84F2338}"/>
              </a:ext>
            </a:extLst>
          </p:cNvPr>
          <p:cNvSpPr txBox="1"/>
          <p:nvPr/>
        </p:nvSpPr>
        <p:spPr>
          <a:xfrm>
            <a:off x="11432968" y="232682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Ent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CaixaDeTexto 10">
            <a:hlinkClick r:id="rId6" action="ppaction://hlinksldjump"/>
            <a:extLst>
              <a:ext uri="{FF2B5EF4-FFF2-40B4-BE49-F238E27FC236}">
                <a16:creationId xmlns:a16="http://schemas.microsoft.com/office/drawing/2014/main" id="{DD56906B-0851-4050-B299-F4B759C9FEDB}"/>
              </a:ext>
            </a:extLst>
          </p:cNvPr>
          <p:cNvSpPr txBox="1"/>
          <p:nvPr/>
        </p:nvSpPr>
        <p:spPr>
          <a:xfrm>
            <a:off x="11432970" y="3572440"/>
            <a:ext cx="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Sob.</a:t>
            </a:r>
          </a:p>
        </p:txBody>
      </p:sp>
      <p:sp>
        <p:nvSpPr>
          <p:cNvPr id="12" name="CaixaDeTexto 11">
            <a:hlinkClick r:id="rId7" action="ppaction://hlinksldjump"/>
            <a:extLst>
              <a:ext uri="{FF2B5EF4-FFF2-40B4-BE49-F238E27FC236}">
                <a16:creationId xmlns:a16="http://schemas.microsoft.com/office/drawing/2014/main" id="{FDE0ACA6-0255-4FF5-B177-9B76E04E893F}"/>
              </a:ext>
            </a:extLst>
          </p:cNvPr>
          <p:cNvSpPr txBox="1"/>
          <p:nvPr/>
        </p:nvSpPr>
        <p:spPr>
          <a:xfrm>
            <a:off x="11432969" y="4138464"/>
            <a:ext cx="7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Beb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AF9320F-FD7B-4D71-8D79-137C1FA31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2" y="2192022"/>
            <a:ext cx="3899341" cy="3130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C902CE9-4829-4B22-A150-0B171A405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1513">
            <a:off x="2641966" y="1717828"/>
            <a:ext cx="474194" cy="9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05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C8ADE0-97B0-4313-B1D5-004EC59D26EA}"/>
              </a:ext>
            </a:extLst>
          </p:cNvPr>
          <p:cNvSpPr txBox="1"/>
          <p:nvPr/>
        </p:nvSpPr>
        <p:spPr>
          <a:xfrm>
            <a:off x="404733" y="191527"/>
            <a:ext cx="1247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Sobremesa – Pera no Forno c/Iogurte natura e mel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7AFB74-664E-427A-88E8-2F5A1CC7DEB8}"/>
              </a:ext>
            </a:extLst>
          </p:cNvPr>
          <p:cNvSpPr txBox="1"/>
          <p:nvPr/>
        </p:nvSpPr>
        <p:spPr>
          <a:xfrm>
            <a:off x="539649" y="1859340"/>
            <a:ext cx="4836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		300G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Canela		10G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			8G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Iogurte Natural	125G	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E6DCD5-643D-4984-85F2-C46250F377B3}"/>
              </a:ext>
            </a:extLst>
          </p:cNvPr>
          <p:cNvSpPr txBox="1"/>
          <p:nvPr/>
        </p:nvSpPr>
        <p:spPr>
          <a:xfrm>
            <a:off x="924392" y="899413"/>
            <a:ext cx="26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Ingredientes</a:t>
            </a:r>
            <a:r>
              <a:rPr lang="pt-PT" sz="2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:</a:t>
            </a:r>
          </a:p>
        </p:txBody>
      </p:sp>
      <p:pic>
        <p:nvPicPr>
          <p:cNvPr id="6" name="Imagem 5">
            <a:hlinkClick r:id="rId3" action="ppaction://hlinksldjump" tooltip="Documentos"/>
            <a:extLst>
              <a:ext uri="{FF2B5EF4-FFF2-40B4-BE49-F238E27FC236}">
                <a16:creationId xmlns:a16="http://schemas.microsoft.com/office/drawing/2014/main" id="{18C988D8-6A7F-4A73-80F8-2F2A9B739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6156264"/>
            <a:ext cx="510209" cy="5102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CE932CD-6D44-4175-A63C-D1CB74ED6098}"/>
              </a:ext>
            </a:extLst>
          </p:cNvPr>
          <p:cNvSpPr txBox="1"/>
          <p:nvPr/>
        </p:nvSpPr>
        <p:spPr>
          <a:xfrm>
            <a:off x="11432968" y="1918741"/>
            <a:ext cx="559633" cy="358264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8" name="CaixaDeTexto 7">
            <a:hlinkClick r:id="rId5" action="ppaction://hlinksldjump"/>
            <a:extLst>
              <a:ext uri="{FF2B5EF4-FFF2-40B4-BE49-F238E27FC236}">
                <a16:creationId xmlns:a16="http://schemas.microsoft.com/office/drawing/2014/main" id="{9B37C8A0-234A-49BD-B0E7-58C816A9409E}"/>
              </a:ext>
            </a:extLst>
          </p:cNvPr>
          <p:cNvSpPr txBox="1"/>
          <p:nvPr/>
        </p:nvSpPr>
        <p:spPr>
          <a:xfrm>
            <a:off x="11432969" y="2898659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P.P.</a:t>
            </a:r>
          </a:p>
        </p:txBody>
      </p:sp>
      <p:sp>
        <p:nvSpPr>
          <p:cNvPr id="10" name="CaixaDeTexto 9">
            <a:hlinkClick r:id="rId6" action="ppaction://hlinksldjump"/>
            <a:extLst>
              <a:ext uri="{FF2B5EF4-FFF2-40B4-BE49-F238E27FC236}">
                <a16:creationId xmlns:a16="http://schemas.microsoft.com/office/drawing/2014/main" id="{B5AB992B-D992-494F-BD81-D717C5C11889}"/>
              </a:ext>
            </a:extLst>
          </p:cNvPr>
          <p:cNvSpPr txBox="1"/>
          <p:nvPr/>
        </p:nvSpPr>
        <p:spPr>
          <a:xfrm>
            <a:off x="11432969" y="480627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Tab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CaixaDeTexto 10">
            <a:hlinkClick r:id="rId7" action="ppaction://hlinksldjump"/>
            <a:extLst>
              <a:ext uri="{FF2B5EF4-FFF2-40B4-BE49-F238E27FC236}">
                <a16:creationId xmlns:a16="http://schemas.microsoft.com/office/drawing/2014/main" id="{5E00E708-7339-4199-A30F-938B82035E38}"/>
              </a:ext>
            </a:extLst>
          </p:cNvPr>
          <p:cNvSpPr txBox="1"/>
          <p:nvPr/>
        </p:nvSpPr>
        <p:spPr>
          <a:xfrm>
            <a:off x="11432968" y="2326823"/>
            <a:ext cx="5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Ent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2" name="CaixaDeTexto 11">
            <a:hlinkClick r:id="rId8" action="ppaction://hlinksldjump"/>
            <a:extLst>
              <a:ext uri="{FF2B5EF4-FFF2-40B4-BE49-F238E27FC236}">
                <a16:creationId xmlns:a16="http://schemas.microsoft.com/office/drawing/2014/main" id="{94BDB028-8F2C-42D5-9352-AEE25683CDED}"/>
              </a:ext>
            </a:extLst>
          </p:cNvPr>
          <p:cNvSpPr txBox="1"/>
          <p:nvPr/>
        </p:nvSpPr>
        <p:spPr>
          <a:xfrm>
            <a:off x="11432970" y="3572440"/>
            <a:ext cx="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0B050"/>
                </a:solidFill>
                <a:latin typeface="Impact" panose="020B0806030902050204" pitchFamily="34" charset="0"/>
              </a:rPr>
              <a:t>Sob.</a:t>
            </a:r>
          </a:p>
        </p:txBody>
      </p:sp>
      <p:sp>
        <p:nvSpPr>
          <p:cNvPr id="13" name="CaixaDeTexto 12">
            <a:hlinkClick r:id="rId9" action="ppaction://hlinksldjump"/>
            <a:extLst>
              <a:ext uri="{FF2B5EF4-FFF2-40B4-BE49-F238E27FC236}">
                <a16:creationId xmlns:a16="http://schemas.microsoft.com/office/drawing/2014/main" id="{A200B1F3-2BA5-47DF-95D0-03A0C19BFCFC}"/>
              </a:ext>
            </a:extLst>
          </p:cNvPr>
          <p:cNvSpPr txBox="1"/>
          <p:nvPr/>
        </p:nvSpPr>
        <p:spPr>
          <a:xfrm>
            <a:off x="11432969" y="4138464"/>
            <a:ext cx="7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  <a:latin typeface="Impact" panose="020B0806030902050204" pitchFamily="34" charset="0"/>
              </a:rPr>
              <a:t>Beb</a:t>
            </a:r>
            <a:r>
              <a:rPr lang="pt-PT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874C3C-FEDA-49C4-B2F5-9A949D482F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44" y="1658053"/>
            <a:ext cx="4732822" cy="3843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6935E90-D584-4E37-B8A7-B28D342DB3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7891" l="2500" r="94375">
                        <a14:foregroundMark x1="47188" y1="2656" x2="47188" y2="2656"/>
                        <a14:foregroundMark x1="84844" y1="10000" x2="94375" y2="62109"/>
                        <a14:foregroundMark x1="94375" y1="62109" x2="59219" y2="97891"/>
                        <a14:foregroundMark x1="15000" y1="6484" x2="27813" y2="17422"/>
                        <a14:foregroundMark x1="66875" y1="13359" x2="2500" y2="8359"/>
                        <a14:backgroundMark x1="69375" y1="65703" x2="21719" y2="59453"/>
                        <a14:backgroundMark x1="60469" y1="51797" x2="36563" y2="53281"/>
                        <a14:backgroundMark x1="62500" y1="56719" x2="32813" y2="90938"/>
                        <a14:backgroundMark x1="66563" y1="44531" x2="46563" y2="4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1513">
            <a:off x="7731757" y="1183858"/>
            <a:ext cx="474194" cy="9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90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817</Words>
  <Application>Microsoft Office PowerPoint</Application>
  <PresentationFormat>Ecrã Panorâmico</PresentationFormat>
  <Paragraphs>148</Paragraphs>
  <Slides>15</Slides>
  <Notes>0</Notes>
  <HiddenSlides>4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5" baseType="lpstr">
      <vt:lpstr>Arial</vt:lpstr>
      <vt:lpstr>Bahnschrift SemiBold</vt:lpstr>
      <vt:lpstr>Berlin Sans FB Demi</vt:lpstr>
      <vt:lpstr>Book Antiqua</vt:lpstr>
      <vt:lpstr>Calibri</vt:lpstr>
      <vt:lpstr>Calibri Light</vt:lpstr>
      <vt:lpstr>Impact</vt:lpstr>
      <vt:lpstr>Lucida Console</vt:lpstr>
      <vt:lpstr>Rage Italic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Ricky Dany</dc:creator>
  <cp:lastModifiedBy>Marília Mendes</cp:lastModifiedBy>
  <cp:revision>23</cp:revision>
  <dcterms:created xsi:type="dcterms:W3CDTF">2020-02-18T16:52:54Z</dcterms:created>
  <dcterms:modified xsi:type="dcterms:W3CDTF">2020-02-20T14:41:24Z</dcterms:modified>
</cp:coreProperties>
</file>