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81" r:id="rId7"/>
    <p:sldId id="266" r:id="rId8"/>
    <p:sldId id="268" r:id="rId9"/>
    <p:sldId id="269" r:id="rId10"/>
    <p:sldId id="280" r:id="rId11"/>
    <p:sldId id="270" r:id="rId12"/>
    <p:sldId id="271" r:id="rId13"/>
    <p:sldId id="272" r:id="rId14"/>
    <p:sldId id="278" r:id="rId15"/>
    <p:sldId id="273" r:id="rId16"/>
    <p:sldId id="274" r:id="rId17"/>
    <p:sldId id="275" r:id="rId18"/>
    <p:sldId id="279" r:id="rId19"/>
    <p:sldId id="276" r:id="rId20"/>
    <p:sldId id="277" r:id="rId21"/>
    <p:sldId id="260" r:id="rId22"/>
    <p:sldId id="262" r:id="rId23"/>
    <p:sldId id="261" r:id="rId24"/>
    <p:sldId id="282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ECB"/>
    <a:srgbClr val="3DE3B0"/>
    <a:srgbClr val="4ECCD2"/>
    <a:srgbClr val="ABE9E2"/>
    <a:srgbClr val="B0E3E4"/>
    <a:srgbClr val="A8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Estilo Escuro 1 - Destaqu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921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7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239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082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96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699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754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460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375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2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286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44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750C-3E5B-4921-B631-84B86D8151EE}" type="datetimeFigureOut">
              <a:rPr lang="pt-PT" smtClean="0"/>
              <a:t>21/02/2020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3A46-561C-4409-9A8B-3ED1B1B7CF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829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92" y="6150278"/>
            <a:ext cx="2743200" cy="6174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5" y="6005015"/>
            <a:ext cx="796912" cy="7848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5889123"/>
            <a:ext cx="1170303" cy="90076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 rot="5400000">
            <a:off x="8836142" y="571355"/>
            <a:ext cx="2215991" cy="3558577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pt-PT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ECO-EMENTAS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60" y="5634304"/>
            <a:ext cx="2408929" cy="12006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05771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4409DE-2504-BA40-A7F3-736619F6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183" y="228153"/>
            <a:ext cx="5715000" cy="11680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/>
              <a:t>Prato Principal: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Polpetone</a:t>
            </a:r>
            <a:r>
              <a:rPr lang="en-US" sz="3200" dirty="0"/>
              <a:t> </a:t>
            </a:r>
            <a:r>
              <a:rPr lang="en-US" sz="3200" dirty="0" err="1"/>
              <a:t>recheado</a:t>
            </a:r>
            <a:r>
              <a:rPr lang="en-US" sz="3200" dirty="0"/>
              <a:t> com Linguine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sugo</a:t>
            </a:r>
            <a:endParaRPr lang="en-US" sz="3200" dirty="0"/>
          </a:p>
        </p:txBody>
      </p:sp>
      <p:sp>
        <p:nvSpPr>
          <p:cNvPr id="16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5A56938E-3116-1241-A98A-4F8DF7A9F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873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4725BF65-5B7B-BE4B-A788-3C1183C68CDD}"/>
              </a:ext>
            </a:extLst>
          </p:cNvPr>
          <p:cNvSpPr txBox="1"/>
          <p:nvPr/>
        </p:nvSpPr>
        <p:spPr>
          <a:xfrm>
            <a:off x="6191294" y="1341876"/>
            <a:ext cx="3445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Modo de preparação:</a:t>
            </a:r>
          </a:p>
          <a:p>
            <a:pPr algn="just"/>
            <a:r>
              <a:rPr lang="pt-BR" sz="1200" b="1" i="1" u="sng" smtClean="0"/>
              <a:t>Confeção </a:t>
            </a:r>
            <a:r>
              <a:rPr lang="pt-BR" sz="1200" b="1" i="1" u="sng" dirty="0"/>
              <a:t>do </a:t>
            </a:r>
            <a:r>
              <a:rPr lang="pt-BR" sz="1200" b="1" i="1" u="sng" dirty="0" err="1"/>
              <a:t>Polpetone</a:t>
            </a:r>
            <a:r>
              <a:rPr lang="pt-BR" sz="1200" b="1" i="1" u="sng" dirty="0"/>
              <a:t>:</a:t>
            </a:r>
          </a:p>
          <a:p>
            <a:pPr algn="just"/>
            <a:r>
              <a:rPr lang="pt-BR" sz="1200" dirty="0"/>
              <a:t>Cozer o feijão demolhado em </a:t>
            </a:r>
            <a:r>
              <a:rPr lang="pt-BR" sz="1200" dirty="0" smtClean="0"/>
              <a:t>água </a:t>
            </a:r>
            <a:r>
              <a:rPr lang="pt-BR" sz="1200" dirty="0"/>
              <a:t>e louro até estar cozido e com uma consistência mais firme.</a:t>
            </a:r>
          </a:p>
          <a:p>
            <a:pPr algn="just"/>
            <a:r>
              <a:rPr lang="pt-BR" sz="1200" dirty="0"/>
              <a:t>Picar a cebola e o alho e separar.</a:t>
            </a:r>
          </a:p>
          <a:p>
            <a:pPr algn="just"/>
            <a:r>
              <a:rPr lang="pt-BR" sz="1200" dirty="0"/>
              <a:t>Ralar a beterraba e a cenoura e separar.</a:t>
            </a:r>
          </a:p>
          <a:p>
            <a:pPr algn="just"/>
            <a:r>
              <a:rPr lang="pt-BR" sz="1200" dirty="0" smtClean="0"/>
              <a:t>Num </a:t>
            </a:r>
            <a:r>
              <a:rPr lang="pt-BR" sz="1200" dirty="0"/>
              <a:t>tacho, refogar a cebola e o alho em azeite. Juntar a beterraba e a cenoura e mexer até cozer e evaporar parte do líquido dos legumes.</a:t>
            </a:r>
          </a:p>
          <a:p>
            <a:pPr algn="just"/>
            <a:r>
              <a:rPr lang="pt-BR" sz="1200" dirty="0" smtClean="0"/>
              <a:t>No </a:t>
            </a:r>
            <a:r>
              <a:rPr lang="pt-BR" sz="1200" dirty="0"/>
              <a:t>Robot, juntar o feijão, o refogado, o sumo do limão, o molho de soja, o sal, a pimenta preta e a pimenta caiena e processar acrescentando a farinha de milho </a:t>
            </a:r>
            <a:r>
              <a:rPr lang="pt-BR" sz="1200" dirty="0" smtClean="0"/>
              <a:t>até formar </a:t>
            </a:r>
            <a:r>
              <a:rPr lang="pt-BR" sz="1200" dirty="0"/>
              <a:t>uma massa.</a:t>
            </a:r>
          </a:p>
          <a:p>
            <a:pPr algn="just"/>
            <a:r>
              <a:rPr lang="pt-BR" sz="1200" dirty="0"/>
              <a:t>Modelar a massa em forma de </a:t>
            </a:r>
            <a:r>
              <a:rPr lang="pt-BR" sz="1200" dirty="0" err="1"/>
              <a:t>polpetone</a:t>
            </a:r>
            <a:r>
              <a:rPr lang="pt-BR" sz="1200" dirty="0"/>
              <a:t> e rechear com queijo mozzarella.</a:t>
            </a:r>
          </a:p>
          <a:p>
            <a:pPr algn="just"/>
            <a:r>
              <a:rPr lang="pt-BR" sz="1200" dirty="0"/>
              <a:t>Grelhar em um salte com um fio de azeite e levar ao forno por 10 minutos a </a:t>
            </a:r>
            <a:r>
              <a:rPr lang="pt-BR" sz="1200" dirty="0" smtClean="0"/>
              <a:t>200ºC.</a:t>
            </a:r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DCF3DCAE-8A38-5E42-AE28-0E309B149394}"/>
              </a:ext>
            </a:extLst>
          </p:cNvPr>
          <p:cNvSpPr txBox="1"/>
          <p:nvPr/>
        </p:nvSpPr>
        <p:spPr>
          <a:xfrm>
            <a:off x="9731770" y="1004823"/>
            <a:ext cx="2579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Ingredientes:</a:t>
            </a:r>
          </a:p>
          <a:p>
            <a:r>
              <a:rPr lang="pt-BR" sz="1400" dirty="0"/>
              <a:t>90 ml de azeite</a:t>
            </a:r>
          </a:p>
          <a:p>
            <a:r>
              <a:rPr lang="pt-BR" sz="1400" dirty="0"/>
              <a:t>160g  de cebola</a:t>
            </a:r>
          </a:p>
          <a:p>
            <a:r>
              <a:rPr lang="pt-BR" sz="1400" dirty="0"/>
              <a:t>18g de alho</a:t>
            </a:r>
          </a:p>
          <a:p>
            <a:r>
              <a:rPr lang="pt-BR" sz="1400" dirty="0"/>
              <a:t>5g de pimenta caiena</a:t>
            </a:r>
          </a:p>
          <a:p>
            <a:r>
              <a:rPr lang="pt-BR" sz="1400" dirty="0"/>
              <a:t>200g de feijão encarnado</a:t>
            </a:r>
          </a:p>
          <a:p>
            <a:r>
              <a:rPr lang="pt-BR" sz="1400" dirty="0"/>
              <a:t>240g de massa tipo </a:t>
            </a:r>
            <a:r>
              <a:rPr lang="pt-BR" sz="1400" dirty="0" err="1"/>
              <a:t>Linguine</a:t>
            </a:r>
            <a:endParaRPr lang="pt-BR" sz="1400" dirty="0"/>
          </a:p>
          <a:p>
            <a:r>
              <a:rPr lang="pt-BR" sz="1400" dirty="0"/>
              <a:t>70g de beterraba</a:t>
            </a:r>
          </a:p>
          <a:p>
            <a:r>
              <a:rPr lang="pt-BR" sz="1400" dirty="0"/>
              <a:t>70g de cenoura</a:t>
            </a:r>
          </a:p>
          <a:p>
            <a:r>
              <a:rPr lang="pt-BR" sz="1400" dirty="0"/>
              <a:t>10ml de molho de soja</a:t>
            </a:r>
          </a:p>
          <a:p>
            <a:r>
              <a:rPr lang="pt-BR" sz="1400" dirty="0"/>
              <a:t>Sumo de 1 Limão</a:t>
            </a:r>
          </a:p>
          <a:p>
            <a:r>
              <a:rPr lang="pt-BR" sz="1400" dirty="0"/>
              <a:t>100g de farinha de milho</a:t>
            </a:r>
          </a:p>
          <a:p>
            <a:r>
              <a:rPr lang="pt-BR" sz="1400" dirty="0"/>
              <a:t>100g de queijo mozzarella</a:t>
            </a:r>
          </a:p>
          <a:p>
            <a:r>
              <a:rPr lang="pt-BR" sz="1400" dirty="0"/>
              <a:t>1kg de tomate</a:t>
            </a:r>
          </a:p>
          <a:p>
            <a:r>
              <a:rPr lang="pt-BR" sz="1400" dirty="0"/>
              <a:t>1 folha  de louro</a:t>
            </a:r>
          </a:p>
          <a:p>
            <a:r>
              <a:rPr lang="pt-BR" sz="1400" dirty="0"/>
              <a:t>3 folhas de manjericão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4B93EBC-FD15-C941-85F6-DCCC0C6C8355}"/>
              </a:ext>
            </a:extLst>
          </p:cNvPr>
          <p:cNvSpPr txBox="1"/>
          <p:nvPr/>
        </p:nvSpPr>
        <p:spPr>
          <a:xfrm>
            <a:off x="6186122" y="4489940"/>
            <a:ext cx="5595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i="1" u="sng" dirty="0" smtClean="0"/>
              <a:t>Confeção </a:t>
            </a:r>
            <a:r>
              <a:rPr lang="pt-BR" sz="1200" b="1" i="1" u="sng" dirty="0"/>
              <a:t>do molho de tomate:</a:t>
            </a:r>
          </a:p>
          <a:p>
            <a:pPr algn="just"/>
            <a:r>
              <a:rPr lang="pt-BR" sz="1200" dirty="0"/>
              <a:t>Pelar o tomate, retirar as sementes e separar as polpas e as sobras</a:t>
            </a:r>
          </a:p>
          <a:p>
            <a:pPr algn="just"/>
            <a:r>
              <a:rPr lang="pt-BR" sz="1200" dirty="0"/>
              <a:t>Cortar as polpas do tomate em </a:t>
            </a:r>
            <a:r>
              <a:rPr lang="pt-BR" sz="1200" dirty="0" err="1"/>
              <a:t>brunesa</a:t>
            </a:r>
            <a:r>
              <a:rPr lang="pt-BR" sz="1200" dirty="0"/>
              <a:t> e separar. </a:t>
            </a:r>
          </a:p>
          <a:p>
            <a:pPr algn="just"/>
            <a:r>
              <a:rPr lang="pt-BR" sz="1200" dirty="0"/>
              <a:t>Picar o manjericão, a cebola e o alho e separar.</a:t>
            </a:r>
          </a:p>
          <a:p>
            <a:pPr algn="just"/>
            <a:r>
              <a:rPr lang="pt-BR" sz="1200" dirty="0" smtClean="0"/>
              <a:t>No </a:t>
            </a:r>
            <a:r>
              <a:rPr lang="pt-BR" sz="1200" dirty="0"/>
              <a:t>tacho, refogar a cebola e o alho, acrescentar os restos dos tomates e temperar com sal, pimenta preta e deixar refogar.</a:t>
            </a:r>
          </a:p>
          <a:p>
            <a:pPr algn="just"/>
            <a:r>
              <a:rPr lang="pt-BR" sz="1200" dirty="0"/>
              <a:t>Passar a </a:t>
            </a:r>
            <a:r>
              <a:rPr lang="pt-BR" sz="1200" dirty="0" err="1"/>
              <a:t>Mixer</a:t>
            </a:r>
            <a:r>
              <a:rPr lang="pt-BR" sz="1200" dirty="0"/>
              <a:t> e chinês.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b="1" i="1" u="sng" dirty="0" smtClean="0"/>
              <a:t>Confeção </a:t>
            </a:r>
            <a:r>
              <a:rPr lang="pt-BR" sz="1200" b="1" i="1" u="sng" dirty="0"/>
              <a:t>do Linguine:</a:t>
            </a:r>
          </a:p>
          <a:p>
            <a:pPr algn="just"/>
            <a:r>
              <a:rPr lang="pt-BR" sz="1200" dirty="0" smtClean="0"/>
              <a:t>Na </a:t>
            </a:r>
            <a:r>
              <a:rPr lang="pt-BR" sz="1200" dirty="0"/>
              <a:t>frigideira, acrescentar o Azeite, o alho e deixe dourar. Juntar o tomate em </a:t>
            </a:r>
            <a:r>
              <a:rPr lang="pt-BR" sz="1200" dirty="0" err="1"/>
              <a:t>brunesa</a:t>
            </a:r>
            <a:r>
              <a:rPr lang="pt-BR" sz="1200" dirty="0"/>
              <a:t> e o manjericão e saltear.</a:t>
            </a:r>
          </a:p>
          <a:p>
            <a:pPr algn="just"/>
            <a:r>
              <a:rPr lang="pt-BR" sz="1200" dirty="0"/>
              <a:t>Juntar a massa pré-cozida em água, temperar e saltear.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4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FICHA TÉCNICA</a:t>
            </a:r>
          </a:p>
        </p:txBody>
      </p:sp>
      <p:graphicFrame>
        <p:nvGraphicFramePr>
          <p:cNvPr id="15" name="Espaço Reservado para Conteúdo 14">
            <a:extLst>
              <a:ext uri="{FF2B5EF4-FFF2-40B4-BE49-F238E27FC236}">
                <a16:creationId xmlns="" xmlns:a16="http://schemas.microsoft.com/office/drawing/2014/main" id="{BC37CF3C-6E40-264C-9C71-D4AE3AAA6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995362"/>
              </p:ext>
            </p:extLst>
          </p:nvPr>
        </p:nvGraphicFramePr>
        <p:xfrm>
          <a:off x="1466817" y="614542"/>
          <a:ext cx="9286949" cy="5499540"/>
        </p:xfrm>
        <a:graphic>
          <a:graphicData uri="http://schemas.openxmlformats.org/drawingml/2006/table">
            <a:tbl>
              <a:tblPr/>
              <a:tblGrid>
                <a:gridCol w="1345094">
                  <a:extLst>
                    <a:ext uri="{9D8B030D-6E8A-4147-A177-3AD203B41FA5}">
                      <a16:colId xmlns="" xmlns:a16="http://schemas.microsoft.com/office/drawing/2014/main" val="1674171809"/>
                    </a:ext>
                  </a:extLst>
                </a:gridCol>
                <a:gridCol w="934093">
                  <a:extLst>
                    <a:ext uri="{9D8B030D-6E8A-4147-A177-3AD203B41FA5}">
                      <a16:colId xmlns="" xmlns:a16="http://schemas.microsoft.com/office/drawing/2014/main" val="916841137"/>
                    </a:ext>
                  </a:extLst>
                </a:gridCol>
                <a:gridCol w="2839637">
                  <a:extLst>
                    <a:ext uri="{9D8B030D-6E8A-4147-A177-3AD203B41FA5}">
                      <a16:colId xmlns="" xmlns:a16="http://schemas.microsoft.com/office/drawing/2014/main" val="476626778"/>
                    </a:ext>
                  </a:extLst>
                </a:gridCol>
                <a:gridCol w="1361697">
                  <a:extLst>
                    <a:ext uri="{9D8B030D-6E8A-4147-A177-3AD203B41FA5}">
                      <a16:colId xmlns="" xmlns:a16="http://schemas.microsoft.com/office/drawing/2014/main" val="2735407743"/>
                    </a:ext>
                  </a:extLst>
                </a:gridCol>
                <a:gridCol w="1162426">
                  <a:extLst>
                    <a:ext uri="{9D8B030D-6E8A-4147-A177-3AD203B41FA5}">
                      <a16:colId xmlns="" xmlns:a16="http://schemas.microsoft.com/office/drawing/2014/main" val="3001781209"/>
                    </a:ext>
                  </a:extLst>
                </a:gridCol>
                <a:gridCol w="1644002">
                  <a:extLst>
                    <a:ext uri="{9D8B030D-6E8A-4147-A177-3AD203B41FA5}">
                      <a16:colId xmlns="" xmlns:a16="http://schemas.microsoft.com/office/drawing/2014/main" val="3469062736"/>
                    </a:ext>
                  </a:extLst>
                </a:gridCol>
              </a:tblGrid>
              <a:tr h="4992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Nome da Iguaria:</a:t>
                      </a:r>
                    </a:p>
                  </a:txBody>
                  <a:tcPr marL="100584" marR="100584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Polpetone recheado c/ linguini ao sugo</a:t>
                      </a:r>
                    </a:p>
                  </a:txBody>
                  <a:tcPr marL="100584" marR="100584" marT="41564" marB="415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432254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5967665"/>
                  </a:ext>
                </a:extLst>
              </a:tr>
              <a:tr h="261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Nº de Porções/Doses:</a:t>
                      </a:r>
                    </a:p>
                  </a:txBody>
                  <a:tcPr marL="100584" marR="100584" marT="41564" marB="4156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PAX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Tempo: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1 hora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6814429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7298102"/>
                  </a:ext>
                </a:extLst>
              </a:tr>
              <a:tr h="3404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Quantidade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Unid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Descrição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</a:t>
                      </a:r>
                      <a:b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Unitário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Valor </a:t>
                      </a:r>
                      <a:b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Total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Observações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7126218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0,09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L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Azeite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2,83 €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0,25 €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6371951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0,16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Cebola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1,12 €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0,18 €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113090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0,018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Alho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4,46 €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0,08 €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9778847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0,005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Pimenta caiena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33,77 €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0,17 €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5384071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0,2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Feijão encarnado cozido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1,87 €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0,37 €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25376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0,24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Massa seca - Linguini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1,42 €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0,34 €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766745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0,07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Beterraba ralada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1,50 €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0,11 €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9633308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0,07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Cenoura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0,71 €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0,05 €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513243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0,01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Lt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Molho de soja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4,23 €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0,04 €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6845132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0,14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g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Limão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1,59 €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0,22 €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6466851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0,1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Farinha de milho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16,97 €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1,70 €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2394894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0,005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Sal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0,52 €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0,00 €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5919127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0,005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Pimenta preta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4,46 €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0,02 €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8968151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0,1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Queijo mozzarella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5,42 €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0,54 €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833648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Tomate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1,20 €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1,20 €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1732709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und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Louro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0,05 €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0,05 €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840093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0,003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Manjericão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65,57 €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0,20 € 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3 folhas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3128305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460" marR="12460" marT="85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8111607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Custo Total da Iguaria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5,53 € 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7140778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Custo Porção/Dose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1,38 € 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6588344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% Food Cost (sugestão)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50%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0672145"/>
                  </a:ext>
                </a:extLst>
              </a:tr>
              <a:tr h="17020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 de Venda Líquida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2,76 € 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2750156"/>
                  </a:ext>
                </a:extLst>
              </a:tr>
              <a:tr h="31331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 de Venda ao Público (sugestão)</a:t>
                      </a:r>
                    </a:p>
                  </a:txBody>
                  <a:tcPr marL="12460" marR="12460" marT="8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3,12 € </a:t>
                      </a: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460" marR="12460" marT="8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490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6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CÁLCULO DO VALOR ENERGÉTICO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E4AA1B1C-A02C-664E-9C5D-FC982B1E1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7074"/>
              </p:ext>
            </p:extLst>
          </p:nvPr>
        </p:nvGraphicFramePr>
        <p:xfrm>
          <a:off x="496175" y="656221"/>
          <a:ext cx="11218813" cy="5545558"/>
        </p:xfrm>
        <a:graphic>
          <a:graphicData uri="http://schemas.openxmlformats.org/drawingml/2006/table">
            <a:tbl>
              <a:tblPr/>
              <a:tblGrid>
                <a:gridCol w="1772681">
                  <a:extLst>
                    <a:ext uri="{9D8B030D-6E8A-4147-A177-3AD203B41FA5}">
                      <a16:colId xmlns="" xmlns:a16="http://schemas.microsoft.com/office/drawing/2014/main" val="912035908"/>
                    </a:ext>
                  </a:extLst>
                </a:gridCol>
                <a:gridCol w="334639">
                  <a:extLst>
                    <a:ext uri="{9D8B030D-6E8A-4147-A177-3AD203B41FA5}">
                      <a16:colId xmlns="" xmlns:a16="http://schemas.microsoft.com/office/drawing/2014/main" val="4248399051"/>
                    </a:ext>
                  </a:extLst>
                </a:gridCol>
                <a:gridCol w="352727">
                  <a:extLst>
                    <a:ext uri="{9D8B030D-6E8A-4147-A177-3AD203B41FA5}">
                      <a16:colId xmlns="" xmlns:a16="http://schemas.microsoft.com/office/drawing/2014/main" val="2550514628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3654073084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111596192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4066671239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2740515333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573867366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899934655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1228419414"/>
                    </a:ext>
                  </a:extLst>
                </a:gridCol>
                <a:gridCol w="495175">
                  <a:extLst>
                    <a:ext uri="{9D8B030D-6E8A-4147-A177-3AD203B41FA5}">
                      <a16:colId xmlns="" xmlns:a16="http://schemas.microsoft.com/office/drawing/2014/main" val="790301800"/>
                    </a:ext>
                  </a:extLst>
                </a:gridCol>
                <a:gridCol w="495175">
                  <a:extLst>
                    <a:ext uri="{9D8B030D-6E8A-4147-A177-3AD203B41FA5}">
                      <a16:colId xmlns="" xmlns:a16="http://schemas.microsoft.com/office/drawing/2014/main" val="1357154358"/>
                    </a:ext>
                  </a:extLst>
                </a:gridCol>
                <a:gridCol w="637437">
                  <a:extLst>
                    <a:ext uri="{9D8B030D-6E8A-4147-A177-3AD203B41FA5}">
                      <a16:colId xmlns="" xmlns:a16="http://schemas.microsoft.com/office/drawing/2014/main" val="2151676897"/>
                    </a:ext>
                  </a:extLst>
                </a:gridCol>
                <a:gridCol w="637437">
                  <a:extLst>
                    <a:ext uri="{9D8B030D-6E8A-4147-A177-3AD203B41FA5}">
                      <a16:colId xmlns="" xmlns:a16="http://schemas.microsoft.com/office/drawing/2014/main" val="3853811944"/>
                    </a:ext>
                  </a:extLst>
                </a:gridCol>
                <a:gridCol w="495175">
                  <a:extLst>
                    <a:ext uri="{9D8B030D-6E8A-4147-A177-3AD203B41FA5}">
                      <a16:colId xmlns="" xmlns:a16="http://schemas.microsoft.com/office/drawing/2014/main" val="1259899036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1082913599"/>
                    </a:ext>
                  </a:extLst>
                </a:gridCol>
                <a:gridCol w="497438">
                  <a:extLst>
                    <a:ext uri="{9D8B030D-6E8A-4147-A177-3AD203B41FA5}">
                      <a16:colId xmlns="" xmlns:a16="http://schemas.microsoft.com/office/drawing/2014/main" val="4099465742"/>
                    </a:ext>
                  </a:extLst>
                </a:gridCol>
                <a:gridCol w="495175">
                  <a:extLst>
                    <a:ext uri="{9D8B030D-6E8A-4147-A177-3AD203B41FA5}">
                      <a16:colId xmlns="" xmlns:a16="http://schemas.microsoft.com/office/drawing/2014/main" val="340933996"/>
                    </a:ext>
                  </a:extLst>
                </a:gridCol>
                <a:gridCol w="495175">
                  <a:extLst>
                    <a:ext uri="{9D8B030D-6E8A-4147-A177-3AD203B41FA5}">
                      <a16:colId xmlns="" xmlns:a16="http://schemas.microsoft.com/office/drawing/2014/main" val="3462027806"/>
                    </a:ext>
                  </a:extLst>
                </a:gridCol>
                <a:gridCol w="531075">
                  <a:extLst>
                    <a:ext uri="{9D8B030D-6E8A-4147-A177-3AD203B41FA5}">
                      <a16:colId xmlns="" xmlns:a16="http://schemas.microsoft.com/office/drawing/2014/main" val="82006318"/>
                    </a:ext>
                  </a:extLst>
                </a:gridCol>
              </a:tblGrid>
              <a:tr h="40987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por 100g</a:t>
                      </a:r>
                    </a:p>
                  </a:txBody>
                  <a:tcPr marL="100584" marR="10058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para a receita 4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Pax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6241321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Ingredientes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Unid.        Med.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Capit.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Alergénios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1448548"/>
                  </a:ext>
                </a:extLst>
              </a:tr>
              <a:tr h="2711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prato principal</a:t>
                      </a:r>
                    </a:p>
                  </a:txBody>
                  <a:tcPr marL="100584" marR="10058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7198422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azeite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0184890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cebola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9524498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alho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0514467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feijão encarnado (cozido)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4219707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beterraba (ralada)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0934103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cenoura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3001203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molho de soja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soja, glúten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075419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limão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1327265"/>
                  </a:ext>
                </a:extLst>
              </a:tr>
              <a:tr h="2167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farinha de milho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vestígios glúten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5678409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1676730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pimenta caiena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5420621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pimenta preta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5790752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tomate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6733753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louro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0,00069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5228275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manjericão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2124600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queijo mozzarella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leite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2188295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seca - Linguini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glúten, ovo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100748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batata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75" marR="6775" marT="81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6775" marR="6775" marT="81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5041210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698383"/>
                  </a:ext>
                </a:extLst>
              </a:tr>
              <a:tr h="271150">
                <a:tc gridSpan="3"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2" marB="5029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11340,61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2746,03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119,256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25,603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308,974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62,375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74,924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10,55819</a:t>
                      </a: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4333047"/>
                  </a:ext>
                </a:extLst>
              </a:tr>
              <a:tr h="219006"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04 PAX</a:t>
                      </a:r>
                    </a:p>
                  </a:txBody>
                  <a:tcPr marL="100584" marR="100584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703670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1207412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2742803"/>
                  </a:ext>
                </a:extLst>
              </a:tr>
              <a:tr h="16462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2835,153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686,5075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29,814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6,40075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77,2435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15,59375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18,731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2,639548</a:t>
                      </a: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6464250"/>
                  </a:ext>
                </a:extLst>
              </a:tr>
              <a:tr h="219006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8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01 PAX</a:t>
                      </a:r>
                    </a:p>
                  </a:txBody>
                  <a:tcPr marL="100584" marR="100584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342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7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omida, prato, no interior, mesa&#10;&#10;Descrição gerada automaticamente">
            <a:extLst>
              <a:ext uri="{FF2B5EF4-FFF2-40B4-BE49-F238E27FC236}">
                <a16:creationId xmlns="" xmlns:a16="http://schemas.microsoft.com/office/drawing/2014/main" id="{9579A245-79E3-8C48-9265-087D34D96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5"/>
          <a:stretch/>
        </p:blipFill>
        <p:spPr>
          <a:xfrm>
            <a:off x="4246474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AFE814-5E11-0C43-B2DB-A75EFBE8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6" y="-92633"/>
            <a:ext cx="6240207" cy="1205057"/>
          </a:xfrm>
        </p:spPr>
        <p:txBody>
          <a:bodyPr>
            <a:normAutofit/>
          </a:bodyPr>
          <a:lstStyle/>
          <a:p>
            <a:r>
              <a:rPr lang="pt-BR" sz="2800" b="1" dirty="0"/>
              <a:t>Sobremesa</a:t>
            </a:r>
            <a:r>
              <a:rPr lang="pt-BR" sz="3200" b="1" dirty="0"/>
              <a:t>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2800" dirty="0"/>
              <a:t>Pudim de pão da caridade</a:t>
            </a:r>
            <a:endParaRPr lang="pt-BR" sz="3200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A627D80-7B6D-6547-9DCF-7C734F46ACAC}"/>
              </a:ext>
            </a:extLst>
          </p:cNvPr>
          <p:cNvSpPr txBox="1"/>
          <p:nvPr/>
        </p:nvSpPr>
        <p:spPr>
          <a:xfrm>
            <a:off x="315557" y="1189121"/>
            <a:ext cx="4561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+mj-lt"/>
              </a:rPr>
              <a:t>A </a:t>
            </a:r>
            <a:r>
              <a:rPr lang="pt-BR" b="1" dirty="0">
                <a:latin typeface="+mj-lt"/>
              </a:rPr>
              <a:t>ideia desta sobremesa surgiu </a:t>
            </a:r>
            <a:r>
              <a:rPr lang="pt-BR" b="1" dirty="0" smtClean="0">
                <a:latin typeface="+mj-lt"/>
              </a:rPr>
              <a:t>na sequência do desperdício de pão existente na maior parte das cantinas. É </a:t>
            </a:r>
            <a:r>
              <a:rPr lang="pt-BR" b="1" dirty="0">
                <a:latin typeface="+mj-lt"/>
              </a:rPr>
              <a:t>uma ideia económica, </a:t>
            </a:r>
            <a:r>
              <a:rPr lang="pt-BR" b="1" dirty="0" smtClean="0">
                <a:latin typeface="+mj-lt"/>
              </a:rPr>
              <a:t>sustentável e </a:t>
            </a:r>
            <a:r>
              <a:rPr lang="pt-BR" b="1" dirty="0">
                <a:latin typeface="+mj-lt"/>
              </a:rPr>
              <a:t>extremamente saborosa, o que deixa </a:t>
            </a:r>
            <a:r>
              <a:rPr lang="pt-BR" b="1" dirty="0" smtClean="0">
                <a:latin typeface="+mj-lt"/>
              </a:rPr>
              <a:t>qualquer consumidor feliz </a:t>
            </a:r>
            <a:r>
              <a:rPr lang="pt-BR" b="1" dirty="0">
                <a:latin typeface="+mj-lt"/>
              </a:rPr>
              <a:t>e com uma alegria contagiante. </a:t>
            </a:r>
          </a:p>
          <a:p>
            <a:pPr algn="just"/>
            <a:r>
              <a:rPr lang="pt-BR" b="1" dirty="0" smtClean="0">
                <a:latin typeface="+mj-lt"/>
              </a:rPr>
              <a:t>Aproveitando </a:t>
            </a:r>
            <a:r>
              <a:rPr lang="pt-BR" b="1" dirty="0">
                <a:latin typeface="+mj-lt"/>
              </a:rPr>
              <a:t>os frutos da época, usamos a tangerina e a batata doce, juntamo-las e criamos um sabor distintivo de outro qualquer. </a:t>
            </a:r>
            <a:r>
              <a:rPr lang="pt-BR" b="1" dirty="0" smtClean="0">
                <a:latin typeface="+mj-lt"/>
              </a:rPr>
              <a:t>Depois </a:t>
            </a:r>
            <a:r>
              <a:rPr lang="pt-BR" b="1" dirty="0">
                <a:latin typeface="+mj-lt"/>
              </a:rPr>
              <a:t>de ver este creme cozinhado dentro da casca da tangerina vemos então o aproveitamento da mesma e o sabor da tangerina reforçado.</a:t>
            </a:r>
          </a:p>
          <a:p>
            <a:pPr algn="just"/>
            <a:r>
              <a:rPr lang="pt-BR" b="1" dirty="0" smtClean="0">
                <a:latin typeface="+mj-lt"/>
              </a:rPr>
              <a:t>Os </a:t>
            </a:r>
            <a:r>
              <a:rPr lang="pt-BR" b="1" dirty="0">
                <a:latin typeface="+mj-lt"/>
              </a:rPr>
              <a:t>frutos secos têm um papel fundamental </a:t>
            </a:r>
            <a:r>
              <a:rPr lang="pt-BR" b="1" dirty="0" smtClean="0">
                <a:latin typeface="+mj-lt"/>
              </a:rPr>
              <a:t>ao enriquecer esta sobremesa com micronutrientes essenciais à vida.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3411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omida, prato, no interior, mesa&#10;&#10;Descrição gerada automaticamente">
            <a:extLst>
              <a:ext uri="{FF2B5EF4-FFF2-40B4-BE49-F238E27FC236}">
                <a16:creationId xmlns="" xmlns:a16="http://schemas.microsoft.com/office/drawing/2014/main" id="{9579A245-79E3-8C48-9265-087D34D96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5"/>
          <a:stretch/>
        </p:blipFill>
        <p:spPr>
          <a:xfrm>
            <a:off x="4246474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A627D80-7B6D-6547-9DCF-7C734F46ACAC}"/>
              </a:ext>
            </a:extLst>
          </p:cNvPr>
          <p:cNvSpPr txBox="1"/>
          <p:nvPr/>
        </p:nvSpPr>
        <p:spPr>
          <a:xfrm>
            <a:off x="220700" y="57346"/>
            <a:ext cx="30831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latin typeface="+mj-lt"/>
              </a:rPr>
              <a:t>Modo  de preparo:</a:t>
            </a:r>
          </a:p>
          <a:p>
            <a:pPr algn="just"/>
            <a:r>
              <a:rPr lang="pt-BR" sz="1000" b="1" i="1" u="sng" dirty="0">
                <a:latin typeface="+mj-lt"/>
              </a:rPr>
              <a:t>Pudim de Pão:</a:t>
            </a:r>
          </a:p>
          <a:p>
            <a:pPr algn="just"/>
            <a:r>
              <a:rPr lang="pt-BR" sz="1000" dirty="0">
                <a:latin typeface="+mj-lt"/>
              </a:rPr>
              <a:t>Cortar o pão em fatias muito finas e colocar o leite a ferver com uma casquinha de limão. Quando o leite começar a ferver, retirar do fogo e deitar por cima do pão, através de um coador.</a:t>
            </a:r>
          </a:p>
          <a:p>
            <a:pPr algn="just"/>
            <a:r>
              <a:rPr lang="pt-BR" sz="1000" dirty="0">
                <a:latin typeface="+mj-lt"/>
              </a:rPr>
              <a:t>Deixar repousar uns minutos para que o pão se empape. Envolver bem o pão no leite e juntar a manteiga. Mexer até que esta se derreta. Adicionar os ovos, o açúcar, a raspa e o sumo do limão.</a:t>
            </a:r>
          </a:p>
          <a:p>
            <a:pPr algn="just"/>
            <a:r>
              <a:rPr lang="pt-BR" sz="1000" dirty="0">
                <a:latin typeface="+mj-lt"/>
              </a:rPr>
              <a:t>Ralar com a varinha mágica até que esteja um creme homogéneo. Deitar este preparado numa forma caramelizada e levar ao forno em banho-maria durante cerca de 30minutos ou até que esteja coalhado.</a:t>
            </a:r>
          </a:p>
          <a:p>
            <a:pPr algn="just"/>
            <a:r>
              <a:rPr lang="pt-BR" sz="1000" dirty="0">
                <a:latin typeface="+mj-lt"/>
              </a:rPr>
              <a:t>Deixar arrefecer, desenformar e servir.</a:t>
            </a:r>
          </a:p>
          <a:p>
            <a:pPr algn="just"/>
            <a:endParaRPr lang="pt-BR" sz="1000" dirty="0">
              <a:latin typeface="+mj-lt"/>
            </a:endParaRPr>
          </a:p>
          <a:p>
            <a:pPr algn="just"/>
            <a:r>
              <a:rPr lang="pt-BR" sz="1000" b="1" i="1" u="sng" dirty="0">
                <a:latin typeface="+mj-lt"/>
              </a:rPr>
              <a:t>Tangerina Recheada de Caridade:</a:t>
            </a:r>
          </a:p>
          <a:p>
            <a:pPr algn="just"/>
            <a:r>
              <a:rPr lang="pt-BR" sz="1000" dirty="0">
                <a:latin typeface="+mj-lt"/>
              </a:rPr>
              <a:t>Cozer a batata-doce, descascada e cortada em pedaços. Escorrer e trabalhar com um garfo até que a polpa de batata fique reduzida a puré. </a:t>
            </a:r>
          </a:p>
          <a:p>
            <a:pPr algn="just"/>
            <a:r>
              <a:rPr lang="pt-BR" sz="1000" dirty="0">
                <a:latin typeface="+mj-lt"/>
              </a:rPr>
              <a:t>Cortar cada tangerina a meio. Esvaziar as tangerinas com uma colher e fazer sumo com a polpa que sobrou.</a:t>
            </a:r>
          </a:p>
          <a:p>
            <a:pPr algn="just"/>
            <a:r>
              <a:rPr lang="pt-BR" sz="1000" dirty="0">
                <a:latin typeface="+mj-lt"/>
              </a:rPr>
              <a:t>Misturar sumo de laranja com o açúcar e levar ao lume com a manteiga até o açúcar se dissolver.</a:t>
            </a:r>
          </a:p>
          <a:p>
            <a:pPr algn="just"/>
            <a:r>
              <a:rPr lang="pt-BR" sz="1000" dirty="0">
                <a:latin typeface="+mj-lt"/>
              </a:rPr>
              <a:t>Bater as gemas, juntar um pouco de sumo de tangerina e acrescentar à calda pouco a pouco.</a:t>
            </a:r>
          </a:p>
          <a:p>
            <a:pPr algn="just"/>
            <a:r>
              <a:rPr lang="pt-BR" sz="1000" dirty="0">
                <a:latin typeface="+mj-lt"/>
              </a:rPr>
              <a:t>Bater o puré de batata-doce com o preparado anterior até ficar uniforme e cremoso.</a:t>
            </a:r>
          </a:p>
          <a:p>
            <a:pPr algn="just"/>
            <a:r>
              <a:rPr lang="pt-BR" sz="1000" dirty="0">
                <a:latin typeface="+mj-lt"/>
              </a:rPr>
              <a:t>Colocar este preparado nas meias tangerinas e levar ao forno 10 minutos.</a:t>
            </a:r>
          </a:p>
          <a:p>
            <a:pPr algn="just"/>
            <a:r>
              <a:rPr lang="pt-BR" sz="1000" dirty="0">
                <a:latin typeface="+mj-lt"/>
              </a:rPr>
              <a:t>Retirar e deixar arrefecer. Cortar cada meia tangerina em 2.</a:t>
            </a:r>
          </a:p>
          <a:p>
            <a:pPr algn="just"/>
            <a:endParaRPr lang="pt-BR" sz="1000" dirty="0">
              <a:latin typeface="+mj-lt"/>
            </a:endParaRPr>
          </a:p>
          <a:p>
            <a:pPr algn="just"/>
            <a:r>
              <a:rPr lang="pt-BR" sz="1000" b="1" i="1" u="sng" dirty="0">
                <a:latin typeface="+mj-lt"/>
              </a:rPr>
              <a:t>Caramelizado de Caju:</a:t>
            </a:r>
          </a:p>
          <a:p>
            <a:pPr algn="just"/>
            <a:r>
              <a:rPr lang="pt-BR" sz="1000" dirty="0">
                <a:latin typeface="+mj-lt"/>
              </a:rPr>
              <a:t>Num tacho colocar o açúcar, a glucose e o mel. Ferver e deixar chegar a caramelo. Colocar o caju previamente picado grosseiramente.</a:t>
            </a:r>
          </a:p>
          <a:p>
            <a:pPr algn="just"/>
            <a:r>
              <a:rPr lang="pt-BR" sz="1000" dirty="0">
                <a:latin typeface="+mj-lt"/>
              </a:rPr>
              <a:t>Colocar num tapete </a:t>
            </a:r>
            <a:r>
              <a:rPr lang="pt-BR" sz="1000" dirty="0" err="1">
                <a:latin typeface="+mj-lt"/>
              </a:rPr>
              <a:t>silpat</a:t>
            </a:r>
            <a:r>
              <a:rPr lang="pt-BR" sz="1000" dirty="0">
                <a:latin typeface="+mj-lt"/>
              </a:rPr>
              <a:t> e com a ajuda do rolo alisar até ter uma camada bem fina. Com um cortador redondo cortar círculos. Reservar.</a:t>
            </a:r>
          </a:p>
          <a:p>
            <a:pPr algn="just"/>
            <a:endParaRPr lang="pt-BR" sz="1000" dirty="0">
              <a:latin typeface="+mj-lt"/>
            </a:endParaRPr>
          </a:p>
          <a:p>
            <a:pPr algn="just"/>
            <a:r>
              <a:rPr lang="pt-BR" sz="1000" b="1" i="1" u="sng" dirty="0" err="1">
                <a:latin typeface="+mj-lt"/>
              </a:rPr>
              <a:t>Praliné</a:t>
            </a:r>
            <a:r>
              <a:rPr lang="pt-BR" sz="1000" b="1" i="1" u="sng" dirty="0">
                <a:latin typeface="+mj-lt"/>
              </a:rPr>
              <a:t> de Caju:</a:t>
            </a:r>
          </a:p>
          <a:p>
            <a:pPr algn="just"/>
            <a:r>
              <a:rPr lang="pt-BR" sz="1000" dirty="0">
                <a:latin typeface="+mj-lt"/>
              </a:rPr>
              <a:t>Com o que sobrou anteriormente colocar no </a:t>
            </a:r>
            <a:r>
              <a:rPr lang="pt-BR" sz="1000" dirty="0" err="1">
                <a:latin typeface="+mj-lt"/>
              </a:rPr>
              <a:t>robot</a:t>
            </a:r>
            <a:r>
              <a:rPr lang="pt-BR" sz="1000" dirty="0">
                <a:latin typeface="+mj-lt"/>
              </a:rPr>
              <a:t> a triturar até obter uma pasta cremosa.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562E638-83A2-DC44-80D0-1A87D6FC188B}"/>
              </a:ext>
            </a:extLst>
          </p:cNvPr>
          <p:cNvSpPr txBox="1"/>
          <p:nvPr/>
        </p:nvSpPr>
        <p:spPr>
          <a:xfrm>
            <a:off x="3524569" y="151131"/>
            <a:ext cx="29534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Ingredientes:</a:t>
            </a:r>
          </a:p>
          <a:p>
            <a:r>
              <a:rPr lang="pt-BR" sz="1400" b="1" dirty="0"/>
              <a:t>Pudim de pão:</a:t>
            </a:r>
          </a:p>
          <a:p>
            <a:r>
              <a:rPr lang="pt-BR" sz="1400" dirty="0"/>
              <a:t>35g de pão</a:t>
            </a:r>
          </a:p>
          <a:p>
            <a:r>
              <a:rPr lang="pt-BR" sz="1400" dirty="0"/>
              <a:t>95ml de leite meio-gordo</a:t>
            </a:r>
          </a:p>
          <a:p>
            <a:r>
              <a:rPr lang="pt-BR" sz="1400" dirty="0"/>
              <a:t>Q.b. tangerina</a:t>
            </a:r>
          </a:p>
          <a:p>
            <a:r>
              <a:rPr lang="pt-BR" sz="1400" dirty="0"/>
              <a:t>20g de açúcar mascavado</a:t>
            </a:r>
          </a:p>
          <a:p>
            <a:r>
              <a:rPr lang="pt-BR" sz="1400" dirty="0"/>
              <a:t>10g de manteiga</a:t>
            </a:r>
          </a:p>
          <a:p>
            <a:r>
              <a:rPr lang="pt-BR" sz="1400" dirty="0"/>
              <a:t>35g de nozes</a:t>
            </a:r>
          </a:p>
          <a:p>
            <a:r>
              <a:rPr lang="pt-BR" sz="1400" dirty="0"/>
              <a:t>5g de pau de canela</a:t>
            </a:r>
          </a:p>
          <a:p>
            <a:endParaRPr lang="pt-BR" sz="1400" dirty="0"/>
          </a:p>
          <a:p>
            <a:r>
              <a:rPr lang="pt-BR" sz="1400" b="1" dirty="0"/>
              <a:t>Tangerina recheada:</a:t>
            </a:r>
          </a:p>
          <a:p>
            <a:r>
              <a:rPr lang="pt-BR" sz="1400" dirty="0"/>
              <a:t>50g  de batata doce</a:t>
            </a:r>
          </a:p>
          <a:p>
            <a:r>
              <a:rPr lang="pt-BR" sz="1400" dirty="0"/>
              <a:t>5g de açúcar mascavado</a:t>
            </a:r>
          </a:p>
          <a:p>
            <a:r>
              <a:rPr lang="pt-BR" sz="1400" dirty="0"/>
              <a:t>5g de manteiga</a:t>
            </a:r>
          </a:p>
          <a:p>
            <a:r>
              <a:rPr lang="pt-BR" sz="1400" dirty="0"/>
              <a:t>50g de tangerina</a:t>
            </a:r>
          </a:p>
          <a:p>
            <a:r>
              <a:rPr lang="pt-BR" sz="1400" dirty="0"/>
              <a:t>1 gema de ovo</a:t>
            </a:r>
          </a:p>
          <a:p>
            <a:endParaRPr lang="pt-BR" sz="1400" dirty="0"/>
          </a:p>
          <a:p>
            <a:r>
              <a:rPr lang="pt-BR" sz="1400" b="1" dirty="0" err="1"/>
              <a:t>Praliné</a:t>
            </a:r>
            <a:r>
              <a:rPr lang="pt-BR" sz="1400" b="1" dirty="0"/>
              <a:t> e caramelizado de caju:</a:t>
            </a:r>
          </a:p>
          <a:p>
            <a:r>
              <a:rPr lang="pt-BR" sz="1400" dirty="0"/>
              <a:t>25g de caju</a:t>
            </a:r>
          </a:p>
          <a:p>
            <a:r>
              <a:rPr lang="pt-BR" sz="1400" dirty="0"/>
              <a:t>12g de açúcar mascavado</a:t>
            </a:r>
          </a:p>
          <a:p>
            <a:r>
              <a:rPr lang="pt-BR" sz="1400" dirty="0"/>
              <a:t>10g de glucose de milho</a:t>
            </a:r>
          </a:p>
          <a:p>
            <a:r>
              <a:rPr lang="pt-BR" sz="1400" dirty="0"/>
              <a:t>10g de mel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05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FICHA TÉCNICA</a:t>
            </a:r>
          </a:p>
        </p:txBody>
      </p:sp>
      <p:graphicFrame>
        <p:nvGraphicFramePr>
          <p:cNvPr id="12" name="Espaço Reservado para Conteúdo 11">
            <a:extLst>
              <a:ext uri="{FF2B5EF4-FFF2-40B4-BE49-F238E27FC236}">
                <a16:creationId xmlns="" xmlns:a16="http://schemas.microsoft.com/office/drawing/2014/main" id="{44CA67AA-EF9D-D947-A095-91CF007C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28844"/>
              </p:ext>
            </p:extLst>
          </p:nvPr>
        </p:nvGraphicFramePr>
        <p:xfrm>
          <a:off x="2053709" y="528539"/>
          <a:ext cx="7550739" cy="5791144"/>
        </p:xfrm>
        <a:graphic>
          <a:graphicData uri="http://schemas.openxmlformats.org/drawingml/2006/table">
            <a:tbl>
              <a:tblPr/>
              <a:tblGrid>
                <a:gridCol w="1093626">
                  <a:extLst>
                    <a:ext uri="{9D8B030D-6E8A-4147-A177-3AD203B41FA5}">
                      <a16:colId xmlns="" xmlns:a16="http://schemas.microsoft.com/office/drawing/2014/main" val="2570693563"/>
                    </a:ext>
                  </a:extLst>
                </a:gridCol>
                <a:gridCol w="759462">
                  <a:extLst>
                    <a:ext uri="{9D8B030D-6E8A-4147-A177-3AD203B41FA5}">
                      <a16:colId xmlns="" xmlns:a16="http://schemas.microsoft.com/office/drawing/2014/main" val="2238657532"/>
                    </a:ext>
                  </a:extLst>
                </a:gridCol>
                <a:gridCol w="2308763">
                  <a:extLst>
                    <a:ext uri="{9D8B030D-6E8A-4147-A177-3AD203B41FA5}">
                      <a16:colId xmlns="" xmlns:a16="http://schemas.microsoft.com/office/drawing/2014/main" val="845301469"/>
                    </a:ext>
                  </a:extLst>
                </a:gridCol>
                <a:gridCol w="1107125">
                  <a:extLst>
                    <a:ext uri="{9D8B030D-6E8A-4147-A177-3AD203B41FA5}">
                      <a16:colId xmlns="" xmlns:a16="http://schemas.microsoft.com/office/drawing/2014/main" val="587228633"/>
                    </a:ext>
                  </a:extLst>
                </a:gridCol>
                <a:gridCol w="945109">
                  <a:extLst>
                    <a:ext uri="{9D8B030D-6E8A-4147-A177-3AD203B41FA5}">
                      <a16:colId xmlns="" xmlns:a16="http://schemas.microsoft.com/office/drawing/2014/main" val="2123793812"/>
                    </a:ext>
                  </a:extLst>
                </a:gridCol>
                <a:gridCol w="1336654">
                  <a:extLst>
                    <a:ext uri="{9D8B030D-6E8A-4147-A177-3AD203B41FA5}">
                      <a16:colId xmlns="" xmlns:a16="http://schemas.microsoft.com/office/drawing/2014/main" val="2859259988"/>
                    </a:ext>
                  </a:extLst>
                </a:gridCol>
              </a:tblGrid>
              <a:tr h="4867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Nome da Iguaria:</a:t>
                      </a:r>
                    </a:p>
                  </a:txBody>
                  <a:tcPr marL="100584" marR="10058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Pudim de Pão da Caridade</a:t>
                      </a:r>
                    </a:p>
                  </a:txBody>
                  <a:tcPr marL="100584" marR="10058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075538"/>
                  </a:ext>
                </a:extLst>
              </a:tr>
              <a:tr h="227362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3452610"/>
                  </a:ext>
                </a:extLst>
              </a:tr>
              <a:tr h="2643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Nº de Porções/Doses:</a:t>
                      </a:r>
                    </a:p>
                  </a:txBody>
                  <a:tcPr marL="100584" marR="10058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PAX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Tempo: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1:30 horas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4626716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6928601"/>
                  </a:ext>
                </a:extLst>
              </a:tr>
              <a:tr h="3319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Quantidade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Unid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Descrição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</a:t>
                      </a:r>
                      <a:b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Unitário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Valor </a:t>
                      </a:r>
                      <a:b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</a:b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Total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Observações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6535010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PUDIM DE PÃO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4613915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Pão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1,65 €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0,06 €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6460710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Leite Meio-Gordo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0,45 €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0,04 €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3450485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Tangerina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-  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6408753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 Mascavado (moreno)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0,56 €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0,01 €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5779487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Manteiga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1,28 €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0,01 €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696462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Noz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7,79 €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0,27 €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6972459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 de Canela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19,00 €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0,10 €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6218190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TANGERINA RECHEADA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814955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Batata Doce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1,78 €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0,09 €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2046253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 Mascavado (moreno)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0,56 €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0,00 €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322056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Manteiga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1,28 €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0,01 €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1630036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Tangerina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2,16 €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0,11 €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8355263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Ovo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0,12 €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0,12 €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387389"/>
                  </a:ext>
                </a:extLst>
              </a:tr>
              <a:tr h="3319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PRALINÉ E CARAMELIZADO DE CAJU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7047730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Caju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9,95 €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0,25 €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6718528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0,012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 Mascavado (moreno)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0,56 €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0,01 €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468982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Glucose de Milho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8,00 €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0,08 €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1319726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10227" marR="10227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5,98 €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0,06 € 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0619422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0227" marR="10227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0356233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Custo Total da Iguaria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1,21 € 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0140471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Custo Porção/Dose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0,30 € 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9974795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% Food Cost (sugestão)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50%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0205539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 de Venda Líquida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0,61 € 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6844446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 de Venda ao Público (sugestão)</a:t>
                      </a:r>
                    </a:p>
                  </a:txBody>
                  <a:tcPr marL="10227" marR="10227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0,69 € </a:t>
                      </a: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0227" marR="10227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5908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9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CÁLCULO DO VALOR ENERGÉTICO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20FF2E31-5E7F-D642-9473-427D0A78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73843"/>
              </p:ext>
            </p:extLst>
          </p:nvPr>
        </p:nvGraphicFramePr>
        <p:xfrm>
          <a:off x="756136" y="688216"/>
          <a:ext cx="10515603" cy="5223807"/>
        </p:xfrm>
        <a:graphic>
          <a:graphicData uri="http://schemas.openxmlformats.org/drawingml/2006/table">
            <a:tbl>
              <a:tblPr/>
              <a:tblGrid>
                <a:gridCol w="1710421">
                  <a:extLst>
                    <a:ext uri="{9D8B030D-6E8A-4147-A177-3AD203B41FA5}">
                      <a16:colId xmlns="" xmlns:a16="http://schemas.microsoft.com/office/drawing/2014/main" val="356203201"/>
                    </a:ext>
                  </a:extLst>
                </a:gridCol>
                <a:gridCol w="322886">
                  <a:extLst>
                    <a:ext uri="{9D8B030D-6E8A-4147-A177-3AD203B41FA5}">
                      <a16:colId xmlns="" xmlns:a16="http://schemas.microsoft.com/office/drawing/2014/main" val="1686632418"/>
                    </a:ext>
                  </a:extLst>
                </a:gridCol>
                <a:gridCol w="340339">
                  <a:extLst>
                    <a:ext uri="{9D8B030D-6E8A-4147-A177-3AD203B41FA5}">
                      <a16:colId xmlns="" xmlns:a16="http://schemas.microsoft.com/office/drawing/2014/main" val="950320799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1283262380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1304352427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3204231177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456126811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3321330471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3300078139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1393572022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723338869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658954836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166668357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3044482221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885487273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2187066809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618553251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4024120314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536974431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681297350"/>
                    </a:ext>
                  </a:extLst>
                </a:gridCol>
              </a:tblGrid>
              <a:tr h="1306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por 100g</a:t>
                      </a:r>
                    </a:p>
                  </a:txBody>
                  <a:tcPr marL="83127" marR="83127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para a receita 4 Pax</a:t>
                      </a:r>
                    </a:p>
                  </a:txBody>
                  <a:tcPr marL="83127" marR="83127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101846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1431460"/>
                  </a:ext>
                </a:extLst>
              </a:tr>
              <a:tr h="3585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Ingredientes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Unid.        Med.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Capit.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Alergénios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7290143"/>
                  </a:ext>
                </a:extLst>
              </a:tr>
              <a:tr h="2323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sobremesa</a:t>
                      </a:r>
                    </a:p>
                  </a:txBody>
                  <a:tcPr marL="83127" marR="83127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0063648"/>
                  </a:ext>
                </a:extLst>
              </a:tr>
              <a:tr h="2323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pudim de pão</a:t>
                      </a:r>
                    </a:p>
                  </a:txBody>
                  <a:tcPr marL="83127" marR="83127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8670189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Pão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gluten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20,055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800684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Leite Meio-Gordo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leite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195,02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6409683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Tangerina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1526856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 Mascavado (moreno)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944504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Manteiga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8931448"/>
                  </a:ext>
                </a:extLst>
              </a:tr>
              <a:tr h="2412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Noz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frutos casca rija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244,65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23,625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9091658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 de Canela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4048050"/>
                  </a:ext>
                </a:extLst>
              </a:tr>
              <a:tr h="23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Tangerina Recheada de Caridade</a:t>
                      </a:r>
                    </a:p>
                  </a:txBody>
                  <a:tcPr marL="83127" marR="83127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2238498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Batata Doce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3909270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 Mascavado (moreno)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777066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Manteiga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243426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Tangerina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507598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Ovo (1 gema)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ovo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5146769"/>
                  </a:ext>
                </a:extLst>
              </a:tr>
              <a:tr h="23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Praliné e Caramelizado de Caju</a:t>
                      </a:r>
                    </a:p>
                  </a:txBody>
                  <a:tcPr marL="83127" marR="83127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2707041"/>
                  </a:ext>
                </a:extLst>
              </a:tr>
              <a:tr h="2412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Caju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frutos casca rija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153,25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0370483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 Mascavado (moreno)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199,2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391091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Glucose de Milho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2290318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170102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655231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4540984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4115,12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984,76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55,583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13,647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96,657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60,412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20,464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1,178</a:t>
                      </a:r>
                    </a:p>
                  </a:txBody>
                  <a:tcPr marL="6534" marR="6534" marT="65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82041"/>
                  </a:ext>
                </a:extLst>
              </a:tr>
              <a:tr h="232349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04 PAX</a:t>
                      </a:r>
                    </a:p>
                  </a:txBody>
                  <a:tcPr marL="83127" marR="83127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3286596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2448816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9171029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1028,78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246,19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13,89575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3,41175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24,16425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15,103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5,116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0,2945</a:t>
                      </a: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2314711"/>
                  </a:ext>
                </a:extLst>
              </a:tr>
              <a:tr h="232349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6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01 PAX</a:t>
                      </a:r>
                    </a:p>
                  </a:txBody>
                  <a:tcPr marL="83127" marR="83127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548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rato com sopa e copo com bebida&#10;&#10;Descrição gerada automaticamente">
            <a:extLst>
              <a:ext uri="{FF2B5EF4-FFF2-40B4-BE49-F238E27FC236}">
                <a16:creationId xmlns="" xmlns:a16="http://schemas.microsoft.com/office/drawing/2014/main" id="{8D3F3851-387C-C746-9CB1-5837E19CB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39837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F95EEA-ABDF-F649-B945-48DB847A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33" y="225861"/>
            <a:ext cx="5898267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Bebida: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Água </a:t>
            </a:r>
            <a:r>
              <a:rPr lang="pt-BR" sz="3600" dirty="0" smtClean="0"/>
              <a:t>aromatizada</a:t>
            </a:r>
            <a:r>
              <a:rPr lang="pt-BR" sz="3600" dirty="0" smtClean="0"/>
              <a:t> </a:t>
            </a:r>
            <a:r>
              <a:rPr lang="pt-BR" sz="3600" dirty="0"/>
              <a:t>da estação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23CEDD8-0404-7E43-8271-ED49CF5B7774}"/>
              </a:ext>
            </a:extLst>
          </p:cNvPr>
          <p:cNvSpPr txBox="1"/>
          <p:nvPr/>
        </p:nvSpPr>
        <p:spPr>
          <a:xfrm>
            <a:off x="2207362" y="2291445"/>
            <a:ext cx="3445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 bebida escolhida é feita com ingredientes da estação e, além de saborosa e refrescante, possui um baixo custo de preparação.</a:t>
            </a:r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1737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rato com sopa e copo com bebida&#10;&#10;Descrição gerada automaticamente">
            <a:extLst>
              <a:ext uri="{FF2B5EF4-FFF2-40B4-BE49-F238E27FC236}">
                <a16:creationId xmlns="" xmlns:a16="http://schemas.microsoft.com/office/drawing/2014/main" id="{8D3F3851-387C-C746-9CB1-5837E19CB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39837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F95EEA-ABDF-F649-B945-48DB847A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33" y="225861"/>
            <a:ext cx="5898267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Bebida: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Água </a:t>
            </a:r>
            <a:r>
              <a:rPr lang="pt-BR" sz="3600" dirty="0" err="1"/>
              <a:t>saborizada</a:t>
            </a:r>
            <a:r>
              <a:rPr lang="pt-BR" sz="3600" dirty="0"/>
              <a:t> da estação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23CEDD8-0404-7E43-8271-ED49CF5B7774}"/>
              </a:ext>
            </a:extLst>
          </p:cNvPr>
          <p:cNvSpPr txBox="1"/>
          <p:nvPr/>
        </p:nvSpPr>
        <p:spPr>
          <a:xfrm>
            <a:off x="270512" y="3065168"/>
            <a:ext cx="3445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Modo de preparação:</a:t>
            </a:r>
          </a:p>
          <a:p>
            <a:pPr algn="just"/>
            <a:r>
              <a:rPr lang="pt-BR" dirty="0"/>
              <a:t>Cortar os  morangos em quartos e colocar  dentro de um jarro com as folhas de hortelã. Aquecer a  água  em um  tacho e quando  começar a ferver retirar e adicionar ao jarro. Deixar arrefecer e juntar o limão. Servir fresco.</a:t>
            </a:r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74FC6899-C4A0-DA42-B095-E490AE3F4CFE}"/>
              </a:ext>
            </a:extLst>
          </p:cNvPr>
          <p:cNvSpPr txBox="1"/>
          <p:nvPr/>
        </p:nvSpPr>
        <p:spPr>
          <a:xfrm>
            <a:off x="3215363" y="1777763"/>
            <a:ext cx="295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Ingredientes:</a:t>
            </a:r>
          </a:p>
          <a:p>
            <a:r>
              <a:rPr lang="pt-BR" dirty="0"/>
              <a:t>5 unidades de morango</a:t>
            </a:r>
          </a:p>
          <a:p>
            <a:r>
              <a:rPr lang="pt-BR" dirty="0"/>
              <a:t>5 folhas de hortelã</a:t>
            </a:r>
          </a:p>
          <a:p>
            <a:r>
              <a:rPr lang="pt-BR" dirty="0"/>
              <a:t>1 </a:t>
            </a:r>
            <a:r>
              <a:rPr lang="pt-BR" dirty="0" err="1"/>
              <a:t>und</a:t>
            </a:r>
            <a:r>
              <a:rPr lang="pt-BR" dirty="0"/>
              <a:t> de limão sem o sumo</a:t>
            </a:r>
          </a:p>
        </p:txBody>
      </p:sp>
    </p:spTree>
    <p:extLst>
      <p:ext uri="{BB962C8B-B14F-4D97-AF65-F5344CB8AC3E}">
        <p14:creationId xmlns:p14="http://schemas.microsoft.com/office/powerpoint/2010/main" val="298878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FICHA TÉCNICA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="" xmlns:a16="http://schemas.microsoft.com/office/drawing/2014/main" id="{617F724C-24BE-E24E-878F-3C4226323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62589"/>
              </p:ext>
            </p:extLst>
          </p:nvPr>
        </p:nvGraphicFramePr>
        <p:xfrm>
          <a:off x="1371416" y="826981"/>
          <a:ext cx="9449167" cy="5204038"/>
        </p:xfrm>
        <a:graphic>
          <a:graphicData uri="http://schemas.openxmlformats.org/drawingml/2006/table">
            <a:tbl>
              <a:tblPr/>
              <a:tblGrid>
                <a:gridCol w="1368587">
                  <a:extLst>
                    <a:ext uri="{9D8B030D-6E8A-4147-A177-3AD203B41FA5}">
                      <a16:colId xmlns="" xmlns:a16="http://schemas.microsoft.com/office/drawing/2014/main" val="3137539703"/>
                    </a:ext>
                  </a:extLst>
                </a:gridCol>
                <a:gridCol w="950409">
                  <a:extLst>
                    <a:ext uri="{9D8B030D-6E8A-4147-A177-3AD203B41FA5}">
                      <a16:colId xmlns="" xmlns:a16="http://schemas.microsoft.com/office/drawing/2014/main" val="3141929033"/>
                    </a:ext>
                  </a:extLst>
                </a:gridCol>
                <a:gridCol w="2889240">
                  <a:extLst>
                    <a:ext uri="{9D8B030D-6E8A-4147-A177-3AD203B41FA5}">
                      <a16:colId xmlns="" xmlns:a16="http://schemas.microsoft.com/office/drawing/2014/main" val="765501612"/>
                    </a:ext>
                  </a:extLst>
                </a:gridCol>
                <a:gridCol w="1385483">
                  <a:extLst>
                    <a:ext uri="{9D8B030D-6E8A-4147-A177-3AD203B41FA5}">
                      <a16:colId xmlns="" xmlns:a16="http://schemas.microsoft.com/office/drawing/2014/main" val="917162249"/>
                    </a:ext>
                  </a:extLst>
                </a:gridCol>
                <a:gridCol w="1182730">
                  <a:extLst>
                    <a:ext uri="{9D8B030D-6E8A-4147-A177-3AD203B41FA5}">
                      <a16:colId xmlns="" xmlns:a16="http://schemas.microsoft.com/office/drawing/2014/main" val="804669957"/>
                    </a:ext>
                  </a:extLst>
                </a:gridCol>
                <a:gridCol w="1672718">
                  <a:extLst>
                    <a:ext uri="{9D8B030D-6E8A-4147-A177-3AD203B41FA5}">
                      <a16:colId xmlns="" xmlns:a16="http://schemas.microsoft.com/office/drawing/2014/main" val="4192641120"/>
                    </a:ext>
                  </a:extLst>
                </a:gridCol>
              </a:tblGrid>
              <a:tr h="8181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Nome da Iguaria:</a:t>
                      </a:r>
                    </a:p>
                  </a:txBody>
                  <a:tcPr marL="100584" marR="10058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AROMATIZADA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ESTAÇÃO</a:t>
                      </a:r>
                    </a:p>
                  </a:txBody>
                  <a:tcPr marL="100584" marR="10058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9811604"/>
                  </a:ext>
                </a:extLst>
              </a:tr>
              <a:tr h="382755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6395636"/>
                  </a:ext>
                </a:extLst>
              </a:tr>
              <a:tr h="3772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Nº de Porções/Doses:</a:t>
                      </a:r>
                    </a:p>
                  </a:txBody>
                  <a:tcPr marL="100584" marR="10058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PAX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Tempo: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20 min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7044422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5832055"/>
                  </a:ext>
                </a:extLst>
              </a:tr>
              <a:tr h="5578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Quantidade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Unid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Descrição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</a:t>
                      </a:r>
                      <a:b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</a:br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Unitário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Valor </a:t>
                      </a:r>
                      <a:b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</a:br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Total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Observações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6135324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L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Água filtrada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   -  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-  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955469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0,1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Morango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5,64 €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0,56 €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3118015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Casca de limão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   -  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-  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9450190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0,005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kg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Hortelã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18,68 €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0,09 € 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0893324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12679" marR="12679" marT="139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4578604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Custo Total da Iguaria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0,66 € 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1525214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Custo Porção/Dose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0,16 € 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9558216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% Food Cost (sugestão)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50%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1196994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 de Venda Líquida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0,33 € 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4153147"/>
                  </a:ext>
                </a:extLst>
              </a:tr>
              <a:tr h="278912"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Preço de Venda ao Público (sugestão)</a:t>
                      </a:r>
                    </a:p>
                  </a:txBody>
                  <a:tcPr marL="12679" marR="12679" marT="1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                0,37 € </a:t>
                      </a: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12679" marR="12679" marT="1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404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8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quipa trabal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93" y="1516358"/>
            <a:ext cx="5576318" cy="46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63318" y="299802"/>
            <a:ext cx="668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/>
              <a:t>EQUIPA DE TRABALHO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48" y="1491366"/>
            <a:ext cx="819332" cy="11130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22" y="1186792"/>
            <a:ext cx="969948" cy="11130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687" y="4475396"/>
            <a:ext cx="616539" cy="11127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3059" y="4275173"/>
            <a:ext cx="951743" cy="11130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0" y="6172415"/>
            <a:ext cx="2743200" cy="61747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25083" y="2531334"/>
            <a:ext cx="12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Angenor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073265" y="2299847"/>
            <a:ext cx="12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Érika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84125" y="5588174"/>
            <a:ext cx="12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Tiago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613180" y="5419769"/>
            <a:ext cx="12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Márcia</a:t>
            </a:r>
          </a:p>
        </p:txBody>
      </p:sp>
    </p:spTree>
    <p:extLst>
      <p:ext uri="{BB962C8B-B14F-4D97-AF65-F5344CB8AC3E}">
        <p14:creationId xmlns:p14="http://schemas.microsoft.com/office/powerpoint/2010/main" val="19258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CÁLCULO DO VALOR ENERGÉTICO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1E25FBE0-D81C-4C4B-94DF-76086D7F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73607"/>
              </p:ext>
            </p:extLst>
          </p:nvPr>
        </p:nvGraphicFramePr>
        <p:xfrm>
          <a:off x="744414" y="1534190"/>
          <a:ext cx="10515603" cy="3789619"/>
        </p:xfrm>
        <a:graphic>
          <a:graphicData uri="http://schemas.openxmlformats.org/drawingml/2006/table">
            <a:tbl>
              <a:tblPr/>
              <a:tblGrid>
                <a:gridCol w="1710421">
                  <a:extLst>
                    <a:ext uri="{9D8B030D-6E8A-4147-A177-3AD203B41FA5}">
                      <a16:colId xmlns="" xmlns:a16="http://schemas.microsoft.com/office/drawing/2014/main" val="1586233985"/>
                    </a:ext>
                  </a:extLst>
                </a:gridCol>
                <a:gridCol w="322886">
                  <a:extLst>
                    <a:ext uri="{9D8B030D-6E8A-4147-A177-3AD203B41FA5}">
                      <a16:colId xmlns="" xmlns:a16="http://schemas.microsoft.com/office/drawing/2014/main" val="2488698076"/>
                    </a:ext>
                  </a:extLst>
                </a:gridCol>
                <a:gridCol w="340339">
                  <a:extLst>
                    <a:ext uri="{9D8B030D-6E8A-4147-A177-3AD203B41FA5}">
                      <a16:colId xmlns="" xmlns:a16="http://schemas.microsoft.com/office/drawing/2014/main" val="820474261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2702754070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536442601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375763182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74613707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1137189680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976185927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561537241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1992574233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4273946258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2103457013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698871062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472230808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215718143"/>
                    </a:ext>
                  </a:extLst>
                </a:gridCol>
                <a:gridCol w="479965">
                  <a:extLst>
                    <a:ext uri="{9D8B030D-6E8A-4147-A177-3AD203B41FA5}">
                      <a16:colId xmlns="" xmlns:a16="http://schemas.microsoft.com/office/drawing/2014/main" val="4262784085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864874929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152313987"/>
                    </a:ext>
                  </a:extLst>
                </a:gridCol>
                <a:gridCol w="477784">
                  <a:extLst>
                    <a:ext uri="{9D8B030D-6E8A-4147-A177-3AD203B41FA5}">
                      <a16:colId xmlns="" xmlns:a16="http://schemas.microsoft.com/office/drawing/2014/main" val="3094034658"/>
                    </a:ext>
                  </a:extLst>
                </a:gridCol>
              </a:tblGrid>
              <a:tr h="19397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por 100g</a:t>
                      </a:r>
                    </a:p>
                  </a:txBody>
                  <a:tcPr marL="6534" marR="653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para a receita 4 Pax</a:t>
                      </a:r>
                    </a:p>
                  </a:txBody>
                  <a:tcPr marL="6534" marR="653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5695341"/>
                  </a:ext>
                </a:extLst>
              </a:tr>
              <a:tr h="24601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3501760"/>
                  </a:ext>
                </a:extLst>
              </a:tr>
              <a:tr h="411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ingredientes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Unid.        Med.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Capit.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Alergénios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6232649"/>
                  </a:ext>
                </a:extLst>
              </a:tr>
              <a:tr h="3164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bebida</a:t>
                      </a:r>
                    </a:p>
                  </a:txBody>
                  <a:tcPr marL="6534" marR="653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2791593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2118072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morango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84355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limão (casca)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9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032750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9915671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7252261"/>
                  </a:ext>
                </a:extLst>
              </a:tr>
              <a:tr h="25558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04 PAX</a:t>
                      </a:r>
                    </a:p>
                  </a:txBody>
                  <a:tcPr marL="6534" marR="6534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677826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4268390"/>
                  </a:ext>
                </a:extLst>
              </a:tr>
              <a:tr h="316437">
                <a:tc gridSpan="3"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50292" marB="5029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1,515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1,515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95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760912"/>
                  </a:ext>
                </a:extLst>
              </a:tr>
              <a:tr h="25558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9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01 PAX</a:t>
                      </a:r>
                    </a:p>
                  </a:txBody>
                  <a:tcPr marL="6534" marR="6534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216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5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62"/>
            <a:ext cx="12192000" cy="6865562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12656"/>
              </p:ext>
            </p:extLst>
          </p:nvPr>
        </p:nvGraphicFramePr>
        <p:xfrm>
          <a:off x="154183" y="648772"/>
          <a:ext cx="9376011" cy="3591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8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1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0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0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76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76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76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76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76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376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9423"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Alergénios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/>
                        <a:t>Valor energético (</a:t>
                      </a:r>
                      <a:r>
                        <a:rPr lang="pt-PT" sz="1100" dirty="0" err="1"/>
                        <a:t>Kj</a:t>
                      </a:r>
                      <a:r>
                        <a:rPr lang="pt-PT" sz="1100" dirty="0"/>
                        <a:t>)</a:t>
                      </a:r>
                    </a:p>
                    <a:p>
                      <a:pPr algn="ctr"/>
                      <a:endParaRPr lang="pt-P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Valor energético (Kcal)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Lípidos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Ácidos gordos</a:t>
                      </a:r>
                      <a:r>
                        <a:rPr lang="pt-PT" sz="1100" baseline="0" dirty="0"/>
                        <a:t> saturados (g)</a:t>
                      </a:r>
                      <a:endParaRPr lang="pt-P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Hidratos de carbono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Açúcares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Proteína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Sal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/>
                        <a:t>Entrada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/>
                        <a:t>Prato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Soja, glúten, leite, 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54"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/>
                        <a:t>Sobremesa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Ovo, frutos de casca rija, leite, glúten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/>
                        <a:t>Bebida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pt-PT" sz="1200" b="1" baseline="0" dirty="0">
                          <a:solidFill>
                            <a:schemeClr val="tx1"/>
                          </a:solidFill>
                        </a:rPr>
                        <a:t> PARA 1 PAX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4433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Observação: Grupo etário 15 a 18 anos (Referência</a:t>
                      </a:r>
                      <a:r>
                        <a:rPr lang="pt-PT" b="1" baseline="0" dirty="0"/>
                        <a:t> 2380 Kcal diárias; almoço_714 kcal a 833 Kcal</a:t>
                      </a:r>
                      <a:endParaRPr lang="pt-P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39692" y="-7562"/>
            <a:ext cx="526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/>
              <a:t>CÁLCULO DO VALOR ENERGÉTICO</a:t>
            </a:r>
          </a:p>
        </p:txBody>
      </p:sp>
    </p:spTree>
    <p:extLst>
      <p:ext uri="{BB962C8B-B14F-4D97-AF65-F5344CB8AC3E}">
        <p14:creationId xmlns:p14="http://schemas.microsoft.com/office/powerpoint/2010/main" val="2543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8332"/>
            <a:ext cx="12192000" cy="822960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3537" y="194423"/>
            <a:ext cx="784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CÁLCULO DO VALOR ECONÓMICO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80657"/>
              </p:ext>
            </p:extLst>
          </p:nvPr>
        </p:nvGraphicFramePr>
        <p:xfrm>
          <a:off x="873458" y="1203960"/>
          <a:ext cx="6096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Custo</a:t>
                      </a:r>
                      <a:r>
                        <a:rPr lang="pt-PT" baseline="0" dirty="0"/>
                        <a:t> receita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Custo por pessoa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Entrada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1,38 </a:t>
                      </a:r>
                      <a:r>
                        <a:rPr lang="pt-BR" dirty="0"/>
                        <a:t>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0,34 </a:t>
                      </a:r>
                      <a:r>
                        <a:rPr lang="pt-BR" dirty="0"/>
                        <a:t>€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Prato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5,53 </a:t>
                      </a:r>
                      <a:r>
                        <a:rPr lang="pt-BR" dirty="0"/>
                        <a:t>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1,38 </a:t>
                      </a:r>
                      <a:r>
                        <a:rPr lang="pt-BR" dirty="0"/>
                        <a:t>€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Sobremesa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1,21 </a:t>
                      </a:r>
                      <a:r>
                        <a:rPr lang="pt-BR" dirty="0"/>
                        <a:t>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0,30 </a:t>
                      </a:r>
                      <a:r>
                        <a:rPr lang="pt-BR" dirty="0"/>
                        <a:t>€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Bebida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0,66 </a:t>
                      </a:r>
                      <a:r>
                        <a:rPr lang="pt-BR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0,16 </a:t>
                      </a:r>
                      <a:r>
                        <a:rPr lang="pt-BR" dirty="0"/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/>
                        <a:t>8,78 </a:t>
                      </a:r>
                      <a:r>
                        <a:rPr lang="pt-BR" b="1" dirty="0"/>
                        <a:t>€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2,18 €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956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4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18" y="0"/>
            <a:ext cx="3652082" cy="2539666"/>
          </a:xfrm>
          <a:prstGeom prst="rect">
            <a:avLst/>
          </a:prstGeom>
          <a:pattFill prst="pct5">
            <a:fgClr>
              <a:srgbClr val="3DE3B0"/>
            </a:fgClr>
            <a:bgClr>
              <a:schemeClr val="bg1"/>
            </a:bgClr>
          </a:pattFill>
        </p:spPr>
      </p:pic>
      <p:sp>
        <p:nvSpPr>
          <p:cNvPr id="5" name="CaixaDeTexto 4"/>
          <p:cNvSpPr txBox="1"/>
          <p:nvPr/>
        </p:nvSpPr>
        <p:spPr>
          <a:xfrm>
            <a:off x="1210624" y="436728"/>
            <a:ext cx="906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SUSTENTABILIDADE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7546" y="1813811"/>
            <a:ext cx="118389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1" u="sng" dirty="0" smtClean="0"/>
              <a:t>Objetivos principais:</a:t>
            </a:r>
          </a:p>
          <a:p>
            <a:endParaRPr lang="pt-PT" b="1" i="1" u="sng" dirty="0"/>
          </a:p>
          <a:p>
            <a:pPr marL="285750" indent="-285750">
              <a:buFontTx/>
              <a:buChar char="-"/>
            </a:pP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Disponibilizar ementas saudáveis, seguras e nutricionalmente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equilibradas; </a:t>
            </a: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Adequar as ementas à faixa etária do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público-alvo;</a:t>
            </a: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Desenvolver uma atitude de respeito pelos alimentos e pelos profissionais de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cozinha;</a:t>
            </a: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Experimentar a combinação de novos sabores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Reduzir o 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desperdício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alimentar;</a:t>
            </a: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Promover a 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Dieta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Mediterrânica;</a:t>
            </a: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Utilizar, 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sempre que possível,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produtos 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sazonais, de produção local e de cadeia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curta, 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minimizando a pegada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ecológica; </a:t>
            </a: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Comer bem e </a:t>
            </a: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barato;</a:t>
            </a:r>
          </a:p>
          <a:p>
            <a:pPr marL="285750" indent="-285750">
              <a:buFontTx/>
              <a:buChar char="-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Elaborar pratos coloridos e atrativos aos consumidores;</a:t>
            </a:r>
          </a:p>
          <a:p>
            <a:pPr marL="285750" indent="-285750">
              <a:buFontTx/>
              <a:buChar char="-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Incentivar os alunos, docentes e não docentes, de um estabelecimento de ensino, para o consumo de refeições na cantina escolar, mostrando que este é um local de convívio e sinal de uma boa alimentação;</a:t>
            </a:r>
          </a:p>
          <a:p>
            <a:pPr marL="285750" indent="-285750">
              <a:buFontTx/>
              <a:buChar char="-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Envolver toda a comunidade escolar nos objetivos de desenvolvimento sustentável.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18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47" y="0"/>
            <a:ext cx="8803549" cy="43876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3372" y="4387681"/>
            <a:ext cx="11298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u="sng" dirty="0" smtClean="0"/>
              <a:t>Agradecimentos:</a:t>
            </a:r>
          </a:p>
          <a:p>
            <a:endParaRPr lang="pt-PT" b="1" dirty="0" smtClean="0"/>
          </a:p>
          <a:p>
            <a:r>
              <a:rPr lang="pt-PT" dirty="0" smtClean="0"/>
              <a:t>A equipa “</a:t>
            </a:r>
            <a:r>
              <a:rPr lang="pt-PT" dirty="0" err="1" smtClean="0"/>
              <a:t>Eco-Ementas</a:t>
            </a:r>
            <a:r>
              <a:rPr lang="pt-PT" dirty="0" smtClean="0"/>
              <a:t>” agradece o contributo da Escola de Hotelaria e Turismo do Porto pela oportunidade em participar neste Projeto do </a:t>
            </a:r>
            <a:r>
              <a:rPr lang="pt-PT" dirty="0" err="1" smtClean="0"/>
              <a:t>Eco-Escolas</a:t>
            </a:r>
            <a:r>
              <a:rPr lang="pt-PT" dirty="0"/>
              <a:t> </a:t>
            </a:r>
            <a:r>
              <a:rPr lang="pt-PT" dirty="0" smtClean="0"/>
              <a:t>fornecendo recursos e ferramentas para evoluir na execução do Projeto. A todos os colegas da turma de Gestão de Produção de Cozinha (GPC B8) e Gestão de Produção de Pastelaria (GPP B8) pela ajuda e partilha de bons e maus resultados nas experiências realizadas e na decisão da ementa final. Por fim, a equipa agradece aos formadores que através dos seus ensinamentos nos orientaram em termos técnicos dando todo o contributo na realização deste desafio. O nosso </a:t>
            </a:r>
            <a:r>
              <a:rPr lang="pt-P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OBRIGADO.</a:t>
            </a:r>
          </a:p>
        </p:txBody>
      </p:sp>
    </p:spTree>
    <p:extLst>
      <p:ext uri="{BB962C8B-B14F-4D97-AF65-F5344CB8AC3E}">
        <p14:creationId xmlns:p14="http://schemas.microsoft.com/office/powerpoint/2010/main" val="3658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2610" y="-1761563"/>
            <a:ext cx="6858001" cy="1038112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1983" y="0"/>
            <a:ext cx="86639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200" dirty="0">
                <a:solidFill>
                  <a:schemeClr val="bg1"/>
                </a:solidFill>
              </a:rPr>
              <a:t>VIAGEM AO MEDITERRÂNEO</a:t>
            </a:r>
          </a:p>
          <a:p>
            <a:pPr algn="ctr"/>
            <a:r>
              <a:rPr lang="pt-PT" sz="4400" dirty="0">
                <a:solidFill>
                  <a:schemeClr val="bg1"/>
                </a:solidFill>
              </a:rPr>
              <a:t>Cultura, Tradição e Equilíbrio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14" y="4568182"/>
            <a:ext cx="770812" cy="7591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14" y="5426439"/>
            <a:ext cx="984185" cy="7575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60" y="6283040"/>
            <a:ext cx="1887940" cy="4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072" y="0"/>
            <a:ext cx="101437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74706" y="1477626"/>
            <a:ext cx="3630305" cy="5970865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Entrada</a:t>
            </a:r>
          </a:p>
          <a:p>
            <a:r>
              <a:rPr lang="pt-PT" b="1" dirty="0">
                <a:solidFill>
                  <a:schemeClr val="bg1"/>
                </a:solidFill>
                <a:latin typeface="+mj-lt"/>
              </a:rPr>
              <a:t>Creme de courgette com alho francês</a:t>
            </a:r>
          </a:p>
          <a:p>
            <a:endParaRPr lang="pt-PT" b="1" dirty="0">
              <a:solidFill>
                <a:schemeClr val="bg1"/>
              </a:solidFill>
              <a:latin typeface="+mj-lt"/>
            </a:endParaRPr>
          </a:p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Prato </a:t>
            </a:r>
            <a:r>
              <a:rPr lang="pt-PT" sz="2800" b="1" dirty="0" smtClean="0">
                <a:solidFill>
                  <a:schemeClr val="bg1"/>
                </a:solidFill>
                <a:latin typeface="+mj-lt"/>
              </a:rPr>
              <a:t>Principal</a:t>
            </a:r>
            <a:endParaRPr lang="pt-PT" sz="2800" b="1" dirty="0">
              <a:solidFill>
                <a:schemeClr val="bg1"/>
              </a:solidFill>
              <a:latin typeface="+mj-lt"/>
            </a:endParaRPr>
          </a:p>
          <a:p>
            <a:r>
              <a:rPr lang="pt-PT" b="1" dirty="0" err="1">
                <a:solidFill>
                  <a:schemeClr val="bg1"/>
                </a:solidFill>
                <a:latin typeface="+mj-lt"/>
              </a:rPr>
              <a:t>Polpetone</a:t>
            </a:r>
            <a:r>
              <a:rPr lang="pt-PT" b="1" dirty="0">
                <a:solidFill>
                  <a:schemeClr val="bg1"/>
                </a:solidFill>
                <a:latin typeface="+mj-lt"/>
              </a:rPr>
              <a:t> recheado com </a:t>
            </a:r>
            <a:r>
              <a:rPr lang="pt-PT" b="1" dirty="0" err="1" smtClean="0">
                <a:solidFill>
                  <a:schemeClr val="bg1"/>
                </a:solidFill>
                <a:latin typeface="+mj-lt"/>
              </a:rPr>
              <a:t>linguine</a:t>
            </a:r>
            <a:r>
              <a:rPr lang="pt-PT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PT" b="1" dirty="0">
                <a:solidFill>
                  <a:schemeClr val="bg1"/>
                </a:solidFill>
                <a:latin typeface="+mj-lt"/>
              </a:rPr>
              <a:t>ao sugo </a:t>
            </a:r>
          </a:p>
          <a:p>
            <a:endParaRPr lang="pt-PT" b="1" dirty="0">
              <a:solidFill>
                <a:schemeClr val="bg1"/>
              </a:solidFill>
              <a:latin typeface="+mj-lt"/>
            </a:endParaRPr>
          </a:p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Sobremesa</a:t>
            </a:r>
            <a:endParaRPr lang="pt-PT" b="1" dirty="0">
              <a:solidFill>
                <a:schemeClr val="bg1"/>
              </a:solidFill>
              <a:latin typeface="+mj-lt"/>
            </a:endParaRPr>
          </a:p>
          <a:p>
            <a:r>
              <a:rPr lang="pt-PT" b="1" dirty="0">
                <a:solidFill>
                  <a:schemeClr val="bg1"/>
                </a:solidFill>
                <a:latin typeface="+mj-lt"/>
              </a:rPr>
              <a:t>Pudim de pão da Caridade</a:t>
            </a:r>
          </a:p>
          <a:p>
            <a:endParaRPr lang="pt-PT" b="1" dirty="0">
              <a:solidFill>
                <a:schemeClr val="bg1"/>
              </a:solidFill>
              <a:latin typeface="+mj-lt"/>
            </a:endParaRPr>
          </a:p>
          <a:p>
            <a:r>
              <a:rPr lang="pt-PT" sz="2800" b="1" dirty="0">
                <a:solidFill>
                  <a:schemeClr val="bg1"/>
                </a:solidFill>
                <a:latin typeface="+mj-lt"/>
              </a:rPr>
              <a:t>Bebida  </a:t>
            </a:r>
          </a:p>
          <a:p>
            <a:r>
              <a:rPr lang="pt-PT" dirty="0">
                <a:solidFill>
                  <a:schemeClr val="bg1"/>
                </a:solidFill>
              </a:rPr>
              <a:t>Água aromatizada da estação (limão, morangos e hortelã)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553" y="4453526"/>
            <a:ext cx="735263" cy="7241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7" y="5344825"/>
            <a:ext cx="929039" cy="7150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28" y="6227036"/>
            <a:ext cx="2743200" cy="6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97CD9D-81AC-3240-AE3C-BC769315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33" y="328246"/>
            <a:ext cx="5440610" cy="14708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Entrada: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Creme de </a:t>
            </a:r>
            <a:r>
              <a:rPr lang="en-US" dirty="0" err="1"/>
              <a:t>courgette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 </a:t>
            </a:r>
            <a:r>
              <a:rPr lang="en-US" dirty="0" err="1"/>
              <a:t>alho</a:t>
            </a:r>
            <a:r>
              <a:rPr lang="en-US" dirty="0"/>
              <a:t> </a:t>
            </a:r>
            <a:r>
              <a:rPr lang="en-US" dirty="0" err="1"/>
              <a:t>francês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Tigela com sopa em cima da mesa&#10;&#10;Descrição gerada automaticamente">
            <a:extLst>
              <a:ext uri="{FF2B5EF4-FFF2-40B4-BE49-F238E27FC236}">
                <a16:creationId xmlns="" xmlns:a16="http://schemas.microsoft.com/office/drawing/2014/main" id="{B931C490-089D-474D-983D-AB56F4723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r="1545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ED56972F-2634-1941-AFB6-1F8C82DF50C0}"/>
              </a:ext>
            </a:extLst>
          </p:cNvPr>
          <p:cNvSpPr/>
          <p:nvPr/>
        </p:nvSpPr>
        <p:spPr>
          <a:xfrm>
            <a:off x="5931877" y="264260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 entrada e o prato principal foram desenvolvidos seguindo como norte o objetivo de proporcionar uma refeição altamente nutritiva, variada, diminuir o consumo de proteínas de origem animal e promover a dieta mediterrânica. </a:t>
            </a:r>
          </a:p>
          <a:p>
            <a:endParaRPr lang="pt-BR" dirty="0"/>
          </a:p>
          <a:p>
            <a:r>
              <a:rPr lang="pt-BR" dirty="0"/>
              <a:t>O creme de courgette e alho francês foi </a:t>
            </a:r>
            <a:r>
              <a:rPr lang="pt-BR" dirty="0" smtClean="0"/>
              <a:t>escolhido </a:t>
            </a:r>
            <a:r>
              <a:rPr lang="pt-BR" dirty="0"/>
              <a:t>por ser leve e por ter propriedades que ajudam na digestão. A sustentabilidade e o desperdício zero foram levados em consideração na escolha dos ingredientes principais, que podem ser 100% aproveitados na iguaria.</a:t>
            </a:r>
          </a:p>
        </p:txBody>
      </p:sp>
    </p:spTree>
    <p:extLst>
      <p:ext uri="{BB962C8B-B14F-4D97-AF65-F5344CB8AC3E}">
        <p14:creationId xmlns:p14="http://schemas.microsoft.com/office/powerpoint/2010/main" val="21329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97CD9D-81AC-3240-AE3C-BC769315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33" y="328246"/>
            <a:ext cx="5440610" cy="14708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Entrada: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Creme de </a:t>
            </a:r>
            <a:r>
              <a:rPr lang="en-US" dirty="0" err="1"/>
              <a:t>courgette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 </a:t>
            </a:r>
            <a:r>
              <a:rPr lang="en-US" dirty="0" err="1"/>
              <a:t>alho</a:t>
            </a:r>
            <a:r>
              <a:rPr lang="en-US" dirty="0"/>
              <a:t> </a:t>
            </a:r>
            <a:r>
              <a:rPr lang="en-US" dirty="0" err="1"/>
              <a:t>francês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Tigela com sopa em cima da mesa&#10;&#10;Descrição gerada automaticamente">
            <a:extLst>
              <a:ext uri="{FF2B5EF4-FFF2-40B4-BE49-F238E27FC236}">
                <a16:creationId xmlns="" xmlns:a16="http://schemas.microsoft.com/office/drawing/2014/main" id="{B931C490-089D-474D-983D-AB56F4723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r="1545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BA0D436-9969-1E4E-9D81-15DEE834DF01}"/>
              </a:ext>
            </a:extLst>
          </p:cNvPr>
          <p:cNvSpPr txBox="1"/>
          <p:nvPr/>
        </p:nvSpPr>
        <p:spPr>
          <a:xfrm>
            <a:off x="9872320" y="1669582"/>
            <a:ext cx="2319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Ingredientes:</a:t>
            </a:r>
          </a:p>
          <a:p>
            <a:r>
              <a:rPr lang="pt-BR" dirty="0"/>
              <a:t>200g de cebola</a:t>
            </a:r>
          </a:p>
          <a:p>
            <a:r>
              <a:rPr lang="pt-BR" dirty="0"/>
              <a:t>250g de Alho Francês</a:t>
            </a:r>
          </a:p>
          <a:p>
            <a:r>
              <a:rPr lang="pt-BR" dirty="0"/>
              <a:t>200g de </a:t>
            </a:r>
            <a:r>
              <a:rPr lang="pt-BR" dirty="0" err="1"/>
              <a:t>Courgette</a:t>
            </a:r>
            <a:endParaRPr lang="pt-BR" dirty="0"/>
          </a:p>
          <a:p>
            <a:r>
              <a:rPr lang="pt-BR" dirty="0"/>
              <a:t>250g de batata</a:t>
            </a:r>
          </a:p>
          <a:p>
            <a:r>
              <a:rPr lang="pt-BR" dirty="0"/>
              <a:t>15ml de Azeite</a:t>
            </a:r>
          </a:p>
          <a:p>
            <a:r>
              <a:rPr lang="pt-BR" dirty="0"/>
              <a:t>4g de Sal</a:t>
            </a:r>
          </a:p>
          <a:p>
            <a:r>
              <a:rPr lang="pt-BR" dirty="0"/>
              <a:t>2g de Pimenta Preta</a:t>
            </a:r>
          </a:p>
          <a:p>
            <a:r>
              <a:rPr lang="pt-BR" dirty="0"/>
              <a:t>800ml de água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9D0136C-3D38-E744-B03A-499CCC5605F3}"/>
              </a:ext>
            </a:extLst>
          </p:cNvPr>
          <p:cNvSpPr txBox="1"/>
          <p:nvPr/>
        </p:nvSpPr>
        <p:spPr>
          <a:xfrm>
            <a:off x="6400800" y="1793632"/>
            <a:ext cx="34129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u="sng" dirty="0"/>
              <a:t>Modo de preparação:</a:t>
            </a:r>
          </a:p>
          <a:p>
            <a:r>
              <a:rPr lang="pt-BR" dirty="0" smtClean="0"/>
              <a:t>Descascar </a:t>
            </a:r>
            <a:r>
              <a:rPr lang="pt-BR" dirty="0"/>
              <a:t>as batatas, </a:t>
            </a:r>
            <a:r>
              <a:rPr lang="pt-BR" dirty="0" smtClean="0"/>
              <a:t>lavar </a:t>
            </a:r>
            <a:r>
              <a:rPr lang="pt-BR" dirty="0"/>
              <a:t>a courgette e o alho francês. Separar uma folha do alho francês e cortar em juliana fina. </a:t>
            </a:r>
            <a:r>
              <a:rPr lang="pt-BR" dirty="0" smtClean="0"/>
              <a:t>Cortar </a:t>
            </a:r>
            <a:r>
              <a:rPr lang="pt-BR" dirty="0"/>
              <a:t>o restante e os demais ingredientes em camponesa.</a:t>
            </a:r>
          </a:p>
          <a:p>
            <a:r>
              <a:rPr lang="pt-BR" dirty="0" smtClean="0"/>
              <a:t>No </a:t>
            </a:r>
            <a:r>
              <a:rPr lang="pt-BR" dirty="0"/>
              <a:t>tacho, acrescentar o azeite, a cebola, a batata, o alho francês e a courgette e deixar suar.</a:t>
            </a:r>
          </a:p>
          <a:p>
            <a:r>
              <a:rPr lang="pt-BR" dirty="0"/>
              <a:t>Juntar a </a:t>
            </a:r>
            <a:r>
              <a:rPr lang="pt-BR" dirty="0" smtClean="0"/>
              <a:t>água </a:t>
            </a:r>
            <a:r>
              <a:rPr lang="pt-BR" dirty="0"/>
              <a:t>e temperar com o sal e a pimenta.</a:t>
            </a:r>
          </a:p>
          <a:p>
            <a:r>
              <a:rPr lang="pt-BR" dirty="0"/>
              <a:t>Passar à </a:t>
            </a:r>
            <a:r>
              <a:rPr lang="pt-BR" dirty="0" err="1"/>
              <a:t>mixer</a:t>
            </a:r>
            <a:r>
              <a:rPr lang="pt-BR" dirty="0"/>
              <a:t> e chinês </a:t>
            </a:r>
          </a:p>
          <a:p>
            <a:r>
              <a:rPr lang="pt-BR" dirty="0"/>
              <a:t>Desidratar o alho francês cortado em juliana no forno a 160</a:t>
            </a:r>
            <a:r>
              <a:rPr lang="pt-BR" dirty="0" smtClean="0"/>
              <a:t>˚C.</a:t>
            </a:r>
            <a:endParaRPr lang="pt-BR" dirty="0"/>
          </a:p>
          <a:p>
            <a:r>
              <a:rPr lang="pt-BR" dirty="0"/>
              <a:t>Servir quente com o alho francês desidratado por cima.</a:t>
            </a:r>
          </a:p>
        </p:txBody>
      </p:sp>
    </p:spTree>
    <p:extLst>
      <p:ext uri="{BB962C8B-B14F-4D97-AF65-F5344CB8AC3E}">
        <p14:creationId xmlns:p14="http://schemas.microsoft.com/office/powerpoint/2010/main" val="241328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ABC8A39A-F03A-B64B-A3BF-44B0474B6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213062"/>
              </p:ext>
            </p:extLst>
          </p:nvPr>
        </p:nvGraphicFramePr>
        <p:xfrm>
          <a:off x="656339" y="643467"/>
          <a:ext cx="10873674" cy="5569249"/>
        </p:xfrm>
        <a:graphic>
          <a:graphicData uri="http://schemas.openxmlformats.org/drawingml/2006/table">
            <a:tbl>
              <a:tblPr/>
              <a:tblGrid>
                <a:gridCol w="1694885">
                  <a:extLst>
                    <a:ext uri="{9D8B030D-6E8A-4147-A177-3AD203B41FA5}">
                      <a16:colId xmlns="" xmlns:a16="http://schemas.microsoft.com/office/drawing/2014/main" val="3556298202"/>
                    </a:ext>
                  </a:extLst>
                </a:gridCol>
                <a:gridCol w="1086965">
                  <a:extLst>
                    <a:ext uri="{9D8B030D-6E8A-4147-A177-3AD203B41FA5}">
                      <a16:colId xmlns="" xmlns:a16="http://schemas.microsoft.com/office/drawing/2014/main" val="3989317550"/>
                    </a:ext>
                  </a:extLst>
                </a:gridCol>
                <a:gridCol w="3244389">
                  <a:extLst>
                    <a:ext uri="{9D8B030D-6E8A-4147-A177-3AD203B41FA5}">
                      <a16:colId xmlns="" xmlns:a16="http://schemas.microsoft.com/office/drawing/2014/main" val="536652158"/>
                    </a:ext>
                  </a:extLst>
                </a:gridCol>
                <a:gridCol w="1584732">
                  <a:extLst>
                    <a:ext uri="{9D8B030D-6E8A-4147-A177-3AD203B41FA5}">
                      <a16:colId xmlns="" xmlns:a16="http://schemas.microsoft.com/office/drawing/2014/main" val="1663466105"/>
                    </a:ext>
                  </a:extLst>
                </a:gridCol>
                <a:gridCol w="1360958">
                  <a:extLst>
                    <a:ext uri="{9D8B030D-6E8A-4147-A177-3AD203B41FA5}">
                      <a16:colId xmlns="" xmlns:a16="http://schemas.microsoft.com/office/drawing/2014/main" val="4100221236"/>
                    </a:ext>
                  </a:extLst>
                </a:gridCol>
                <a:gridCol w="1901745">
                  <a:extLst>
                    <a:ext uri="{9D8B030D-6E8A-4147-A177-3AD203B41FA5}">
                      <a16:colId xmlns="" xmlns:a16="http://schemas.microsoft.com/office/drawing/2014/main" val="761083095"/>
                    </a:ext>
                  </a:extLst>
                </a:gridCol>
              </a:tblGrid>
              <a:tr h="406347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Nome da Iguaria: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73" marR="111273" marT="55636" marB="556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Creme de Alho Francês e </a:t>
                      </a:r>
                      <a:r>
                        <a:rPr lang="pt-BR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Courgette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73" marR="111273" marT="55636" marB="556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7145438"/>
                  </a:ext>
                </a:extLst>
              </a:tr>
              <a:tr h="41009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8191678"/>
                  </a:ext>
                </a:extLst>
              </a:tr>
              <a:tr h="323078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Porções/Doses: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273" marR="111273" marT="55636" marB="556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PAX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Tempo: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 min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6396497"/>
                  </a:ext>
                </a:extLst>
              </a:tr>
              <a:tr h="41009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7015509"/>
                  </a:ext>
                </a:extLst>
              </a:tr>
              <a:tr h="41675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Quantidade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Descrição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Preço</a:t>
                      </a:r>
                      <a:b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Unitário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</a:t>
                      </a:r>
                      <a:b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Observações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5914783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0,015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Azeite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2,83 €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0,04 €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1233227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0,004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Kg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Sal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0,52 €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0,00 €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3738572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0,002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kg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Pimenta Preta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4,46 €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0,01 €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4769141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kg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Cebola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1,12 €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0,22 €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3740289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0,25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Kg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Alho francês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1,78 €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0,45 €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6504008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kg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Courgette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1,41 €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0,28 €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0753353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0,25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kg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batata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1,50 €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0,38 €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2041566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4489131"/>
                  </a:ext>
                </a:extLst>
              </a:tr>
              <a:tr h="3387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Custo Total da Iguaria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1,38 €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80921"/>
                  </a:ext>
                </a:extLst>
              </a:tr>
              <a:tr h="3387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Custo Porção/Dose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0,34 €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5299892"/>
                  </a:ext>
                </a:extLst>
              </a:tr>
              <a:tr h="3387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Food Cost (sugestão)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9912512"/>
                  </a:ext>
                </a:extLst>
              </a:tr>
              <a:tr h="3387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Preço de Venda Líquida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0,69 €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5478772"/>
                  </a:ext>
                </a:extLst>
              </a:tr>
              <a:tr h="3387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Preço de Venda ao Público (sugestão)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0,78 €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263192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FICHA TÉCNICA</a:t>
            </a:r>
          </a:p>
        </p:txBody>
      </p:sp>
    </p:spTree>
    <p:extLst>
      <p:ext uri="{BB962C8B-B14F-4D97-AF65-F5344CB8AC3E}">
        <p14:creationId xmlns:p14="http://schemas.microsoft.com/office/powerpoint/2010/main" val="16693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2CD6196-03E9-4C45-A696-26DBDB7A7083}"/>
              </a:ext>
            </a:extLst>
          </p:cNvPr>
          <p:cNvSpPr txBox="1"/>
          <p:nvPr/>
        </p:nvSpPr>
        <p:spPr>
          <a:xfrm>
            <a:off x="394951" y="108911"/>
            <a:ext cx="538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CÁLCULO DO VALOR ENERGÉTICO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D71F0409-11C8-E547-8A45-062B70546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34139"/>
              </p:ext>
            </p:extLst>
          </p:nvPr>
        </p:nvGraphicFramePr>
        <p:xfrm>
          <a:off x="603735" y="598876"/>
          <a:ext cx="10966943" cy="4301375"/>
        </p:xfrm>
        <a:graphic>
          <a:graphicData uri="http://schemas.openxmlformats.org/drawingml/2006/table">
            <a:tbl>
              <a:tblPr/>
              <a:tblGrid>
                <a:gridCol w="1784203">
                  <a:extLst>
                    <a:ext uri="{9D8B030D-6E8A-4147-A177-3AD203B41FA5}">
                      <a16:colId xmlns="" xmlns:a16="http://schemas.microsoft.com/office/drawing/2014/main" val="92326058"/>
                    </a:ext>
                  </a:extLst>
                </a:gridCol>
                <a:gridCol w="336814">
                  <a:extLst>
                    <a:ext uri="{9D8B030D-6E8A-4147-A177-3AD203B41FA5}">
                      <a16:colId xmlns="" xmlns:a16="http://schemas.microsoft.com/office/drawing/2014/main" val="3141736503"/>
                    </a:ext>
                  </a:extLst>
                </a:gridCol>
                <a:gridCol w="355020">
                  <a:extLst>
                    <a:ext uri="{9D8B030D-6E8A-4147-A177-3AD203B41FA5}">
                      <a16:colId xmlns="" xmlns:a16="http://schemas.microsoft.com/office/drawing/2014/main" val="1470789939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1506669489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4009062500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2475175599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1319479449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2771800269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4283559674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1306185110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358501610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8639107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3107517059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351097881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657279976"/>
                    </a:ext>
                  </a:extLst>
                </a:gridCol>
                <a:gridCol w="500670">
                  <a:extLst>
                    <a:ext uri="{9D8B030D-6E8A-4147-A177-3AD203B41FA5}">
                      <a16:colId xmlns="" xmlns:a16="http://schemas.microsoft.com/office/drawing/2014/main" val="120183636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536454482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4205393994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1652676438"/>
                    </a:ext>
                  </a:extLst>
                </a:gridCol>
                <a:gridCol w="498394">
                  <a:extLst>
                    <a:ext uri="{9D8B030D-6E8A-4147-A177-3AD203B41FA5}">
                      <a16:colId xmlns="" xmlns:a16="http://schemas.microsoft.com/office/drawing/2014/main" val="3769736962"/>
                    </a:ext>
                  </a:extLst>
                </a:gridCol>
              </a:tblGrid>
              <a:tr h="711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Ingredientes</a:t>
                      </a:r>
                    </a:p>
                  </a:txBody>
                  <a:tcPr marL="6534" marR="653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Unid.        Med.</a:t>
                      </a:r>
                    </a:p>
                  </a:txBody>
                  <a:tcPr marL="6534" marR="653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</a:t>
                      </a:r>
                    </a:p>
                  </a:txBody>
                  <a:tcPr marL="6534" marR="653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Alergénios</a:t>
                      </a:r>
                    </a:p>
                  </a:txBody>
                  <a:tcPr marL="6534" marR="653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por 100g</a:t>
                      </a:r>
                    </a:p>
                  </a:txBody>
                  <a:tcPr marL="6534" marR="6534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valor energético para a receita 4 </a:t>
                      </a:r>
                      <a:r>
                        <a:rPr lang="pt-BR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Pax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8497513"/>
                  </a:ext>
                </a:extLst>
              </a:tr>
              <a:tr h="4729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energético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Lípidos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Ácidos Gordos Saturados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Hidratos de carbono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Proteína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5446491"/>
                  </a:ext>
                </a:extLst>
              </a:tr>
              <a:tr h="3008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entrada</a:t>
                      </a:r>
                    </a:p>
                  </a:txBody>
                  <a:tcPr marL="6534" marR="6534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KCAL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7506863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azeite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14,985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2335407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cebola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9295128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alho francês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873300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courgette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132454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batata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0,625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681382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Gr.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2922377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7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2028664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8219357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2082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495,5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16,735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15,515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6029830"/>
                  </a:ext>
                </a:extLst>
              </a:tr>
              <a:tr h="24301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04 PAX</a:t>
                      </a:r>
                    </a:p>
                  </a:txBody>
                  <a:tcPr marL="6534" marR="6534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9262045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2460545"/>
                  </a:ext>
                </a:extLst>
              </a:tr>
              <a:tr h="18443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151084"/>
                  </a:ext>
                </a:extLst>
              </a:tr>
              <a:tr h="300874">
                <a:tc gridSpan="3"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50292" marB="5029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123,875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4,18375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16,2375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3,87875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0,2125</a:t>
                      </a: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344138"/>
                  </a:ext>
                </a:extLst>
              </a:tr>
              <a:tr h="24301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4" marR="6534" marT="7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NUTRICIONAL PARA 01 PAX</a:t>
                      </a:r>
                    </a:p>
                  </a:txBody>
                  <a:tcPr marL="6534" marR="6534" marT="50292" marB="50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353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4409DE-2504-BA40-A7F3-736619F6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183" y="228153"/>
            <a:ext cx="5715000" cy="11680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/>
              <a:t>Prato Principal: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Polpetone</a:t>
            </a:r>
            <a:r>
              <a:rPr lang="en-US" sz="3200" dirty="0"/>
              <a:t> </a:t>
            </a:r>
            <a:r>
              <a:rPr lang="en-US" sz="3200" dirty="0" err="1"/>
              <a:t>recheado</a:t>
            </a:r>
            <a:r>
              <a:rPr lang="en-US" sz="3200" dirty="0"/>
              <a:t> com Linguine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sugo</a:t>
            </a:r>
            <a:endParaRPr lang="en-US" sz="3200" dirty="0"/>
          </a:p>
        </p:txBody>
      </p:sp>
      <p:sp>
        <p:nvSpPr>
          <p:cNvPr id="16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5A56938E-3116-1241-A98A-4F8DF7A9F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873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D617AD2-5032-D241-9DFC-453595556E46}"/>
              </a:ext>
            </a:extLst>
          </p:cNvPr>
          <p:cNvSpPr/>
          <p:nvPr/>
        </p:nvSpPr>
        <p:spPr>
          <a:xfrm>
            <a:off x="6024154" y="27650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 prato principal foi inspirado na tradicional receita italiana, modificada para substituir as proteínas de origem animal por feijão e beterraba. Acreditamos  que a criação de pratos nesta linha estão dentro da tendência alimentar moderna e tem agradado um número cada vez maior de pessoas, principalmente pelo apelo ecológico e sustentável que possuem.</a:t>
            </a:r>
          </a:p>
        </p:txBody>
      </p:sp>
    </p:spTree>
    <p:extLst>
      <p:ext uri="{BB962C8B-B14F-4D97-AF65-F5344CB8AC3E}">
        <p14:creationId xmlns:p14="http://schemas.microsoft.com/office/powerpoint/2010/main" val="2163804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3808</Words>
  <Application>Microsoft Office PowerPoint</Application>
  <PresentationFormat>Ecrã Panorâmico</PresentationFormat>
  <Paragraphs>1813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Entrada: Creme de courgette e alho francês</vt:lpstr>
      <vt:lpstr>Entrada: Creme de courgette e alho francês</vt:lpstr>
      <vt:lpstr>Apresentação do PowerPoint</vt:lpstr>
      <vt:lpstr>Apresentação do PowerPoint</vt:lpstr>
      <vt:lpstr>Prato Principal: Polpetone recheado com Linguine ao sugo</vt:lpstr>
      <vt:lpstr>Prato Principal: Polpetone recheado com Linguine ao sugo</vt:lpstr>
      <vt:lpstr>Apresentação do PowerPoint</vt:lpstr>
      <vt:lpstr>Apresentação do PowerPoint</vt:lpstr>
      <vt:lpstr>Sobremesa: Pudim de pão da caridade</vt:lpstr>
      <vt:lpstr>Apresentação do PowerPoint</vt:lpstr>
      <vt:lpstr>Apresentação do PowerPoint</vt:lpstr>
      <vt:lpstr>Apresentação do PowerPoint</vt:lpstr>
      <vt:lpstr>Bebida: Água aromatizada da estação</vt:lpstr>
      <vt:lpstr>Bebida: Água saborizada da estação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Angenor Neto - ETH  PO</dc:creator>
  <cp:lastModifiedBy>Susana Sousa - EHT</cp:lastModifiedBy>
  <cp:revision>25</cp:revision>
  <cp:lastPrinted>2020-02-21T18:13:12Z</cp:lastPrinted>
  <dcterms:created xsi:type="dcterms:W3CDTF">2020-02-21T17:56:37Z</dcterms:created>
  <dcterms:modified xsi:type="dcterms:W3CDTF">2020-02-21T22:31:51Z</dcterms:modified>
</cp:coreProperties>
</file>