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9" r:id="rId11"/>
    <p:sldId id="278" r:id="rId12"/>
    <p:sldId id="277" r:id="rId13"/>
    <p:sldId id="268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CBA4E-F7E9-4FC0-BAC3-E44620425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1053A8-4B84-41BD-BAD8-2C387550E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F4708C-144D-4B05-97F3-0105975D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C1BD25-C9E3-4945-8911-4EE44051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BDC6F12-E631-4D7D-A03F-4E93EAE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81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ACF8C-1D1F-405D-A79F-F8B0E812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0B27BCB-4470-4434-97DC-6E870D14D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86FEED-78CF-44A9-95B7-105490E2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4B439D-4780-4F66-B996-F2ABE169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658C112-32C7-46DA-BC48-FBF07E41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75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B052A5-D154-450B-81B6-7CDB71EA8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ACE6FEE-0673-48B8-AFBC-19B7306B7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4A5140-AA3C-4604-9CAF-C404C208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E9360C-10FA-49CB-B4DC-0E6DE15B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BE1EA96-375B-41B2-A2A1-66FD3067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10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95B66-0B8C-415F-BA0B-1AC1E1E5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D824B6-4527-4F83-A791-99E53766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0F2636-056D-49FD-9827-121D61DD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29574EC-8C07-469B-8121-0FFCEEDB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A16703E-1749-4C5B-8970-B8C6F30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38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FB855-D40A-4C1A-93BB-922C042B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C02A6C6-25D9-4A1F-99B1-B0441328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D1C8404-219C-44B8-AABD-AE9494B1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B837095-DAC8-4A47-8BB0-120AE67E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E2E2B00-038A-41EA-AF5A-61AE8C58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01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BC3A-6405-4F30-95D0-E42F1836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63EEFB-8B15-475D-A2A9-5B26EE4AA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1F48DA8-2143-466A-90A1-B28886A73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2F9ACCE-76B2-49BE-BBD5-67BA9FAE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E4D0E5-5A5C-459C-A794-06DA1C96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79B53A2-3B99-4EB2-9105-7D0CD2DA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598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DCA7D-3892-43E7-8CB2-9DB50DEF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F0CADDE-3CC1-4AFE-931A-7DC2EE43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B1977C3-A797-49EC-83D3-4ED43BB7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869D60B-6FEE-4483-B238-35B9B8715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FB053F9-72E6-48E4-84C6-8D0479F8A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E7C96FF-71E0-4BE3-BB73-7844E46C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DAA3F63-F5C5-4FC9-90EC-1C379E3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787F014-2F10-4100-A2FA-2323A547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77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687BF-3E0D-411B-B1A7-48CFA6FF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CD2617B-83DC-4BF6-AD6E-39045B7A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B1C2C33-8400-4E2D-9FCF-8A0080F4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7CE23DA-A9E5-40DA-8E2D-8C7B343E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069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A3C9E01-F523-43AD-B52E-1A11E57B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0D3F4FC-4A48-4B7B-ABD0-5FE6A7CF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3E6EAD6-90BE-4074-B2E1-66354FA0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8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F6557-2588-47F2-869F-F912BCBB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72C9AE-2686-4668-8E4D-9956F7B4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A37413D-0372-4D61-AB44-AAE8D359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E5BECB9-2B65-4FD1-BE16-8F2467A7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E81A93F-8845-49DA-83F9-0044FAB8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3F457-291C-432D-BF67-26977179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88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309F0-A42C-434A-91F7-81FA828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E8DE9DF-1EC8-4519-B014-A2084EFC5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108F5BC-63D7-4316-9767-9B2F0CA52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8259EEA-440C-4197-AA0F-D1C0D36C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1A79702-9AB4-4275-8762-F6A52988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216D44C-34D0-4F81-8387-DF4A3AD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58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16239D5-1220-4671-9535-8CEB2B1E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5B871BD-A652-41DC-B1A1-C534A58EF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BF9F94-29D9-4A0A-B708-3066AB330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D35-581F-4561-8F63-9B788924831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7024B9-7786-48E0-BC36-61BB7A849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3ED7BA-C132-45FD-8FF6-816D11600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3330-654A-4456-A214-7310F28ED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417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-6000" contrast="35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E08EC-08A4-4110-A5E1-4169A7411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Eco-ementa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A8D774-0FBB-4A1F-A6F9-6F3295ED4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PRIMAVERA – VERÃO</a:t>
            </a: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Menu para 4 pessoas</a:t>
            </a:r>
          </a:p>
          <a:p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2019/2020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72267F-B0CF-4DED-B555-4FBA49C72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8" y="667068"/>
            <a:ext cx="4765863" cy="9331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47E077-05DB-4E1D-BFFC-7A6BBA5EA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33" y="5257800"/>
            <a:ext cx="2802380" cy="747301"/>
          </a:xfrm>
          <a:prstGeom prst="rect">
            <a:avLst/>
          </a:prstGeom>
        </p:spPr>
      </p:pic>
      <p:pic>
        <p:nvPicPr>
          <p:cNvPr id="1028" name="Picture 4" descr="Resultado de imagem para logo eco escolas">
            <a:extLst>
              <a:ext uri="{FF2B5EF4-FFF2-40B4-BE49-F238E27FC236}">
                <a16:creationId xmlns:a16="http://schemas.microsoft.com/office/drawing/2014/main" id="{85A3C30E-DCB5-49F7-BE45-FAE11E8E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0" y="5613814"/>
            <a:ext cx="1156589" cy="10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pt-PT" sz="3600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pt-PT" sz="3600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pt-PT" sz="1440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energético/nutricional:</a:t>
            </a:r>
            <a:endParaRPr lang="pt-PT" sz="14400" dirty="0"/>
          </a:p>
          <a:p>
            <a:endParaRPr lang="pt-PT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5759672"/>
              </p:ext>
            </p:extLst>
          </p:nvPr>
        </p:nvGraphicFramePr>
        <p:xfrm>
          <a:off x="545760" y="2495232"/>
          <a:ext cx="3997212" cy="3185160"/>
        </p:xfrm>
        <a:graphic>
          <a:graphicData uri="http://schemas.openxmlformats.org/drawingml/2006/table">
            <a:tbl>
              <a:tblPr/>
              <a:tblGrid>
                <a:gridCol w="195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62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Informação nutricional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por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100 ml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7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Valor energético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47 Kcal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– 197 KJ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7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Hidratos de carbono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10,9 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5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Açucares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8,81 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7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totais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0,21 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7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saturadas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0,025 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55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Proteínas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0,73 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Sal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 mg de Sódio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6172200" y="1777940"/>
            <a:ext cx="5183188" cy="7271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pt-PT" sz="3600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900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</a:t>
            </a:r>
            <a:r>
              <a:rPr lang="pt-PT" sz="90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económico: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Bebida: Sumo de laranja  natural </a:t>
            </a:r>
            <a:endParaRPr lang="pt-PT" sz="60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62357"/>
              </p:ext>
            </p:extLst>
          </p:nvPr>
        </p:nvGraphicFramePr>
        <p:xfrm>
          <a:off x="6172200" y="2505074"/>
          <a:ext cx="2837955" cy="123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total (4 </a:t>
                      </a:r>
                      <a:r>
                        <a:rPr lang="pt-PT" sz="20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pax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3,00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unitário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0,75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2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Envolvimento da comunidade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No âmbito do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Programa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Eco-Escolas, a equipa de professoras querendo reforçar a importância de comer de foma saudável e sustentável  lançou o desafio tanto a professores como a alunos da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escola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de criarem uma ementa que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fosse simultaneamente saudável e obedecesse a critérios de sustentabilidade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.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O desafio foi desde logo aceite e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deu-se início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uma 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investigação sobre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diferentes modos de comer de forma saudável e sustentável.</a:t>
            </a:r>
          </a:p>
          <a:p>
            <a:pPr algn="just"/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O professor de Cozinha e Pastelaria trabalhou com os alunos o tema e surgiram várias propostas das quais se escolheram as apresentadas anteriormente.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53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Cálculo do Valor Energético e Monetário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8574"/>
              </p:ext>
            </p:extLst>
          </p:nvPr>
        </p:nvGraphicFramePr>
        <p:xfrm>
          <a:off x="838200" y="1825625"/>
          <a:ext cx="9996815" cy="377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63">
                  <a:extLst>
                    <a:ext uri="{9D8B030D-6E8A-4147-A177-3AD203B41FA5}">
                      <a16:colId xmlns:a16="http://schemas.microsoft.com/office/drawing/2014/main" val="2197232165"/>
                    </a:ext>
                  </a:extLst>
                </a:gridCol>
                <a:gridCol w="1999363">
                  <a:extLst>
                    <a:ext uri="{9D8B030D-6E8A-4147-A177-3AD203B41FA5}">
                      <a16:colId xmlns:a16="http://schemas.microsoft.com/office/drawing/2014/main" val="1461775212"/>
                    </a:ext>
                  </a:extLst>
                </a:gridCol>
                <a:gridCol w="1999363">
                  <a:extLst>
                    <a:ext uri="{9D8B030D-6E8A-4147-A177-3AD203B41FA5}">
                      <a16:colId xmlns:a16="http://schemas.microsoft.com/office/drawing/2014/main" val="3329045344"/>
                    </a:ext>
                  </a:extLst>
                </a:gridCol>
                <a:gridCol w="1999363">
                  <a:extLst>
                    <a:ext uri="{9D8B030D-6E8A-4147-A177-3AD203B41FA5}">
                      <a16:colId xmlns:a16="http://schemas.microsoft.com/office/drawing/2014/main" val="493160648"/>
                    </a:ext>
                  </a:extLst>
                </a:gridCol>
                <a:gridCol w="1999363">
                  <a:extLst>
                    <a:ext uri="{9D8B030D-6E8A-4147-A177-3AD203B41FA5}">
                      <a16:colId xmlns:a16="http://schemas.microsoft.com/office/drawing/2014/main" val="3678306051"/>
                    </a:ext>
                  </a:extLst>
                </a:gridCol>
              </a:tblGrid>
              <a:tr h="555850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Prato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Valor energético p/ pessoa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Valor energético p/  4 pessoas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Custo por pessoa 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Custo para 4 pessoas</a:t>
                      </a:r>
                    </a:p>
                    <a:p>
                      <a:pPr algn="ctr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1624"/>
                  </a:ext>
                </a:extLst>
              </a:tr>
              <a:tr h="555850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Entrada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36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144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0,68 €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2,72 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  <a:endParaRPr lang="pt-PT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3074"/>
                  </a:ext>
                </a:extLst>
              </a:tr>
              <a:tr h="555850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Prato principal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205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820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0,48 €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1,90 €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72304"/>
                  </a:ext>
                </a:extLst>
              </a:tr>
              <a:tr h="555850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Sobremesa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211</a:t>
                      </a:r>
                      <a:r>
                        <a:rPr lang="pt-PT" sz="2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844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2,67</a:t>
                      </a:r>
                      <a:r>
                        <a:rPr lang="pt-PT" sz="2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  <a:p>
                      <a:pPr algn="ctr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10,66 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2753"/>
                  </a:ext>
                </a:extLst>
              </a:tr>
              <a:tr h="555850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Bebida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94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376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0,75 €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3,00 €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938909"/>
                  </a:ext>
                </a:extLst>
              </a:tr>
              <a:tr h="555850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Total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548 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2,192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Kcal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4,58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€</a:t>
                      </a:r>
                    </a:p>
                    <a:p>
                      <a:pPr algn="ctr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18,32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9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9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3476EEB-0945-480C-A987-E1D0E280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3239"/>
            <a:ext cx="10515600" cy="3493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54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Bom Proveito!</a:t>
            </a:r>
          </a:p>
        </p:txBody>
      </p:sp>
    </p:spTree>
    <p:extLst>
      <p:ext uri="{BB962C8B-B14F-4D97-AF65-F5344CB8AC3E}">
        <p14:creationId xmlns:p14="http://schemas.microsoft.com/office/powerpoint/2010/main" val="18333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32393-E658-42A8-8D7B-6C6E0B5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/>
          </a:bodyPr>
          <a:lstStyle/>
          <a:p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Aspetos de Sustentabilidade Ambiental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0AFF71-0818-4729-8785-C74BDFBB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412"/>
            <a:ext cx="10515600" cy="4844552"/>
          </a:xfrm>
        </p:spPr>
        <p:txBody>
          <a:bodyPr>
            <a:normAutofit/>
          </a:bodyPr>
          <a:lstStyle/>
          <a:p>
            <a:pPr algn="just"/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Utilização de produtos locais – para evitar a poluição causada pelo transporte </a:t>
            </a:r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(legumes, azeite, vinagre, farinha, </a:t>
            </a:r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sal, ervas aromáticas, </a:t>
            </a:r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citrinos como a tangerina, laranja, limão);</a:t>
            </a:r>
            <a:endParaRPr lang="pt-PT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Utilização de produtos de agricultura biológica, sempre que possível (recorrendo aos produtores locais);</a:t>
            </a:r>
          </a:p>
          <a:p>
            <a:pPr algn="just"/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Pratos elaborados com pouco recurso a fogão – </a:t>
            </a:r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poupança energética;</a:t>
            </a:r>
          </a:p>
          <a:p>
            <a:pPr algn="just"/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Ervas aromáticas da horta biológica da escola;</a:t>
            </a:r>
          </a:p>
          <a:p>
            <a:pPr algn="just"/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Evitar o consumo de carne ou de produtos derivados da produção animal.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98623"/>
              </p:ext>
            </p:extLst>
          </p:nvPr>
        </p:nvGraphicFramePr>
        <p:xfrm>
          <a:off x="838200" y="1690688"/>
          <a:ext cx="10515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71">
                  <a:extLst>
                    <a:ext uri="{9D8B030D-6E8A-4147-A177-3AD203B41FA5}">
                      <a16:colId xmlns:a16="http://schemas.microsoft.com/office/drawing/2014/main" val="2585151971"/>
                    </a:ext>
                  </a:extLst>
                </a:gridCol>
                <a:gridCol w="8169729">
                  <a:extLst>
                    <a:ext uri="{9D8B030D-6E8A-4147-A177-3AD203B41FA5}">
                      <a16:colId xmlns:a16="http://schemas.microsoft.com/office/drawing/2014/main" val="228057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4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Ingredientes:</a:t>
                      </a:r>
                      <a:endParaRPr lang="pt-PT" sz="4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4 tomates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 Cebola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 Pepino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 Pimento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 dente  de alho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Coentros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q.b.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Orégãos  q. b.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Vinagre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100 ml</a:t>
                      </a:r>
                      <a:endParaRPr lang="pt-PT" sz="22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Azeite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100 ml</a:t>
                      </a:r>
                    </a:p>
                    <a:p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Água q.b.</a:t>
                      </a:r>
                      <a:endParaRPr lang="pt-PT" sz="22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Sal </a:t>
                      </a:r>
                      <a:r>
                        <a:rPr lang="pt-PT" sz="22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grossoq.b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.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Gelo  q.b.</a:t>
                      </a:r>
                      <a:r>
                        <a:rPr lang="pt-PT" sz="2000" dirty="0" smtClean="0"/>
                        <a:t>	</a:t>
                      </a:r>
                      <a:endParaRPr lang="pt-PT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3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Modo de Preparação: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. Tire a pele e as sementes aos tomates.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, c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orte-os em quadradinhos e reserve.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2. Tire as sementes ao pimento e corte metade em quadradinhos.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3. Descasque o pepino e corte igualmente metade da porção em quadradinhos.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4. Pique meia cebola e disponha os legumes cortados em recipientes separados. 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5. Reduza a puré, batendo num copo misturador os restantes tomates, pimento, pepino e a cebola juntamente com o dente de alho, um pouco de sal grosso e o azeite.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6. Deite o puré numa tigela e junte o vinagre.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Mexa, verifique a quantidade de líquido e adicione água fresca apenas na quantidade necessária para a sopa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e junte algum gelo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.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7. Sirva a sopa numa terrina e, ao mesmo tempo, os legumes em recipientes separados.</a:t>
                      </a:r>
                      <a:b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</a:b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Polvilhe o gaspacho com orégãos e coentros. </a:t>
                      </a:r>
                      <a:endParaRPr lang="pt-PT" sz="4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280067"/>
                  </a:ext>
                </a:extLst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Entrada</a:t>
            </a:r>
            <a:r>
              <a:rPr lang="pt-PT" sz="60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Gaspacho</a:t>
            </a:r>
            <a:endParaRPr lang="pt-PT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3032393-E658-42A8-8D7B-6C6E0B5A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Entrada</a:t>
            </a:r>
            <a:r>
              <a:rPr lang="pt-PT" sz="66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Gaspacho</a:t>
            </a:r>
            <a:endParaRPr lang="pt-PT" sz="54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9" name="Marcador de Posição de Conteúdo 5">
            <a:extLst>
              <a:ext uri="{FF2B5EF4-FFF2-40B4-BE49-F238E27FC236}">
                <a16:creationId xmlns:a16="http://schemas.microsoft.com/office/drawing/2014/main" id="{3C45970E-410F-46E2-B08D-B7D5F945A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energético/nutricional</a:t>
            </a:r>
            <a:r>
              <a:rPr lang="pt-PT" sz="36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:</a:t>
            </a:r>
          </a:p>
          <a:p>
            <a:pPr marL="0" indent="0">
              <a:buNone/>
            </a:pPr>
            <a:endParaRPr lang="pt-PT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43312" y="1825625"/>
            <a:ext cx="366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económico: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25156"/>
              </p:ext>
            </p:extLst>
          </p:nvPr>
        </p:nvGraphicFramePr>
        <p:xfrm>
          <a:off x="838200" y="2471956"/>
          <a:ext cx="3851787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341">
                  <a:extLst>
                    <a:ext uri="{9D8B030D-6E8A-4147-A177-3AD203B41FA5}">
                      <a16:colId xmlns:a16="http://schemas.microsoft.com/office/drawing/2014/main" val="3582902626"/>
                    </a:ext>
                  </a:extLst>
                </a:gridCol>
                <a:gridCol w="1545446">
                  <a:extLst>
                    <a:ext uri="{9D8B030D-6E8A-4147-A177-3AD203B41FA5}">
                      <a16:colId xmlns:a16="http://schemas.microsoft.com/office/drawing/2014/main" val="606003489"/>
                    </a:ext>
                  </a:extLst>
                </a:gridCol>
              </a:tblGrid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Informação nutricional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0107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por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100g :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Quantidade :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238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Valor energético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36 Kcal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– 151 KJ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16312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Hidratos de carbono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3,95 g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54656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Açucares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1,46 g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47284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totais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1,82 g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4423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saturadas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0,351 g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57714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Proteínas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1,57 g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42600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Sal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239 mg de Sódio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22217"/>
                  </a:ext>
                </a:extLst>
              </a:tr>
              <a:tr h="219751">
                <a:tc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185 mg de Potássio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684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33093"/>
              </p:ext>
            </p:extLst>
          </p:nvPr>
        </p:nvGraphicFramePr>
        <p:xfrm>
          <a:off x="5949863" y="2718147"/>
          <a:ext cx="3507287" cy="878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total (4 </a:t>
                      </a:r>
                      <a:r>
                        <a:rPr lang="pt-PT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pax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)</a:t>
                      </a:r>
                      <a:endParaRPr lang="pt-PT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2,72 </a:t>
                      </a:r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unitário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0,68 </a:t>
                      </a:r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121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51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Prato principal</a:t>
            </a:r>
            <a:r>
              <a:rPr lang="pt-PT" sz="51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Ravioli com batata doce e beterraba</a:t>
            </a:r>
            <a:endParaRPr lang="pt-PT" sz="5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pt-PT" sz="3600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  <a:ea typeface="+mj-ea"/>
              <a:cs typeface="+mj-cs"/>
            </a:endParaRPr>
          </a:p>
          <a:p>
            <a:endParaRPr lang="pt-PT" sz="3600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  <a:ea typeface="+mj-ea"/>
              <a:cs typeface="+mj-cs"/>
            </a:endParaRPr>
          </a:p>
          <a:p>
            <a:r>
              <a:rPr lang="pt-PT" sz="1920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ea typeface="+mj-ea"/>
                <a:cs typeface="+mj-cs"/>
              </a:rPr>
              <a:t>Ingredientes</a:t>
            </a:r>
            <a:r>
              <a:rPr lang="pt-PT" sz="144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ea typeface="+mj-ea"/>
                <a:cs typeface="+mj-cs"/>
              </a:rPr>
              <a:t>:</a:t>
            </a:r>
          </a:p>
          <a:p>
            <a:endParaRPr lang="pt-PT" dirty="0"/>
          </a:p>
        </p:txBody>
      </p:sp>
      <p:graphicFrame>
        <p:nvGraphicFramePr>
          <p:cNvPr id="2" name="Marcador de Posição de Conteúdo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253215"/>
              </p:ext>
            </p:extLst>
          </p:nvPr>
        </p:nvGraphicFramePr>
        <p:xfrm>
          <a:off x="1310435" y="2329208"/>
          <a:ext cx="2669894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894">
                  <a:extLst>
                    <a:ext uri="{9D8B030D-6E8A-4147-A177-3AD203B41FA5}">
                      <a16:colId xmlns:a16="http://schemas.microsoft.com/office/drawing/2014/main" val="3613434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Para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a m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assa:</a:t>
                      </a:r>
                      <a:endParaRPr lang="pt-PT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92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100 gr.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de f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arinha</a:t>
                      </a:r>
                      <a:endParaRPr lang="pt-PT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5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1 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ovo</a:t>
                      </a:r>
                      <a:endParaRPr lang="pt-PT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  <a:p>
                      <a:pPr marL="0" indent="0" algn="l" fontAlgn="b">
                        <a:buNone/>
                      </a:pP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Água q.b.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 pitada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de sal</a:t>
                      </a:r>
                      <a:endParaRPr lang="pt-PT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  <a:p>
                      <a:pPr marL="0" indent="0" algn="l" fontAlgn="b">
                        <a:buNone/>
                      </a:pPr>
                      <a:endParaRPr lang="pt-PT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0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Para o r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echeio:</a:t>
                      </a:r>
                      <a:endParaRPr lang="pt-PT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5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300 gr. de batata </a:t>
                      </a:r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doce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94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300 gr. </a:t>
                      </a:r>
                      <a:r>
                        <a:rPr lang="pt-PT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de </a:t>
                      </a:r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molho  de beterraba</a:t>
                      </a:r>
                      <a:endParaRPr lang="pt-PT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65593"/>
                  </a:ext>
                </a:extLst>
              </a:tr>
            </a:tbl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pt-PT" sz="3600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pt-PT" sz="650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Modo de preparação:</a:t>
            </a:r>
          </a:p>
          <a:p>
            <a:endParaRPr lang="pt-PT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6097588" y="2311839"/>
            <a:ext cx="5257800" cy="4021726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pt-PT" sz="2400" b="1" dirty="0">
                <a:solidFill>
                  <a:srgbClr val="385723"/>
                </a:solidFill>
                <a:latin typeface="Gabriola" panose="04040605051002020D02" pitchFamily="82" charset="0"/>
              </a:rPr>
              <a:t>1. Fazer a massa e deixar repousar.</a:t>
            </a:r>
            <a:endParaRPr lang="pt-PT" sz="1800" dirty="0"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pt-PT" sz="2400" b="1" dirty="0">
                <a:solidFill>
                  <a:srgbClr val="385723"/>
                </a:solidFill>
                <a:latin typeface="Gabriola" panose="04040605051002020D02" pitchFamily="82" charset="0"/>
              </a:rPr>
              <a:t>2.  Assar a batata doce no forno, descascar e fazer puré.</a:t>
            </a:r>
            <a:endParaRPr lang="pt-PT" sz="1800" dirty="0"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pt-PT" sz="2400" b="1" dirty="0">
                <a:solidFill>
                  <a:srgbClr val="385723"/>
                </a:solidFill>
                <a:latin typeface="Gabriola" panose="04040605051002020D02" pitchFamily="82" charset="0"/>
              </a:rPr>
              <a:t>3. Retificar os temperos.</a:t>
            </a:r>
            <a:endParaRPr lang="pt-PT" sz="1800" dirty="0"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pt-PT" sz="2400" b="1" dirty="0">
                <a:solidFill>
                  <a:srgbClr val="385723"/>
                </a:solidFill>
                <a:latin typeface="Gabriola" panose="04040605051002020D02" pitchFamily="82" charset="0"/>
              </a:rPr>
              <a:t>4.  Fazer o molho de beterraba.</a:t>
            </a:r>
            <a:endParaRPr lang="pt-PT" sz="1800" dirty="0"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pt-PT" sz="2400" b="1" dirty="0">
                <a:solidFill>
                  <a:srgbClr val="385723"/>
                </a:solidFill>
                <a:latin typeface="Gabriola" panose="04040605051002020D02" pitchFamily="82" charset="0"/>
              </a:rPr>
              <a:t>5. Abrir a massa em duas folhas finas e dispor sobre uma delas montinhos de recheio de batata doce e beterraba distantes uns dos outros. Cobrir com a outra folha, pressionar entre os espaços.</a:t>
            </a:r>
            <a:endParaRPr lang="pt-PT" sz="1800" dirty="0"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pt-PT" sz="2400" b="1" dirty="0">
                <a:solidFill>
                  <a:srgbClr val="385723"/>
                </a:solidFill>
                <a:latin typeface="Gabriola" panose="04040605051002020D02" pitchFamily="82" charset="0"/>
              </a:rPr>
              <a:t>6. Cortar os raviolis com a  carretilha canelada, cozer em água a ferver com </a:t>
            </a:r>
            <a:r>
              <a:rPr lang="pt-PT" sz="2400" b="1">
                <a:solidFill>
                  <a:srgbClr val="385723"/>
                </a:solidFill>
                <a:latin typeface="Gabriola" panose="04040605051002020D02" pitchFamily="82" charset="0"/>
              </a:rPr>
              <a:t>sal .</a:t>
            </a:r>
            <a:endParaRPr lang="pt-PT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1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Prato principal: </a:t>
            </a:r>
            <a:r>
              <a:rPr lang="pt-PT" sz="51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Ravioli com batata doce e beterraba </a:t>
            </a:r>
            <a:endParaRPr lang="pt-PT" sz="51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Marcador de Posição de Conteúdo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054667"/>
              </p:ext>
            </p:extLst>
          </p:nvPr>
        </p:nvGraphicFramePr>
        <p:xfrm>
          <a:off x="839789" y="2505075"/>
          <a:ext cx="3960812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412">
                  <a:extLst>
                    <a:ext uri="{9D8B030D-6E8A-4147-A177-3AD203B41FA5}">
                      <a16:colId xmlns:a16="http://schemas.microsoft.com/office/drawing/2014/main" val="956103028"/>
                    </a:ext>
                  </a:extLst>
                </a:gridCol>
                <a:gridCol w="1947400">
                  <a:extLst>
                    <a:ext uri="{9D8B030D-6E8A-4147-A177-3AD203B41FA5}">
                      <a16:colId xmlns:a16="http://schemas.microsoft.com/office/drawing/2014/main" val="677572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Informação nutricional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Quantidade</a:t>
                      </a:r>
                    </a:p>
                    <a:p>
                      <a:pPr algn="l" fontAlgn="b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82 Kcal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– 343 KJ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15 g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2,3 g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1,21 g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0,29 g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2,68 g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74 mg de Sódio</a:t>
                      </a:r>
                    </a:p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67 mg de Potássio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2386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por 100g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6184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Valor energético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7314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Hidratos de carbono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2136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Açucares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8788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totais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4658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saturadas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4376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Proteínas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833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Sal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5348112"/>
                  </a:ext>
                </a:extLst>
              </a:tr>
              <a:tr h="238893">
                <a:tc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8838956"/>
                  </a:ext>
                </a:extLst>
              </a:tr>
            </a:tbl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6312941" y="1895119"/>
            <a:ext cx="5183188" cy="396000"/>
          </a:xfrm>
        </p:spPr>
        <p:txBody>
          <a:bodyPr>
            <a:noAutofit/>
          </a:bodyPr>
          <a:lstStyle/>
          <a:p>
            <a:r>
              <a:rPr lang="pt-PT" sz="36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económico:</a:t>
            </a:r>
          </a:p>
        </p:txBody>
      </p:sp>
      <p:sp>
        <p:nvSpPr>
          <p:cNvPr id="9" name="Marcador de Posição de Conteúdo 5">
            <a:extLst>
              <a:ext uri="{FF2B5EF4-FFF2-40B4-BE49-F238E27FC236}">
                <a16:creationId xmlns:a16="http://schemas.microsoft.com/office/drawing/2014/main" id="{3C45970E-410F-46E2-B08D-B7D5F945A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pt-PT" sz="3600" b="1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pt-PT" sz="3600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pt-PT" sz="144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</a:t>
            </a:r>
            <a:r>
              <a:rPr lang="pt-PT" sz="14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energético/nutricional</a:t>
            </a:r>
            <a:r>
              <a:rPr lang="pt-PT" sz="144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:</a:t>
            </a:r>
          </a:p>
          <a:p>
            <a:pPr marL="0" indent="0">
              <a:buNone/>
            </a:pPr>
            <a:endParaRPr lang="pt-PT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1267"/>
              </p:ext>
            </p:extLst>
          </p:nvPr>
        </p:nvGraphicFramePr>
        <p:xfrm>
          <a:off x="6462752" y="2495550"/>
          <a:ext cx="3122974" cy="1168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total (4 </a:t>
                      </a:r>
                      <a:r>
                        <a:rPr lang="pt-PT" sz="20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pax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)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1,90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unitário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0,48 €</a:t>
                      </a: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37" y="39528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Sobremesa</a:t>
            </a:r>
            <a:r>
              <a:rPr lang="pt-PT" sz="60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Tarte de citrinos</a:t>
            </a:r>
            <a:endParaRPr lang="pt-PT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Marcador de Posição de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72009"/>
              </p:ext>
            </p:extLst>
          </p:nvPr>
        </p:nvGraphicFramePr>
        <p:xfrm>
          <a:off x="999564" y="1627095"/>
          <a:ext cx="1051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307">
                  <a:extLst>
                    <a:ext uri="{9D8B030D-6E8A-4147-A177-3AD203B41FA5}">
                      <a16:colId xmlns:a16="http://schemas.microsoft.com/office/drawing/2014/main" val="2585151971"/>
                    </a:ext>
                  </a:extLst>
                </a:gridCol>
                <a:gridCol w="7037293">
                  <a:extLst>
                    <a:ext uri="{9D8B030D-6E8A-4147-A177-3AD203B41FA5}">
                      <a16:colId xmlns:a16="http://schemas.microsoft.com/office/drawing/2014/main" val="2280572889"/>
                    </a:ext>
                  </a:extLst>
                </a:gridCol>
              </a:tblGrid>
              <a:tr h="4108542">
                <a:tc>
                  <a:txBody>
                    <a:bodyPr/>
                    <a:lstStyle/>
                    <a:p>
                      <a:r>
                        <a:rPr lang="pt-PT" sz="4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Ingredientes:</a:t>
                      </a:r>
                      <a:endParaRPr lang="pt-PT" sz="4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j-ea"/>
                        <a:cs typeface="+mj-cs"/>
                      </a:endParaRPr>
                    </a:p>
                    <a:p>
                      <a:pPr marL="0" indent="0" defTabSz="179388"/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	4 chávenas de farinha de amêndoa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 1 colher de sopa de óleo de coco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4 tâmaras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400 ml de leite de coco	</a:t>
                      </a:r>
                    </a:p>
                    <a:p>
                      <a:pPr>
                        <a:tabLst>
                          <a:tab pos="174625" algn="l"/>
                        </a:tabLst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 100 ml de sumo e raspa de laranja	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100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ml de s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umo e raspa de tangerina	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100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ml de r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aspa e sumo de Limão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 1 gr. de Ágar Ágar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 2 colheres de sopa de  Ágave	</a:t>
                      </a:r>
                    </a:p>
                    <a:p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    2 colheres de sopa de Maisena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	</a:t>
                      </a:r>
                    </a:p>
                    <a:p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3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Modo de Preparação:</a:t>
                      </a:r>
                    </a:p>
                    <a:p>
                      <a:pPr marL="0" indent="0">
                        <a:buNone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1. Triturar a farinha de amêndoa com óleo de coco e tâmaras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Trabalhar a massa com as mãos e forrar a tarteira	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Assar no forno à</a:t>
                      </a: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temperatura de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160*C durante  10 minutos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Colocar o leite de coco 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num tacho ao lume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	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Mexer sempre até homogeneizar.		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Acrescentar  a maisena, Ágar Agar, Ágave, Raspas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Cozer em lume brando 2/3 minutos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Por fim acrescentar os sumos das frutas	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Deixar arrefecer 10 min. antes de verter sobre a base		</a:t>
                      </a:r>
                    </a:p>
                    <a:p>
                      <a:pPr marL="174625" indent="-174625">
                        <a:buAutoNum type="arabicPeriod" startAt="2"/>
                      </a:pPr>
                      <a:r>
                        <a:rPr lang="pt-PT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PT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Manter no frigorífico até servir.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j-ea"/>
                          <a:cs typeface="+mj-cs"/>
                        </a:rPr>
                        <a:t>					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28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0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Sobremesa: Tarte de citrinos</a:t>
            </a:r>
            <a:endParaRPr lang="pt-PT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60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energético/nutricional</a:t>
            </a:r>
            <a:r>
              <a:rPr lang="pt-PT" sz="360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:</a:t>
            </a:r>
            <a:endParaRPr lang="pt-PT" sz="3600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5328390"/>
              </p:ext>
            </p:extLst>
          </p:nvPr>
        </p:nvGraphicFramePr>
        <p:xfrm>
          <a:off x="839789" y="2505075"/>
          <a:ext cx="3581899" cy="3969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Informação nutricional</a:t>
                      </a:r>
                    </a:p>
                    <a:p>
                      <a:pPr algn="l" fontAlgn="b"/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por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100g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7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Valor energético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211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Kcal – 883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KJ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4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Hidratos de carbono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1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Açucares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7,5 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1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totais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44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Gorduras saturadas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6,8 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01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Proteínas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15 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01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22 mg de Sódio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016">
                <a:tc>
                  <a:txBody>
                    <a:bodyPr/>
                    <a:lstStyle/>
                    <a:p>
                      <a:pPr algn="l" fontAlgn="b"/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50 mg de Potássio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PT" sz="360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Valor económico:</a:t>
            </a:r>
            <a:endParaRPr lang="pt-PT" sz="3600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4849"/>
              </p:ext>
            </p:extLst>
          </p:nvPr>
        </p:nvGraphicFramePr>
        <p:xfrm>
          <a:off x="6172200" y="2492418"/>
          <a:ext cx="3122974" cy="123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total (4 </a:t>
                      </a:r>
                      <a:r>
                        <a:rPr lang="pt-PT" sz="20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pax</a:t>
                      </a: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10,66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Custo unitário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2,67 </a:t>
                      </a:r>
                      <a:r>
                        <a:rPr lang="pt-P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21" y="4182073"/>
            <a:ext cx="3024775" cy="19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77BA8-19C3-4DB2-A61F-83170C3A8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35637"/>
            <a:ext cx="2802380" cy="747301"/>
          </a:xfrm>
          <a:prstGeom prst="rect">
            <a:avLst/>
          </a:prstGeom>
        </p:spPr>
      </p:pic>
      <p:pic>
        <p:nvPicPr>
          <p:cNvPr id="5" name="Picture 4" descr="Resultado de imagem para logo eco escolas">
            <a:extLst>
              <a:ext uri="{FF2B5EF4-FFF2-40B4-BE49-F238E27FC236}">
                <a16:creationId xmlns:a16="http://schemas.microsoft.com/office/drawing/2014/main" id="{EC778831-F2A7-4516-9617-7522AA8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2" y="365125"/>
            <a:ext cx="626935" cy="5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Bebida</a:t>
            </a:r>
            <a:r>
              <a:rPr lang="pt-PT" sz="60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Sumo de </a:t>
            </a:r>
            <a:r>
              <a:rPr lang="pt-PT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laranja  natural </a:t>
            </a:r>
            <a:endParaRPr lang="pt-PT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PT" sz="64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Ingredientes:</a:t>
            </a:r>
          </a:p>
          <a:p>
            <a:pPr defTabSz="179388"/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	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12 laranjas do Algarve</a:t>
            </a:r>
            <a:endParaRPr lang="pt-PT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087906" y="1425370"/>
            <a:ext cx="5183188" cy="823912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Modo de Preparação: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4087906" y="2495856"/>
            <a:ext cx="5183188" cy="36845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Espremer </a:t>
            </a:r>
            <a:r>
              <a:rPr lang="pt-P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as laranjas num </a:t>
            </a:r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espremedor, coar e verter para uma jarra.</a:t>
            </a:r>
            <a:endParaRPr lang="pt-PT" sz="3200" b="1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448" y="3696655"/>
            <a:ext cx="3545541" cy="22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1133</Words>
  <Application>Microsoft Office PowerPoint</Application>
  <PresentationFormat>Ecrã Panorâmico</PresentationFormat>
  <Paragraphs>214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Gabriola</vt:lpstr>
      <vt:lpstr>MV Boli</vt:lpstr>
      <vt:lpstr>Tema do Office</vt:lpstr>
      <vt:lpstr>Eco-ementa</vt:lpstr>
      <vt:lpstr>Aspetos de Sustentabilidade Ambiental</vt:lpstr>
      <vt:lpstr>Entrada: Gaspacho</vt:lpstr>
      <vt:lpstr>Entrada: Gaspacho</vt:lpstr>
      <vt:lpstr>Prato principal: Ravioli com batata doce e beterraba</vt:lpstr>
      <vt:lpstr>Prato principal: Ravioli com batata doce e beterraba </vt:lpstr>
      <vt:lpstr>Sobremesa: Tarte de citrinos</vt:lpstr>
      <vt:lpstr>Sobremesa: Tarte de citrinos</vt:lpstr>
      <vt:lpstr>Bebida: Sumo de laranja  natural </vt:lpstr>
      <vt:lpstr>Bebida: Sumo de laranja  natural </vt:lpstr>
      <vt:lpstr>Envolvimento da comunidade</vt:lpstr>
      <vt:lpstr>Cálculo do Valor Energético e Monetário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Eco-ementa</dc:title>
  <dc:creator>Utilizador</dc:creator>
  <cp:lastModifiedBy>Professor</cp:lastModifiedBy>
  <cp:revision>71</cp:revision>
  <dcterms:created xsi:type="dcterms:W3CDTF">2019-02-27T18:42:32Z</dcterms:created>
  <dcterms:modified xsi:type="dcterms:W3CDTF">2020-02-20T15:36:46Z</dcterms:modified>
</cp:coreProperties>
</file>