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3" r:id="rId5"/>
    <p:sldId id="1194" r:id="rId6"/>
    <p:sldId id="1195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1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valda Gouveia G. Freitas Pereira" userId="8d76b2d5-0f03-45c7-b758-0a19e528a654" providerId="ADAL" clId="{2AE2133D-B53F-456E-83A7-2980F4C60EC1}"/>
    <pc:docChg chg="undo redo custSel modSld">
      <pc:chgData name="Nivalda Gouveia G. Freitas Pereira" userId="8d76b2d5-0f03-45c7-b758-0a19e528a654" providerId="ADAL" clId="{2AE2133D-B53F-456E-83A7-2980F4C60EC1}" dt="2023-05-27T20:00:57.869" v="20" actId="688"/>
      <pc:docMkLst>
        <pc:docMk/>
      </pc:docMkLst>
      <pc:sldChg chg="modSp mod">
        <pc:chgData name="Nivalda Gouveia G. Freitas Pereira" userId="8d76b2d5-0f03-45c7-b758-0a19e528a654" providerId="ADAL" clId="{2AE2133D-B53F-456E-83A7-2980F4C60EC1}" dt="2023-05-27T20:00:57.869" v="20" actId="688"/>
        <pc:sldMkLst>
          <pc:docMk/>
          <pc:sldMk cId="1965560797" sldId="1188"/>
        </pc:sldMkLst>
        <pc:spChg chg="mod">
          <ac:chgData name="Nivalda Gouveia G. Freitas Pereira" userId="8d76b2d5-0f03-45c7-b758-0a19e528a654" providerId="ADAL" clId="{2AE2133D-B53F-456E-83A7-2980F4C60EC1}" dt="2023-05-27T19:58:12.077" v="9" actId="20577"/>
          <ac:spMkLst>
            <pc:docMk/>
            <pc:sldMk cId="1965560797" sldId="1188"/>
            <ac:spMk id="7" creationId="{8A6911A1-2578-A99F-6FE0-C6CC27FDABB2}"/>
          </ac:spMkLst>
        </pc:spChg>
        <pc:picChg chg="mod">
          <ac:chgData name="Nivalda Gouveia G. Freitas Pereira" userId="8d76b2d5-0f03-45c7-b758-0a19e528a654" providerId="ADAL" clId="{2AE2133D-B53F-456E-83A7-2980F4C60EC1}" dt="2023-05-27T20:00:57.869" v="20" actId="688"/>
          <ac:picMkLst>
            <pc:docMk/>
            <pc:sldMk cId="1965560797" sldId="1188"/>
            <ac:picMk id="2" creationId="{52A43B1A-B8B9-A45F-6239-0EE155901523}"/>
          </ac:picMkLst>
        </pc:picChg>
      </pc:sldChg>
      <pc:sldChg chg="modSp mod">
        <pc:chgData name="Nivalda Gouveia G. Freitas Pereira" userId="8d76b2d5-0f03-45c7-b758-0a19e528a654" providerId="ADAL" clId="{2AE2133D-B53F-456E-83A7-2980F4C60EC1}" dt="2023-05-27T20:00:49.889" v="17" actId="20577"/>
        <pc:sldMkLst>
          <pc:docMk/>
          <pc:sldMk cId="804118314" sldId="1191"/>
        </pc:sldMkLst>
        <pc:spChg chg="mod">
          <ac:chgData name="Nivalda Gouveia G. Freitas Pereira" userId="8d76b2d5-0f03-45c7-b758-0a19e528a654" providerId="ADAL" clId="{2AE2133D-B53F-456E-83A7-2980F4C60EC1}" dt="2023-05-27T20:00:49.889" v="17" actId="20577"/>
          <ac:spMkLst>
            <pc:docMk/>
            <pc:sldMk cId="804118314" sldId="1191"/>
            <ac:spMk id="7" creationId="{8A6911A1-2578-A99F-6FE0-C6CC27FDAB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27/05/2023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dirty="0">
                <a:solidFill>
                  <a:prstClr val="black"/>
                </a:solidFill>
                <a:latin typeface="Calibri" panose="020F0502020204030204"/>
              </a:rPr>
              <a:t>Sopa de castanha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1Kg de Castanhas secas </a:t>
            </a:r>
          </a:p>
          <a:p>
            <a:pPr marL="285750" indent="-285750">
              <a:buFontTx/>
              <a:buChar char="-"/>
            </a:pPr>
            <a:r>
              <a:rPr lang="pt-PT" dirty="0"/>
              <a:t>500 g de Feijão seco</a:t>
            </a:r>
          </a:p>
          <a:p>
            <a:pPr marL="285750" indent="-285750">
              <a:buFontTx/>
              <a:buChar char="-"/>
            </a:pPr>
            <a:r>
              <a:rPr lang="pt-PT" dirty="0"/>
              <a:t>4 </a:t>
            </a:r>
            <a:r>
              <a:rPr lang="pt-PT" dirty="0" err="1"/>
              <a:t>Batatas-doce</a:t>
            </a:r>
            <a:r>
              <a:rPr lang="pt-PT" dirty="0"/>
              <a:t> </a:t>
            </a:r>
          </a:p>
          <a:p>
            <a:r>
              <a:rPr lang="pt-PT" dirty="0"/>
              <a:t>-    Carne de porco ao gosto </a:t>
            </a:r>
          </a:p>
          <a:p>
            <a:r>
              <a:rPr lang="pt-PT" dirty="0"/>
              <a:t>-    4 Pimpinelas (chuchu)</a:t>
            </a:r>
          </a:p>
          <a:p>
            <a:r>
              <a:rPr lang="pt-PT" dirty="0"/>
              <a:t>-    2 Cenouras 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52A43B1A-B8B9-A45F-6239-0EE155901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6775" y="2270671"/>
            <a:ext cx="3570513" cy="36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1º)  Lavar o feijão e as castanhas e </a:t>
            </a:r>
            <a:r>
              <a:rPr lang="es-US" dirty="0" err="1"/>
              <a:t>deixar</a:t>
            </a:r>
            <a:r>
              <a:rPr lang="pt-PT" dirty="0"/>
              <a:t> de molho entre 7/8 horas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es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s-US" dirty="0">
                <a:latin typeface="Calibri" panose="020F0502020204030204" pitchFamily="34" charset="0"/>
                <a:cs typeface="Times New Roman" panose="02020603050405020304" pitchFamily="18" charset="0"/>
              </a:rPr>
              <a:t> alterar a </a:t>
            </a:r>
            <a:r>
              <a:rPr lang="es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água</a:t>
            </a:r>
            <a:r>
              <a:rPr lang="es-US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ferver</a:t>
            </a:r>
            <a:r>
              <a:rPr lang="es-US" dirty="0">
                <a:latin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s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castanhas</a:t>
            </a:r>
            <a:r>
              <a:rPr lang="es-US" dirty="0">
                <a:latin typeface="Calibri" panose="020F0502020204030204" pitchFamily="34" charset="0"/>
                <a:cs typeface="Times New Roman" panose="02020603050405020304" pitchFamily="18" charset="0"/>
              </a:rPr>
              <a:t> e o </a:t>
            </a:r>
            <a:r>
              <a:rPr lang="es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feijão</a:t>
            </a:r>
            <a:r>
              <a:rPr lang="es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adicionar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endParaRPr lang="es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pouco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fria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C1BD0DE2-1F75-6BA4-59EB-FE23A516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44" y="2179697"/>
            <a:ext cx="2530804" cy="1574742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917403B5-D09B-CBE0-06CB-ADDBFE442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44" y="4025437"/>
            <a:ext cx="2571555" cy="15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3º) </a:t>
            </a:r>
            <a:r>
              <a:rPr lang="es-US" dirty="0">
                <a:latin typeface="Calibri" panose="020F0502020204030204" pitchFamily="34" charset="0"/>
                <a:cs typeface="Times New Roman" panose="02020603050405020304" pitchFamily="18" charset="0"/>
              </a:rPr>
              <a:t>Antes do </a:t>
            </a:r>
            <a:r>
              <a:rPr lang="es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feijão</a:t>
            </a:r>
            <a:r>
              <a:rPr lang="es-US" dirty="0">
                <a:latin typeface="Calibri" panose="020F0502020204030204" pitchFamily="34" charset="0"/>
                <a:cs typeface="Times New Roman" panose="02020603050405020304" pitchFamily="18" charset="0"/>
              </a:rPr>
              <a:t> estar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cozido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adicionar a carne </a:t>
            </a: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 a carne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estiver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salgada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adicionar sal </a:t>
            </a:r>
            <a:r>
              <a:rPr lang="es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s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antes </a:t>
            </a:r>
            <a:r>
              <a:rPr lang="es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provar</a:t>
            </a:r>
            <a:r>
              <a:rPr lang="es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 </a:t>
            </a:r>
            <a:r>
              <a:rPr lang="es-US" dirty="0" err="1"/>
              <a:t>Após</a:t>
            </a:r>
            <a:r>
              <a:rPr lang="es-US" dirty="0"/>
              <a:t> a </a:t>
            </a:r>
            <a:r>
              <a:rPr lang="pt-PT" dirty="0"/>
              <a:t>carne estar pronta </a:t>
            </a:r>
            <a:r>
              <a:rPr lang="es-US" dirty="0"/>
              <a:t>adicionar a</a:t>
            </a:r>
            <a:r>
              <a:rPr lang="pt-PT" dirty="0"/>
              <a:t> “mistura” </a:t>
            </a:r>
          </a:p>
          <a:p>
            <a:r>
              <a:rPr lang="pt-PT" dirty="0"/>
              <a:t>(batata-doce, pimpinela, cenoura…) </a:t>
            </a:r>
          </a:p>
          <a:p>
            <a:endParaRPr lang="pt-PT" dirty="0"/>
          </a:p>
          <a:p>
            <a:endParaRPr lang="es-US" dirty="0">
              <a:effectLst/>
            </a:endParaRP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3C2B2DD4-182C-4739-363D-26DAB9B1D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14" y="2183871"/>
            <a:ext cx="2534264" cy="1510763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D3F7E898-5BEA-E092-9AEB-5B5D676F9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54" y="4088772"/>
            <a:ext cx="2592524" cy="15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just"/>
            <a:r>
              <a:rPr lang="pt-PT" dirty="0"/>
              <a:t>5º) Deixar que todos os ingredientes cozam uniformemente até que </a:t>
            </a:r>
          </a:p>
          <a:p>
            <a:pPr algn="just"/>
            <a:r>
              <a:rPr lang="pt-PT" dirty="0"/>
              <a:t>a “mistura” atinja o ponto desejado e as castanhas estejam </a:t>
            </a:r>
          </a:p>
          <a:p>
            <a:pPr algn="just"/>
            <a:r>
              <a:rPr lang="pt-PT" dirty="0"/>
              <a:t>fragmentadas.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es-US" dirty="0">
              <a:effectLst/>
            </a:endParaRP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977228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BD2184-A9B8-F946-E45E-DA5B9DA6D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" t="32337" r="-704" b="32437"/>
          <a:stretch/>
        </p:blipFill>
        <p:spPr>
          <a:xfrm>
            <a:off x="7462760" y="2934971"/>
            <a:ext cx="2705293" cy="15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3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37609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Avaliação nutricional realizada pela nutricionista Dra. Vanessa Andrade, da Direção Regional de Educação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105A308-A772-EAB4-19BF-932A1F55C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68503"/>
              </p:ext>
            </p:extLst>
          </p:nvPr>
        </p:nvGraphicFramePr>
        <p:xfrm>
          <a:off x="1436088" y="2327706"/>
          <a:ext cx="8169667" cy="2467773"/>
        </p:xfrm>
        <a:graphic>
          <a:graphicData uri="http://schemas.openxmlformats.org/drawingml/2006/table">
            <a:tbl>
              <a:tblPr/>
              <a:tblGrid>
                <a:gridCol w="1698316">
                  <a:extLst>
                    <a:ext uri="{9D8B030D-6E8A-4147-A177-3AD203B41FA5}">
                      <a16:colId xmlns:a16="http://schemas.microsoft.com/office/drawing/2014/main" val="2542371002"/>
                    </a:ext>
                  </a:extLst>
                </a:gridCol>
                <a:gridCol w="1984132">
                  <a:extLst>
                    <a:ext uri="{9D8B030D-6E8A-4147-A177-3AD203B41FA5}">
                      <a16:colId xmlns:a16="http://schemas.microsoft.com/office/drawing/2014/main" val="941145514"/>
                    </a:ext>
                  </a:extLst>
                </a:gridCol>
                <a:gridCol w="952070">
                  <a:extLst>
                    <a:ext uri="{9D8B030D-6E8A-4147-A177-3AD203B41FA5}">
                      <a16:colId xmlns:a16="http://schemas.microsoft.com/office/drawing/2014/main" val="1793193181"/>
                    </a:ext>
                  </a:extLst>
                </a:gridCol>
                <a:gridCol w="1277883">
                  <a:extLst>
                    <a:ext uri="{9D8B030D-6E8A-4147-A177-3AD203B41FA5}">
                      <a16:colId xmlns:a16="http://schemas.microsoft.com/office/drawing/2014/main" val="2823874313"/>
                    </a:ext>
                  </a:extLst>
                </a:gridCol>
                <a:gridCol w="979383">
                  <a:extLst>
                    <a:ext uri="{9D8B030D-6E8A-4147-A177-3AD203B41FA5}">
                      <a16:colId xmlns:a16="http://schemas.microsoft.com/office/drawing/2014/main" val="3616427441"/>
                    </a:ext>
                  </a:extLst>
                </a:gridCol>
                <a:gridCol w="1277883">
                  <a:extLst>
                    <a:ext uri="{9D8B030D-6E8A-4147-A177-3AD203B41FA5}">
                      <a16:colId xmlns:a16="http://schemas.microsoft.com/office/drawing/2014/main" val="1244271271"/>
                    </a:ext>
                  </a:extLst>
                </a:gridCol>
              </a:tblGrid>
              <a:tr h="234806">
                <a:tc gridSpan="6">
                  <a:txBody>
                    <a:bodyPr/>
                    <a:lstStyle/>
                    <a:p>
                      <a:pPr algn="ctr"/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Sopa de Castanha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11083"/>
                  </a:ext>
                </a:extLst>
              </a:tr>
              <a:tr h="654213">
                <a:tc>
                  <a:txBody>
                    <a:bodyPr/>
                    <a:lstStyle/>
                    <a:p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Valor Calórico Total (Kcal)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Água (g)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Proteína(g)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Lípidos(g)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Hidratos de Carbono (g)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82180"/>
                  </a:ext>
                </a:extLst>
              </a:tr>
              <a:tr h="704419">
                <a:tc>
                  <a:txBody>
                    <a:bodyPr/>
                    <a:lstStyle/>
                    <a:p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se distribuir por 6 pratos (valor por prato)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1013 Kcal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498g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36,4g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5,2g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152g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52476"/>
                  </a:ext>
                </a:extLst>
              </a:tr>
              <a:tr h="704419">
                <a:tc>
                  <a:txBody>
                    <a:bodyPr/>
                    <a:lstStyle/>
                    <a:p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se distribuir por 8 pratos (valor por prato)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760Kcal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373g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27,2g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>
                          <a:solidFill>
                            <a:srgbClr val="000000"/>
                          </a:solidFill>
                          <a:effectLst/>
                        </a:rPr>
                        <a:t>3,9g</a:t>
                      </a:r>
                      <a:endParaRPr lang="pt-PT" sz="170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1" dirty="0">
                          <a:solidFill>
                            <a:srgbClr val="000000"/>
                          </a:solidFill>
                          <a:effectLst/>
                        </a:rPr>
                        <a:t>114g</a:t>
                      </a:r>
                      <a:endParaRPr lang="pt-PT" sz="1700" dirty="0">
                        <a:effectLst/>
                      </a:endParaRPr>
                    </a:p>
                  </a:txBody>
                  <a:tcPr marL="41475" marR="41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76231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8E28920-604E-0B5D-1274-A281D1AC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1798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3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Para a avaliação do valor nutricional da Sopa de Castanhas, utilizou-se a Tabela da Composição dos Alimentos Portuguesa (versão de 2021) do Instituto Nacional de Saúde Dr. Ricardo Jorge.</a:t>
            </a:r>
          </a:p>
          <a:p>
            <a:endParaRPr lang="pt-PT" dirty="0"/>
          </a:p>
          <a:p>
            <a:r>
              <a:rPr lang="pt-PT" dirty="0"/>
              <a:t>Para os cálculos utilizou-se a parte edível dos alimentos, isto é, o peso do produto que pode ser integralmente utilizado como alimento (livre de cascas, ramas, gorduras visíveis, etc.). Cientes de que o valor apresentado deve ser considerado uma estimativa média e indicativa, pois o aproveitamento dos alimentos depende muito de hábitos e gostos alimentares.</a:t>
            </a:r>
          </a:p>
          <a:p>
            <a:endParaRPr lang="pt-PT" dirty="0"/>
          </a:p>
          <a:p>
            <a:r>
              <a:rPr lang="pt-PT" dirty="0"/>
              <a:t>Para os cálculos utilizou-se os seguintes alimentos, da respetiva tabela (Tabela da Composição dos Alimentos Portugueses): castanha (miolo), batata doce crua, feijão vermelho seco, cenoura crua, pimpinela (chuchu), abóbora crua e perna porco magra crua.</a:t>
            </a:r>
          </a:p>
          <a:p>
            <a:endParaRPr lang="pt-PT" dirty="0"/>
          </a:p>
          <a:p>
            <a:r>
              <a:rPr lang="pt-PT" dirty="0"/>
              <a:t>A sopa conta com uma </a:t>
            </a:r>
            <a:r>
              <a:rPr lang="pt-PT" b="0" i="0" dirty="0">
                <a:effectLst/>
                <a:latin typeface="Söhne"/>
              </a:rPr>
              <a:t>receita completa, fornece todos os nutrientes essenciais necessários para uma refeição equilibrada, sem a necessidade de consumir um prato principal adicional.</a:t>
            </a:r>
            <a:endParaRPr lang="pt-P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E28920-604E-0B5D-1274-A281D1AC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1798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45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548</Words>
  <Application>Microsoft Office PowerPoint</Application>
  <PresentationFormat>Ecrã Panorâmico</PresentationFormat>
  <Paragraphs>143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Söhne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Nivalda Gouveia G. Freitas Pereira</cp:lastModifiedBy>
  <cp:revision>11</cp:revision>
  <dcterms:created xsi:type="dcterms:W3CDTF">2023-02-27T10:13:03Z</dcterms:created>
  <dcterms:modified xsi:type="dcterms:W3CDTF">2023-05-27T20:00:59Z</dcterms:modified>
</cp:coreProperties>
</file>