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4" r:id="rId5"/>
    <p:sldId id="265" r:id="rId6"/>
    <p:sldId id="263" r:id="rId7"/>
    <p:sldId id="259" r:id="rId8"/>
    <p:sldId id="266" r:id="rId9"/>
    <p:sldId id="258" r:id="rId10"/>
    <p:sldId id="267" r:id="rId11"/>
    <p:sldId id="268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A23"/>
    <a:srgbClr val="FF3399"/>
    <a:srgbClr val="C90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8" d="100"/>
          <a:sy n="58" d="100"/>
        </p:scale>
        <p:origin x="-9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D81CA6-B110-FF36-A0BB-B851E004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B51CFE-E413-22DF-6F76-25BA18F05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BA9A5A7-C1C8-B846-A02D-52E1E75C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5DE919-4C50-279C-07F7-9F8ED775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F8298D6-5C0A-6EB0-BB31-13DCCF62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29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4D3058-846E-2D05-EEA0-0B2C08A9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114EBBEF-4818-8C04-A0D6-D80E139A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9C58F7CD-52F5-9E4F-6E44-6C3336BC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BF1F141-F05E-0E59-445E-8200AC9C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2DE86C8-CA6F-C8BD-D274-95B38025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194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3B0E409-6980-E918-3C6F-18C5AC13E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6950B12A-D5DE-50C3-8270-1E81D5877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86E8244-23D2-D45C-3CF4-D7FC6C87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14D00B6-76F6-1579-1125-F531FFDF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F3A73D4-3045-29ED-0769-1FEC2395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42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6A4938-02FB-5B05-33F0-1F78B46E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2B923BC-9DF0-DE7D-A8B8-F9074773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30C57EB-AADA-6302-21D8-3A9C71F0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83F8BB-794F-A384-93E1-0E1C3B47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91792E8-7FC4-EC95-774C-007CB40A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1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5D361-CF54-AD3F-8613-045715AC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BA9FC7-BB4D-52D7-D9B5-5BF090A7C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2F41208-7C50-185B-E033-069BFA1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BA02ED6-B260-CC86-33E1-8887D163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5457F98-FC9E-97FA-4BE3-5B7C3AF2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0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89F0F3-296E-2CE9-7D15-CB93D709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8FB22C9-8130-EDA8-B111-A9A8C2329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761BA7AE-34C7-AFB1-9536-C6EAA70CE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3A9DEC80-EC0B-5BC4-99F2-6F4EC3B6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B4BADAD6-F162-FDEE-F95C-DB9B32DD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DC23E24-B79E-9097-2A8E-B7B0BC07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43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E0A77B-5D1D-F298-EBB5-F9C17508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B23F9218-C227-7714-5F30-75B03C68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127649D1-FEE1-2F1F-ECE4-DFD448541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E3C549E0-8591-2CE8-C5A6-E0F411AB1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32528AA-E944-ED32-1D90-4D22F971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53CA7011-498E-9FFF-15B0-47A1E284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45BEF4F-9367-2145-23ED-ADC105A7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0269F3C-14AC-279D-2986-2C681F7C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50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E21801-1E1F-1EED-8B43-AA1C09B6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F9D2EC94-35B7-11CB-415D-03F22B89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40A3F179-20FA-10BF-08FD-C922374B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935AA98B-9DEA-51EC-4147-02F4EBE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89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F73AEF29-BB69-5D82-892D-737EF47A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8BE53F2C-7D7D-97E8-9EC4-A6D2743D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67422BF-194C-78B9-5243-A40A412F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907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B0E200-0E1B-B31A-3AC4-EC3A6D35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CC66627-A27E-3B73-562B-99C125DD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05B7B71-DDB8-3764-B1D7-2C369294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F8BF63F-3B50-8490-32AE-CC76BCF8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E0C5115B-F784-A77B-CB6A-5E81A9F6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0A5DFDC0-0FF6-91FF-0057-5BE6B66F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78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2234E9-239E-605C-5041-34CA3B00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34F9134F-5E05-6E2C-5871-19792CFE1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889C034-49D6-1D20-1588-40024A3E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7FCA4EA-F363-A529-28D2-941B8931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1896867-8F0F-E337-F999-20A4D9CB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7EE2A47E-FF5E-7567-63B1-8E8A6BCF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73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A00775F6-395A-D049-CAFC-97ED46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3990E35-D0E7-1871-0E5B-B65990470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2E2994B-32F2-93FF-9D3C-AEEE4BC8C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6D3B-B943-4F99-8DA5-A62847A1CF2F}" type="datetimeFigureOut">
              <a:rPr lang="pt-PT" smtClean="0"/>
              <a:t>18-10-2022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2E3664B-2FC5-A079-0CAB-3804078B9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FB1030C-38F0-E982-5EF1-5B58C282B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82D0-A341-4397-AB7B-1ABBCBB644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615@aevp.n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co.pt/alimentacao/video-sobre-desperdicio-alimenta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erodesperdicio.pt/perda-e-desperdicio-de-alimento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savers.sapo.pt/pao-e-o-alimento-mais-desperdicado-em-portugal-como-combater-esta-situacao/" TargetMode="External"/><Relationship Id="rId2" Type="http://schemas.openxmlformats.org/officeDocument/2006/relationships/hyperlink" Target="https://www.facebook.com/perda.cestr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riagranel.com/blog/17-nutrir-com-amor/249-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0FC3403-3A75-A321-B961-49C3FA439B63}"/>
              </a:ext>
            </a:extLst>
          </p:cNvPr>
          <p:cNvSpPr txBox="1"/>
          <p:nvPr/>
        </p:nvSpPr>
        <p:spPr>
          <a:xfrm>
            <a:off x="577516" y="433137"/>
            <a:ext cx="4355431" cy="245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D57B099-60E4-C7D0-F022-7EDA7700BD50}"/>
              </a:ext>
            </a:extLst>
          </p:cNvPr>
          <p:cNvSpPr txBox="1"/>
          <p:nvPr/>
        </p:nvSpPr>
        <p:spPr>
          <a:xfrm>
            <a:off x="1652337" y="6424863"/>
            <a:ext cx="10539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https://www.clubevinhosportugueses.pt/wp-content/uploads/2016/02/pc3a3o-de-mafra.jpg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C3976D3-961D-2805-048D-35BCF8B03C04}"/>
              </a:ext>
            </a:extLst>
          </p:cNvPr>
          <p:cNvSpPr txBox="1"/>
          <p:nvPr/>
        </p:nvSpPr>
        <p:spPr>
          <a:xfrm>
            <a:off x="0" y="2472080"/>
            <a:ext cx="1239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Não desperdices pão, faz mais uma refeição!</a:t>
            </a:r>
          </a:p>
        </p:txBody>
      </p:sp>
      <p:sp>
        <p:nvSpPr>
          <p:cNvPr id="3" name="Fita: Curvada e Inclinada para Cima 2">
            <a:extLst>
              <a:ext uri="{FF2B5EF4-FFF2-40B4-BE49-F238E27FC236}">
                <a16:creationId xmlns:a16="http://schemas.microsoft.com/office/drawing/2014/main" xmlns="" id="{9F14F00F-31D9-0E1A-2225-C4749FC82AED}"/>
              </a:ext>
            </a:extLst>
          </p:cNvPr>
          <p:cNvSpPr/>
          <p:nvPr/>
        </p:nvSpPr>
        <p:spPr>
          <a:xfrm>
            <a:off x="0" y="5225212"/>
            <a:ext cx="4841070" cy="119965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</a:t>
            </a:r>
            <a:r>
              <a:rPr kumimoji="0" lang="pt-PT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90D2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PÃO</a:t>
            </a:r>
            <a:r>
              <a:rPr kumimoji="0" lang="pt-PT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RDÍCIO</a:t>
            </a:r>
          </a:p>
        </p:txBody>
      </p:sp>
    </p:spTree>
    <p:extLst>
      <p:ext uri="{BB962C8B-B14F-4D97-AF65-F5344CB8AC3E}">
        <p14:creationId xmlns:p14="http://schemas.microsoft.com/office/powerpoint/2010/main" val="388410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ão - ícones de comida e restaurante grátis">
            <a:extLst>
              <a:ext uri="{FF2B5EF4-FFF2-40B4-BE49-F238E27FC236}">
                <a16:creationId xmlns:a16="http://schemas.microsoft.com/office/drawing/2014/main" xmlns="" id="{903566DB-E745-1F7A-06CA-77570D76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" y="180629"/>
            <a:ext cx="1657100" cy="16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A8CBCB2-5FB8-D6FA-3856-D2055A18EAB5}"/>
              </a:ext>
            </a:extLst>
          </p:cNvPr>
          <p:cNvSpPr txBox="1"/>
          <p:nvPr/>
        </p:nvSpPr>
        <p:spPr>
          <a:xfrm>
            <a:off x="2684206" y="783724"/>
            <a:ext cx="791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Recolhe </a:t>
            </a:r>
            <a:r>
              <a:rPr lang="pt-PT" b="1" dirty="0">
                <a:solidFill>
                  <a:srgbClr val="A20A23"/>
                </a:solidFill>
              </a:rPr>
              <a:t>provérbios</a:t>
            </a:r>
            <a:r>
              <a:rPr lang="pt-PT" dirty="0"/>
              <a:t> que envolvam a </a:t>
            </a:r>
            <a:r>
              <a:rPr lang="pt-PT" b="1" dirty="0"/>
              <a:t>palavra pão </a:t>
            </a:r>
            <a:r>
              <a:rPr lang="pt-PT" dirty="0"/>
              <a:t>elabora </a:t>
            </a:r>
            <a:r>
              <a:rPr lang="pt-PT" b="1" dirty="0">
                <a:solidFill>
                  <a:srgbClr val="FF3399"/>
                </a:solidFill>
              </a:rPr>
              <a:t>um cartaz </a:t>
            </a:r>
            <a:r>
              <a:rPr lang="pt-PT" dirty="0"/>
              <a:t>no </a:t>
            </a:r>
            <a:r>
              <a:rPr lang="pt-PT" i="1" dirty="0" err="1"/>
              <a:t>Canvas</a:t>
            </a:r>
            <a:r>
              <a:rPr lang="pt-PT" dirty="0"/>
              <a:t> </a:t>
            </a:r>
            <a:r>
              <a:rPr lang="pt-PT" i="1" dirty="0"/>
              <a:t> </a:t>
            </a:r>
            <a:r>
              <a:rPr lang="pt-PT" dirty="0"/>
              <a:t>ou noutra aplicação informática </a:t>
            </a:r>
            <a:r>
              <a:rPr lang="pt-PT" sz="1800" dirty="0"/>
              <a:t>e envia para o email </a:t>
            </a:r>
            <a:r>
              <a:rPr lang="pt-PT" dirty="0">
                <a:hlinkClick r:id="rId3"/>
              </a:rPr>
              <a:t>f615@aevp.net</a:t>
            </a:r>
            <a:r>
              <a:rPr lang="pt-PT" dirty="0"/>
              <a:t>.</a:t>
            </a:r>
          </a:p>
          <a:p>
            <a:endParaRPr lang="pt-PT" dirty="0"/>
          </a:p>
          <a:p>
            <a:pPr algn="ctr"/>
            <a:r>
              <a:rPr lang="pt-PT" dirty="0"/>
              <a:t>PORTUGUÊS</a:t>
            </a:r>
          </a:p>
        </p:txBody>
      </p:sp>
      <p:pic>
        <p:nvPicPr>
          <p:cNvPr id="4" name="Picture 2" descr="Pão - ícones de comida e restaurante grátis">
            <a:extLst>
              <a:ext uri="{FF2B5EF4-FFF2-40B4-BE49-F238E27FC236}">
                <a16:creationId xmlns:a16="http://schemas.microsoft.com/office/drawing/2014/main" xmlns="" id="{5CD5C324-E71F-68A3-69FD-EDE7D6A9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" y="1983656"/>
            <a:ext cx="1657100" cy="16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7C5B8AB-6801-5611-A497-F24695831984}"/>
              </a:ext>
            </a:extLst>
          </p:cNvPr>
          <p:cNvSpPr txBox="1"/>
          <p:nvPr/>
        </p:nvSpPr>
        <p:spPr>
          <a:xfrm>
            <a:off x="2684205" y="2320777"/>
            <a:ext cx="81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Elabora </a:t>
            </a:r>
            <a:r>
              <a:rPr lang="pt-PT" b="1" dirty="0">
                <a:solidFill>
                  <a:srgbClr val="A20A23"/>
                </a:solidFill>
              </a:rPr>
              <a:t>uma quadra </a:t>
            </a:r>
            <a:r>
              <a:rPr lang="pt-PT" dirty="0"/>
              <a:t>de </a:t>
            </a:r>
            <a:r>
              <a:rPr lang="pt-PT" b="1" dirty="0"/>
              <a:t>apelo ao aproveitamento do pão </a:t>
            </a:r>
            <a:r>
              <a:rPr lang="pt-PT" dirty="0"/>
              <a:t>e envia para o email </a:t>
            </a:r>
            <a:r>
              <a:rPr lang="pt-PT" dirty="0">
                <a:hlinkClick r:id="rId3"/>
              </a:rPr>
              <a:t>f615@aevp.net</a:t>
            </a:r>
            <a:r>
              <a:rPr lang="pt-PT" dirty="0"/>
              <a:t>.</a:t>
            </a:r>
          </a:p>
          <a:p>
            <a:endParaRPr lang="pt-PT" dirty="0"/>
          </a:p>
          <a:p>
            <a:pPr algn="ctr"/>
            <a:r>
              <a:rPr lang="pt-PT" dirty="0"/>
              <a:t>PORTUGUÊS</a:t>
            </a:r>
          </a:p>
        </p:txBody>
      </p:sp>
      <p:pic>
        <p:nvPicPr>
          <p:cNvPr id="6" name="Picture 2" descr="Pão - ícones de comida e restaurante grátis">
            <a:extLst>
              <a:ext uri="{FF2B5EF4-FFF2-40B4-BE49-F238E27FC236}">
                <a16:creationId xmlns:a16="http://schemas.microsoft.com/office/drawing/2014/main" xmlns="" id="{9A7CE57A-B95A-FAAA-779D-84B665D9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" y="3582906"/>
            <a:ext cx="1657100" cy="16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4404249-9414-9596-D601-86200A938365}"/>
              </a:ext>
            </a:extLst>
          </p:cNvPr>
          <p:cNvSpPr txBox="1"/>
          <p:nvPr/>
        </p:nvSpPr>
        <p:spPr>
          <a:xfrm>
            <a:off x="2579812" y="3815631"/>
            <a:ext cx="8450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Com a ajuda e envolvimento da tua família, </a:t>
            </a:r>
            <a:r>
              <a:rPr lang="pt-PT" b="1" dirty="0">
                <a:solidFill>
                  <a:srgbClr val="A20A23"/>
                </a:solidFill>
              </a:rPr>
              <a:t>confeciona uma refeição em que façam o aproveitamento de pão.</a:t>
            </a:r>
            <a:endParaRPr lang="pt-PT" dirty="0"/>
          </a:p>
          <a:p>
            <a:r>
              <a:rPr lang="pt-PT" b="1" dirty="0"/>
              <a:t>Fotografa</a:t>
            </a:r>
            <a:r>
              <a:rPr lang="pt-PT" dirty="0"/>
              <a:t> o </a:t>
            </a:r>
            <a:r>
              <a:rPr lang="pt-PT" b="1" dirty="0">
                <a:solidFill>
                  <a:srgbClr val="C90D2C"/>
                </a:solidFill>
              </a:rPr>
              <a:t>prato</a:t>
            </a:r>
            <a:r>
              <a:rPr lang="pt-PT" dirty="0"/>
              <a:t> e envia para o email </a:t>
            </a:r>
            <a:r>
              <a:rPr lang="pt-PT" dirty="0">
                <a:hlinkClick r:id="rId3"/>
              </a:rPr>
              <a:t>f615@aevp.net</a:t>
            </a:r>
            <a:r>
              <a:rPr lang="pt-PT" dirty="0"/>
              <a:t>;</a:t>
            </a:r>
          </a:p>
          <a:p>
            <a:r>
              <a:rPr lang="pt-PT" b="1" dirty="0"/>
              <a:t>Escreve a </a:t>
            </a:r>
            <a:r>
              <a:rPr lang="pt-PT" b="1" dirty="0">
                <a:solidFill>
                  <a:srgbClr val="C90D2C"/>
                </a:solidFill>
              </a:rPr>
              <a:t>receita</a:t>
            </a:r>
            <a:r>
              <a:rPr lang="pt-PT" b="1" dirty="0"/>
              <a:t> </a:t>
            </a:r>
            <a:r>
              <a:rPr lang="pt-PT" dirty="0"/>
              <a:t>para acompanhar a foto e envia para o mesmo email.</a:t>
            </a:r>
          </a:p>
          <a:p>
            <a:pPr algn="ctr"/>
            <a:r>
              <a:rPr lang="pt-PT" dirty="0"/>
              <a:t>EM CASA</a:t>
            </a: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CF86C16-29D7-7CA2-AF29-BE17E122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94" y="5020272"/>
            <a:ext cx="1658256" cy="165825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1717C27-AEBF-5AB4-CC73-404DA44E2D20}"/>
              </a:ext>
            </a:extLst>
          </p:cNvPr>
          <p:cNvSpPr txBox="1"/>
          <p:nvPr/>
        </p:nvSpPr>
        <p:spPr>
          <a:xfrm>
            <a:off x="2579812" y="5751110"/>
            <a:ext cx="659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Analisa a </a:t>
            </a:r>
            <a:r>
              <a:rPr lang="pt-PT" b="1" dirty="0">
                <a:solidFill>
                  <a:srgbClr val="C90D2C"/>
                </a:solidFill>
              </a:rPr>
              <a:t>composição nutricional do pão</a:t>
            </a:r>
            <a:r>
              <a:rPr lang="pt-PT" dirty="0"/>
              <a:t>. </a:t>
            </a:r>
          </a:p>
          <a:p>
            <a:pPr algn="ctr"/>
            <a:r>
              <a:rPr lang="pt-PT" dirty="0"/>
              <a:t>CIÊNCIAS NATURAIS</a:t>
            </a:r>
          </a:p>
        </p:txBody>
      </p:sp>
    </p:spTree>
    <p:extLst>
      <p:ext uri="{BB962C8B-B14F-4D97-AF65-F5344CB8AC3E}">
        <p14:creationId xmlns:p14="http://schemas.microsoft.com/office/powerpoint/2010/main" val="66085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70F1C89-7B2A-E503-26B2-062ADECAAE2E}"/>
              </a:ext>
            </a:extLst>
          </p:cNvPr>
          <p:cNvSpPr txBox="1"/>
          <p:nvPr/>
        </p:nvSpPr>
        <p:spPr>
          <a:xfrm>
            <a:off x="1198398" y="539848"/>
            <a:ext cx="106630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Com o produto dos desafios, procuraremos:</a:t>
            </a:r>
          </a:p>
          <a:p>
            <a:endParaRPr lang="pt-PT" sz="3200" b="1" dirty="0">
              <a:solidFill>
                <a:srgbClr val="C90D2C"/>
              </a:solidFill>
              <a:latin typeface="Berlin Sans FB Demi" panose="020E0802020502020306" pitchFamily="34" charset="0"/>
            </a:endParaRPr>
          </a:p>
          <a:p>
            <a:r>
              <a:rPr lang="pt-PT" dirty="0"/>
              <a:t> </a:t>
            </a:r>
          </a:p>
          <a:p>
            <a:r>
              <a:rPr lang="pt-PT" dirty="0"/>
              <a:t>elaborar um livro digital com receitas ilustradas;</a:t>
            </a:r>
          </a:p>
          <a:p>
            <a:endParaRPr lang="pt-PT" dirty="0"/>
          </a:p>
          <a:p>
            <a:r>
              <a:rPr lang="pt-PT" dirty="0"/>
              <a:t>distinguir a receita mais original/atrativa/eficaz no reaproveitamento do pão;</a:t>
            </a:r>
          </a:p>
          <a:p>
            <a:endParaRPr lang="pt-PT" dirty="0"/>
          </a:p>
          <a:p>
            <a:r>
              <a:rPr lang="pt-PT" dirty="0"/>
              <a:t>eleger a melhor quadra;</a:t>
            </a:r>
          </a:p>
          <a:p>
            <a:endParaRPr lang="pt-PT" dirty="0"/>
          </a:p>
          <a:p>
            <a:r>
              <a:rPr lang="pt-PT" dirty="0"/>
              <a:t>divulgar cartaz com provérbios, que poderá integrar o livro de receitas e/ou ser publicado nas redes sociais e canais de comunicação da escola;</a:t>
            </a:r>
          </a:p>
          <a:p>
            <a:endParaRPr lang="pt-PT" dirty="0"/>
          </a:p>
          <a:p>
            <a:r>
              <a:rPr lang="pt-PT"/>
              <a:t>sensibilizar </a:t>
            </a:r>
            <a:r>
              <a:rPr lang="pt-PT" dirty="0"/>
              <a:t>as famílias e a comunidade para o reaproveitamento do pão.</a:t>
            </a:r>
          </a:p>
          <a:p>
            <a:endParaRPr lang="pt-PT" dirty="0"/>
          </a:p>
        </p:txBody>
      </p:sp>
      <p:pic>
        <p:nvPicPr>
          <p:cNvPr id="3" name="Picture 2" descr="Pão - ícones de comida e restaurante grátis">
            <a:extLst>
              <a:ext uri="{FF2B5EF4-FFF2-40B4-BE49-F238E27FC236}">
                <a16:creationId xmlns:a16="http://schemas.microsoft.com/office/drawing/2014/main" xmlns="" id="{60F4714B-FDE5-38B1-C42A-E8AC60A4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9" y="1604695"/>
            <a:ext cx="597491" cy="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ão - ícones de comida e restaurante grátis">
            <a:extLst>
              <a:ext uri="{FF2B5EF4-FFF2-40B4-BE49-F238E27FC236}">
                <a16:creationId xmlns:a16="http://schemas.microsoft.com/office/drawing/2014/main" xmlns="" id="{F3105902-7835-24CE-1707-2DE6C39E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3" y="2161700"/>
            <a:ext cx="597491" cy="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ão - ícones de comida e restaurante grátis">
            <a:extLst>
              <a:ext uri="{FF2B5EF4-FFF2-40B4-BE49-F238E27FC236}">
                <a16:creationId xmlns:a16="http://schemas.microsoft.com/office/drawing/2014/main" xmlns="" id="{7193102B-483F-4439-616C-11682341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5" y="2718705"/>
            <a:ext cx="597491" cy="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ão - ícones de comida e restaurante grátis">
            <a:extLst>
              <a:ext uri="{FF2B5EF4-FFF2-40B4-BE49-F238E27FC236}">
                <a16:creationId xmlns:a16="http://schemas.microsoft.com/office/drawing/2014/main" xmlns="" id="{94674BD5-40BF-9C55-CCDA-BA47F85F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5" y="3275710"/>
            <a:ext cx="597491" cy="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êmio Figueiredo Ferraz - tuneis.org.br">
            <a:extLst>
              <a:ext uri="{FF2B5EF4-FFF2-40B4-BE49-F238E27FC236}">
                <a16:creationId xmlns:a16="http://schemas.microsoft.com/office/drawing/2014/main" xmlns="" id="{6A2FC664-B004-DF16-3D25-0804AC92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5" y="4510904"/>
            <a:ext cx="3560618" cy="23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72C91DB-8E01-2167-20E6-7223EC39630B}"/>
              </a:ext>
            </a:extLst>
          </p:cNvPr>
          <p:cNvSpPr txBox="1"/>
          <p:nvPr/>
        </p:nvSpPr>
        <p:spPr>
          <a:xfrm>
            <a:off x="4524599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00" dirty="0"/>
              <a:t>https://www.tuneis.com.br/premio-figueiredo-ferraz/</a:t>
            </a:r>
          </a:p>
        </p:txBody>
      </p:sp>
      <p:pic>
        <p:nvPicPr>
          <p:cNvPr id="9" name="Picture 2" descr="Pão - ícones de comida e restaurante grátis">
            <a:extLst>
              <a:ext uri="{FF2B5EF4-FFF2-40B4-BE49-F238E27FC236}">
                <a16:creationId xmlns:a16="http://schemas.microsoft.com/office/drawing/2014/main" xmlns="" id="{A294AD4E-AA75-C0FE-43A2-E3CFA193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7" y="4047823"/>
            <a:ext cx="597491" cy="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B404E2-DBE7-7CD0-B3CA-17D0BC2C75CE}"/>
              </a:ext>
            </a:extLst>
          </p:cNvPr>
          <p:cNvSpPr txBox="1"/>
          <p:nvPr/>
        </p:nvSpPr>
        <p:spPr>
          <a:xfrm>
            <a:off x="1982659" y="3097615"/>
            <a:ext cx="92402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hlinkClick r:id="rId2"/>
              </a:rPr>
              <a:t>https://deco.pt/alimentacao/video-sobre-desperdicio-alimentar/</a:t>
            </a:r>
            <a:endParaRPr lang="pt-PT" sz="2400" dirty="0"/>
          </a:p>
          <a:p>
            <a:endParaRPr lang="pt-PT" sz="2400" dirty="0"/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785AB12-116F-CE89-70F5-A23D0775C043}"/>
              </a:ext>
            </a:extLst>
          </p:cNvPr>
          <p:cNvSpPr txBox="1"/>
          <p:nvPr/>
        </p:nvSpPr>
        <p:spPr>
          <a:xfrm>
            <a:off x="2306806" y="1352700"/>
            <a:ext cx="924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Visualizar</a:t>
            </a:r>
            <a:r>
              <a:rPr lang="pt-PT" sz="2400" dirty="0"/>
              <a:t> o vídeo da Deco Jovem Algarve “Alimentar sem desperdício”.</a:t>
            </a:r>
          </a:p>
        </p:txBody>
      </p:sp>
      <p:pic>
        <p:nvPicPr>
          <p:cNvPr id="1026" name="Picture 2" descr="Pão - ícones de comida e restaurante grátis">
            <a:extLst>
              <a:ext uri="{FF2B5EF4-FFF2-40B4-BE49-F238E27FC236}">
                <a16:creationId xmlns:a16="http://schemas.microsoft.com/office/drawing/2014/main" xmlns="" id="{900DA75B-DC67-1D2A-E042-543A279B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5" y="524150"/>
            <a:ext cx="1657100" cy="16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uxograma: Multidocumentos 9">
            <a:extLst>
              <a:ext uri="{FF2B5EF4-FFF2-40B4-BE49-F238E27FC236}">
                <a16:creationId xmlns:a16="http://schemas.microsoft.com/office/drawing/2014/main" xmlns="" id="{1682C4B0-A2B8-8021-7193-8562C6F0DD57}"/>
              </a:ext>
            </a:extLst>
          </p:cNvPr>
          <p:cNvSpPr/>
          <p:nvPr/>
        </p:nvSpPr>
        <p:spPr>
          <a:xfrm>
            <a:off x="3819831" y="4468761"/>
            <a:ext cx="5958349" cy="1902542"/>
          </a:xfrm>
          <a:prstGeom prst="flowChartMultidocument">
            <a:avLst/>
          </a:prstGeom>
          <a:solidFill>
            <a:srgbClr val="A20A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04F2C23-980F-E29D-23EC-A27C36DDA625}"/>
              </a:ext>
            </a:extLst>
          </p:cNvPr>
          <p:cNvSpPr txBox="1"/>
          <p:nvPr/>
        </p:nvSpPr>
        <p:spPr>
          <a:xfrm>
            <a:off x="3274141" y="4950252"/>
            <a:ext cx="631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DIA DA ALIMENTAÇÃO</a:t>
            </a:r>
          </a:p>
          <a:p>
            <a:pPr algn="ctr"/>
            <a:r>
              <a:rPr lang="pt-PT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DIA MUNDIAL DO PÃO</a:t>
            </a:r>
          </a:p>
        </p:txBody>
      </p:sp>
      <p:sp>
        <p:nvSpPr>
          <p:cNvPr id="12" name="Fluxograma: Disco Magnético 11">
            <a:extLst>
              <a:ext uri="{FF2B5EF4-FFF2-40B4-BE49-F238E27FC236}">
                <a16:creationId xmlns:a16="http://schemas.microsoft.com/office/drawing/2014/main" xmlns="" id="{52DBE1CF-F932-0202-7A35-52D1B8965645}"/>
              </a:ext>
            </a:extLst>
          </p:cNvPr>
          <p:cNvSpPr/>
          <p:nvPr/>
        </p:nvSpPr>
        <p:spPr>
          <a:xfrm>
            <a:off x="1072955" y="4777460"/>
            <a:ext cx="2113321" cy="129968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E298750-679C-0C8D-2B0E-C052E3DF056C}"/>
              </a:ext>
            </a:extLst>
          </p:cNvPr>
          <p:cNvSpPr txBox="1"/>
          <p:nvPr/>
        </p:nvSpPr>
        <p:spPr>
          <a:xfrm>
            <a:off x="1872145" y="4781590"/>
            <a:ext cx="9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C000"/>
                </a:solidFill>
              </a:rPr>
              <a:t>16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94D9D0E-412A-DE13-4A9A-E0626D8B35D0}"/>
              </a:ext>
            </a:extLst>
          </p:cNvPr>
          <p:cNvSpPr txBox="1"/>
          <p:nvPr/>
        </p:nvSpPr>
        <p:spPr>
          <a:xfrm>
            <a:off x="1494222" y="5436846"/>
            <a:ext cx="146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C000"/>
                </a:solidFill>
              </a:rPr>
              <a:t>OUTUBRO</a:t>
            </a:r>
          </a:p>
        </p:txBody>
      </p:sp>
    </p:spTree>
    <p:extLst>
      <p:ext uri="{BB962C8B-B14F-4D97-AF65-F5344CB8AC3E}">
        <p14:creationId xmlns:p14="http://schemas.microsoft.com/office/powerpoint/2010/main" val="273853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7BBFB41-5087-1FFB-AD6D-A01469835833}"/>
              </a:ext>
            </a:extLst>
          </p:cNvPr>
          <p:cNvSpPr txBox="1"/>
          <p:nvPr/>
        </p:nvSpPr>
        <p:spPr>
          <a:xfrm>
            <a:off x="459388" y="276335"/>
            <a:ext cx="110953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Do desperdício alimentar…</a:t>
            </a:r>
          </a:p>
          <a:p>
            <a:endParaRPr lang="pt-PT" sz="2400" dirty="0"/>
          </a:p>
          <a:p>
            <a:r>
              <a:rPr lang="pt-PT" sz="2400" b="1" dirty="0">
                <a:solidFill>
                  <a:srgbClr val="A20A23"/>
                </a:solidFill>
              </a:rPr>
              <a:t>Os números…</a:t>
            </a:r>
          </a:p>
          <a:p>
            <a:r>
              <a:rPr lang="pt-PT" sz="2000" dirty="0"/>
              <a:t>Europa: 89 milhões de toneladas de alimentos no lixo/ano – 20% da produção</a:t>
            </a:r>
          </a:p>
          <a:p>
            <a:r>
              <a:rPr lang="pt-PT" sz="2000" dirty="0"/>
              <a:t>Portugal: 134kg de desperdício alimentar /pessoa / ano</a:t>
            </a:r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b="1" dirty="0">
                <a:solidFill>
                  <a:srgbClr val="A20A23"/>
                </a:solidFill>
              </a:rPr>
              <a:t>Os locais…</a:t>
            </a:r>
          </a:p>
          <a:p>
            <a:r>
              <a:rPr lang="pt-PT" sz="2000" dirty="0"/>
              <a:t>Produção </a:t>
            </a:r>
          </a:p>
          <a:p>
            <a:r>
              <a:rPr lang="pt-PT" sz="2000" dirty="0"/>
              <a:t>Processamento</a:t>
            </a:r>
          </a:p>
          <a:p>
            <a:r>
              <a:rPr lang="pt-PT" sz="2000" dirty="0"/>
              <a:t>Transporte</a:t>
            </a:r>
          </a:p>
          <a:p>
            <a:r>
              <a:rPr lang="pt-PT" sz="2000" dirty="0"/>
              <a:t>Distribuição</a:t>
            </a:r>
          </a:p>
          <a:p>
            <a:r>
              <a:rPr lang="pt-PT" sz="2000" dirty="0"/>
              <a:t>Casa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dirty="0"/>
          </a:p>
        </p:txBody>
      </p:sp>
      <p:sp>
        <p:nvSpPr>
          <p:cNvPr id="3" name="Explosão: 14 Pontos 2">
            <a:extLst>
              <a:ext uri="{FF2B5EF4-FFF2-40B4-BE49-F238E27FC236}">
                <a16:creationId xmlns:a16="http://schemas.microsoft.com/office/drawing/2014/main" xmlns="" id="{E20AE0E5-64E3-3AA6-134C-A8E4D11CE0E1}"/>
              </a:ext>
            </a:extLst>
          </p:cNvPr>
          <p:cNvSpPr/>
          <p:nvPr/>
        </p:nvSpPr>
        <p:spPr>
          <a:xfrm>
            <a:off x="5705884" y="1575597"/>
            <a:ext cx="6026728" cy="46689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2A1DEDE-8F31-5930-D28E-68CDEF010CB2}"/>
              </a:ext>
            </a:extLst>
          </p:cNvPr>
          <p:cNvSpPr txBox="1"/>
          <p:nvPr/>
        </p:nvSpPr>
        <p:spPr>
          <a:xfrm>
            <a:off x="3034145" y="2881746"/>
            <a:ext cx="41425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A20A23"/>
                </a:solidFill>
              </a:rPr>
              <a:t>Os  recursos desperdiçados…</a:t>
            </a:r>
          </a:p>
          <a:p>
            <a:r>
              <a:rPr lang="pt-PT" dirty="0"/>
              <a:t>Água</a:t>
            </a:r>
          </a:p>
          <a:p>
            <a:r>
              <a:rPr lang="pt-PT" dirty="0"/>
              <a:t>Energia</a:t>
            </a:r>
          </a:p>
          <a:p>
            <a:r>
              <a:rPr lang="pt-PT" dirty="0"/>
              <a:t>Solo agrícola</a:t>
            </a:r>
          </a:p>
          <a:p>
            <a:r>
              <a:rPr lang="pt-PT" dirty="0"/>
              <a:t>Força de trabalho</a:t>
            </a:r>
          </a:p>
          <a:p>
            <a:r>
              <a:rPr lang="pt-PT" dirty="0"/>
              <a:t>Matérias primas</a:t>
            </a:r>
          </a:p>
          <a:p>
            <a:r>
              <a:rPr lang="pt-PT" dirty="0"/>
              <a:t>Dinheiro</a:t>
            </a:r>
          </a:p>
          <a:p>
            <a:endParaRPr lang="pt-PT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CA22288-E673-3A8F-B472-BABC554445F4}"/>
              </a:ext>
            </a:extLst>
          </p:cNvPr>
          <p:cNvSpPr/>
          <p:nvPr/>
        </p:nvSpPr>
        <p:spPr>
          <a:xfrm rot="19799243">
            <a:off x="6443808" y="3500019"/>
            <a:ext cx="368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REFLETIR!!!!</a:t>
            </a:r>
          </a:p>
        </p:txBody>
      </p:sp>
    </p:spTree>
    <p:extLst>
      <p:ext uri="{BB962C8B-B14F-4D97-AF65-F5344CB8AC3E}">
        <p14:creationId xmlns:p14="http://schemas.microsoft.com/office/powerpoint/2010/main" val="376943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0A670E5-6089-03D5-963E-8902B6A71C07}"/>
              </a:ext>
            </a:extLst>
          </p:cNvPr>
          <p:cNvSpPr txBox="1"/>
          <p:nvPr/>
        </p:nvSpPr>
        <p:spPr>
          <a:xfrm>
            <a:off x="1704109" y="321025"/>
            <a:ext cx="8728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Desperdício alimentar e ODS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F5D140-5ABB-8357-78C4-F88DDF6C1F8D}"/>
              </a:ext>
            </a:extLst>
          </p:cNvPr>
          <p:cNvSpPr txBox="1"/>
          <p:nvPr/>
        </p:nvSpPr>
        <p:spPr>
          <a:xfrm>
            <a:off x="540326" y="736523"/>
            <a:ext cx="1072341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4800" b="1" dirty="0">
              <a:solidFill>
                <a:srgbClr val="C90D2C"/>
              </a:solidFill>
              <a:latin typeface="Berlin Sans FB Demi" panose="020E0802020502020306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/>
              <a:t>	“A redução da perda e do desperdício de alimentos tem ainda implicações positivas noutros ODS, como o </a:t>
            </a:r>
            <a:r>
              <a:rPr lang="pt-PT" u="sng" dirty="0"/>
              <a:t>ODS 2</a:t>
            </a:r>
            <a:r>
              <a:rPr lang="pt-PT" dirty="0"/>
              <a:t>, que engloba </a:t>
            </a:r>
            <a:r>
              <a:rPr lang="pt-PT" b="1" dirty="0">
                <a:solidFill>
                  <a:srgbClr val="FF3399"/>
                </a:solidFill>
              </a:rPr>
              <a:t>acabar com a fome e alcançar a segurança alimentar e melhor nutrição</a:t>
            </a:r>
            <a:r>
              <a:rPr lang="pt-PT" dirty="0"/>
              <a:t>; </a:t>
            </a:r>
            <a:r>
              <a:rPr lang="pt-PT" u="sng" dirty="0"/>
              <a:t>ODS 6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gestão sustentável da água</a:t>
            </a:r>
            <a:r>
              <a:rPr lang="pt-PT" dirty="0"/>
              <a:t>), </a:t>
            </a:r>
            <a:r>
              <a:rPr lang="pt-PT" u="sng" dirty="0"/>
              <a:t>ODS 11 </a:t>
            </a:r>
            <a:r>
              <a:rPr lang="pt-PT" dirty="0"/>
              <a:t>(</a:t>
            </a:r>
            <a:r>
              <a:rPr lang="pt-PT" b="1" dirty="0">
                <a:solidFill>
                  <a:srgbClr val="FF3399"/>
                </a:solidFill>
              </a:rPr>
              <a:t>cidades e comunidades sustentáveis</a:t>
            </a:r>
            <a:r>
              <a:rPr lang="pt-PT" dirty="0"/>
              <a:t>), </a:t>
            </a:r>
            <a:r>
              <a:rPr lang="pt-PT" u="sng" dirty="0"/>
              <a:t>ODS 13 </a:t>
            </a:r>
            <a:r>
              <a:rPr lang="pt-PT" dirty="0"/>
              <a:t>(</a:t>
            </a:r>
            <a:r>
              <a:rPr lang="pt-PT" b="1" dirty="0">
                <a:solidFill>
                  <a:srgbClr val="FF3399"/>
                </a:solidFill>
              </a:rPr>
              <a:t>alterações climáticas e seus impactos</a:t>
            </a:r>
            <a:r>
              <a:rPr lang="pt-PT" dirty="0"/>
              <a:t>), </a:t>
            </a:r>
            <a:r>
              <a:rPr lang="pt-PT" u="sng" dirty="0"/>
              <a:t>ODS 14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conservação e uso sustentável dos recursos marinhos</a:t>
            </a:r>
            <a:r>
              <a:rPr lang="pt-PT" dirty="0"/>
              <a:t>) e </a:t>
            </a:r>
            <a:r>
              <a:rPr lang="pt-PT" u="sng" dirty="0"/>
              <a:t>ODS 15 </a:t>
            </a:r>
            <a:r>
              <a:rPr lang="pt-PT" dirty="0"/>
              <a:t>(</a:t>
            </a:r>
            <a:r>
              <a:rPr lang="pt-PT" b="1" dirty="0">
                <a:solidFill>
                  <a:srgbClr val="FF3399"/>
                </a:solidFill>
              </a:rPr>
              <a:t>uso sustentável dos ecossistemas terrestres, florestas, terras e biodiversidade</a:t>
            </a:r>
            <a:r>
              <a:rPr lang="pt-PT" dirty="0"/>
              <a:t>). Considera-se poder existir efeitos indiretos sobre outros ODS</a:t>
            </a:r>
            <a:r>
              <a:rPr lang="pt-PT" u="sng" dirty="0"/>
              <a:t>: ODS 1 </a:t>
            </a:r>
            <a:r>
              <a:rPr lang="pt-PT" dirty="0"/>
              <a:t>(</a:t>
            </a:r>
            <a:r>
              <a:rPr lang="pt-PT" b="1" dirty="0">
                <a:solidFill>
                  <a:srgbClr val="FF3399"/>
                </a:solidFill>
              </a:rPr>
              <a:t>erradicação da pobreza</a:t>
            </a:r>
            <a:r>
              <a:rPr lang="pt-PT" dirty="0"/>
              <a:t>), </a:t>
            </a:r>
            <a:r>
              <a:rPr lang="pt-PT" u="sng" dirty="0"/>
              <a:t>ODS 8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crescimento económico sustentável e emprego decente para todos</a:t>
            </a:r>
            <a:r>
              <a:rPr lang="pt-PT" dirty="0"/>
              <a:t>) e o </a:t>
            </a:r>
            <a:r>
              <a:rPr lang="pt-PT" u="sng" dirty="0"/>
              <a:t>ODS 10 </a:t>
            </a:r>
            <a:r>
              <a:rPr lang="pt-PT" dirty="0"/>
              <a:t>(</a:t>
            </a:r>
            <a:r>
              <a:rPr lang="pt-PT" b="1" dirty="0">
                <a:solidFill>
                  <a:srgbClr val="FF3399"/>
                </a:solidFill>
              </a:rPr>
              <a:t>redução das desigualdades</a:t>
            </a:r>
            <a:r>
              <a:rPr lang="pt-PT" dirty="0"/>
              <a:t>). Ao mesmo tempo, o progresso em outros </a:t>
            </a:r>
            <a:r>
              <a:rPr lang="pt-PT" dirty="0" err="1"/>
              <a:t>ODSs</a:t>
            </a:r>
            <a:r>
              <a:rPr lang="pt-PT" dirty="0"/>
              <a:t> pode ter impactos benéficos em termos de redução da perda e desperdício de alimentos. Esses </a:t>
            </a:r>
            <a:r>
              <a:rPr lang="pt-PT" dirty="0" err="1"/>
              <a:t>ODSs</a:t>
            </a:r>
            <a:r>
              <a:rPr lang="pt-PT" dirty="0"/>
              <a:t> incluem: </a:t>
            </a:r>
            <a:r>
              <a:rPr lang="pt-PT" u="sng" dirty="0"/>
              <a:t>ODS 5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alcançar a igualdade de género</a:t>
            </a:r>
            <a:r>
              <a:rPr lang="pt-PT" dirty="0"/>
              <a:t>), </a:t>
            </a:r>
            <a:r>
              <a:rPr lang="pt-PT" u="sng" dirty="0"/>
              <a:t>ODS 7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acesso a energia sustentável e a preço acessível</a:t>
            </a:r>
            <a:r>
              <a:rPr lang="pt-PT" dirty="0"/>
              <a:t>), </a:t>
            </a:r>
            <a:r>
              <a:rPr lang="pt-PT" u="sng" dirty="0"/>
              <a:t>ODS 9</a:t>
            </a:r>
            <a:r>
              <a:rPr lang="pt-PT" dirty="0"/>
              <a:t> </a:t>
            </a:r>
            <a:r>
              <a:rPr lang="pt-PT" b="1" dirty="0">
                <a:solidFill>
                  <a:srgbClr val="FF3399"/>
                </a:solidFill>
              </a:rPr>
              <a:t>(construir infraestruturas resilientes, promover a industrialização inclusiva e sustentável e fomentar a inovação</a:t>
            </a:r>
            <a:r>
              <a:rPr lang="pt-PT" dirty="0"/>
              <a:t>) e o </a:t>
            </a:r>
            <a:r>
              <a:rPr lang="pt-PT" u="sng" dirty="0"/>
              <a:t>ODS 17</a:t>
            </a:r>
            <a:r>
              <a:rPr lang="pt-PT" dirty="0"/>
              <a:t> (</a:t>
            </a:r>
            <a:r>
              <a:rPr lang="pt-PT" b="1" dirty="0">
                <a:solidFill>
                  <a:srgbClr val="FF3399"/>
                </a:solidFill>
              </a:rPr>
              <a:t>fortalecer os meios de implementação e revitalizar a parceria global, para o desenvolvimento sustentável</a:t>
            </a:r>
            <a:r>
              <a:rPr lang="pt-PT" dirty="0"/>
              <a:t>).”.</a:t>
            </a:r>
          </a:p>
          <a:p>
            <a:pPr algn="just"/>
            <a:endParaRPr lang="pt-PT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https://zerodesperdicio.pt/perda-e-desperdicio-de-alimentos/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(consultado em 17 outubro de 2022)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028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527AF08-742E-9F5C-6C40-342C5CD177CD}"/>
              </a:ext>
            </a:extLst>
          </p:cNvPr>
          <p:cNvSpPr txBox="1"/>
          <p:nvPr/>
        </p:nvSpPr>
        <p:spPr>
          <a:xfrm>
            <a:off x="1087581" y="2122346"/>
            <a:ext cx="7017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0" i="0" dirty="0">
                <a:solidFill>
                  <a:srgbClr val="1E1E1E"/>
                </a:solidFill>
                <a:effectLst/>
                <a:latin typeface="Roboto"/>
              </a:rPr>
              <a:t>“De acordo com o </a:t>
            </a:r>
            <a:r>
              <a:rPr lang="pt-PT" b="0" i="0" u="none" strike="noStrike" dirty="0">
                <a:solidFill>
                  <a:srgbClr val="45A377"/>
                </a:solidFill>
                <a:effectLst/>
                <a:latin typeface="Roboto"/>
                <a:hlinkClick r:id="rId2"/>
              </a:rPr>
              <a:t>PERDA</a:t>
            </a:r>
            <a:r>
              <a:rPr lang="pt-PT" b="0" i="0" dirty="0">
                <a:solidFill>
                  <a:srgbClr val="1E1E1E"/>
                </a:solidFill>
                <a:effectLst/>
                <a:latin typeface="Roboto"/>
              </a:rPr>
              <a:t>– Projeto de estudo e reflexão sobre desperdício alimentar, o </a:t>
            </a:r>
            <a:r>
              <a:rPr lang="pt-PT" b="1" i="0" dirty="0">
                <a:solidFill>
                  <a:srgbClr val="FF3399"/>
                </a:solidFill>
                <a:effectLst/>
                <a:latin typeface="Roboto"/>
              </a:rPr>
              <a:t>pão</a:t>
            </a:r>
            <a:r>
              <a:rPr lang="pt-PT" b="0" i="0" dirty="0">
                <a:solidFill>
                  <a:srgbClr val="1E1E1E"/>
                </a:solidFill>
                <a:effectLst/>
                <a:latin typeface="Roboto"/>
              </a:rPr>
              <a:t> </a:t>
            </a:r>
            <a:r>
              <a:rPr lang="pt-PT" b="0" i="0" u="sng" dirty="0">
                <a:solidFill>
                  <a:srgbClr val="1E1E1E"/>
                </a:solidFill>
                <a:effectLst/>
                <a:latin typeface="Roboto"/>
              </a:rPr>
              <a:t>é o alimento mais desperdiçado no nosso país</a:t>
            </a:r>
            <a:r>
              <a:rPr lang="pt-PT" b="0" i="0" dirty="0">
                <a:solidFill>
                  <a:srgbClr val="1E1E1E"/>
                </a:solidFill>
                <a:effectLst/>
                <a:latin typeface="Roboto"/>
              </a:rPr>
              <a:t>. Este é um alimento base da alimentação da grande maioria dos portugueses, que devemos tentar consumir da forma mais responsável possível.”</a:t>
            </a: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AB88173-28A7-5795-E7C9-CDCAB4BBC7AE}"/>
              </a:ext>
            </a:extLst>
          </p:cNvPr>
          <p:cNvSpPr txBox="1"/>
          <p:nvPr/>
        </p:nvSpPr>
        <p:spPr>
          <a:xfrm>
            <a:off x="1087581" y="3618555"/>
            <a:ext cx="701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hlinkClick r:id="rId3"/>
              </a:rPr>
              <a:t>https://greensavers.sapo.pt/pao-e-o-alimento-mais-desperdicado-em-portugal-como-combater-esta-situacao/</a:t>
            </a:r>
            <a:r>
              <a:rPr lang="pt-PT" sz="1200" dirty="0"/>
              <a:t> (Consultado em 17 de outubro de 2022)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43E9306-A169-614D-2595-BF461DD64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68" y="1579418"/>
            <a:ext cx="2628340" cy="33443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CD90F37-BE75-F355-1975-27D799A06370}"/>
              </a:ext>
            </a:extLst>
          </p:cNvPr>
          <p:cNvSpPr txBox="1"/>
          <p:nvPr/>
        </p:nvSpPr>
        <p:spPr>
          <a:xfrm>
            <a:off x="1087581" y="629491"/>
            <a:ext cx="1006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O alimento mais desperdiçado em </a:t>
            </a:r>
            <a:r>
              <a:rPr lang="pt-PT" sz="4000" b="1" dirty="0" err="1">
                <a:solidFill>
                  <a:srgbClr val="C90D2C"/>
                </a:solidFill>
                <a:latin typeface="Berlin Sans FB Demi" panose="020E0802020502020306" pitchFamily="34" charset="0"/>
              </a:rPr>
              <a:t>portugal</a:t>
            </a:r>
            <a:endParaRPr lang="pt-PT" sz="4000" b="1" dirty="0">
              <a:solidFill>
                <a:srgbClr val="C90D2C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Pão - o alimento mais desperdiçado em Portugal">
            <a:extLst>
              <a:ext uri="{FF2B5EF4-FFF2-40B4-BE49-F238E27FC236}">
                <a16:creationId xmlns:a16="http://schemas.microsoft.com/office/drawing/2014/main" xmlns="" id="{9D86019A-C6E9-79C3-8DE8-3F6EB1F5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66" y="3762851"/>
            <a:ext cx="3602182" cy="24069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3C2CB3C-457C-30E5-8187-DACF9403EA1D}"/>
              </a:ext>
            </a:extLst>
          </p:cNvPr>
          <p:cNvSpPr txBox="1"/>
          <p:nvPr/>
        </p:nvSpPr>
        <p:spPr>
          <a:xfrm>
            <a:off x="2611580" y="6228509"/>
            <a:ext cx="7017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hlinkClick r:id="rId6"/>
              </a:rPr>
              <a:t>https://www.mariagranel.com/blog/17-nutrir-com-amor/249-</a:t>
            </a:r>
            <a:endParaRPr lang="pt-PT" sz="1200" dirty="0"/>
          </a:p>
          <a:p>
            <a:r>
              <a:rPr lang="pt-PT" sz="1200" dirty="0" err="1"/>
              <a:t>pao</a:t>
            </a:r>
            <a:r>
              <a:rPr lang="pt-PT" sz="1200" dirty="0"/>
              <a:t>-o-alimento-mais-</a:t>
            </a:r>
            <a:r>
              <a:rPr lang="pt-PT" sz="1200" dirty="0" err="1"/>
              <a:t>desperdicado</a:t>
            </a:r>
            <a:r>
              <a:rPr lang="pt-PT" sz="1200" dirty="0"/>
              <a:t>-em-</a:t>
            </a:r>
            <a:r>
              <a:rPr lang="pt-PT" sz="1200" dirty="0" err="1"/>
              <a:t>portugal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21610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3DBB7B1-F22D-A260-9833-A58D773FCD8B}"/>
              </a:ext>
            </a:extLst>
          </p:cNvPr>
          <p:cNvSpPr txBox="1"/>
          <p:nvPr/>
        </p:nvSpPr>
        <p:spPr>
          <a:xfrm>
            <a:off x="512618" y="526473"/>
            <a:ext cx="11055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Combater o desperdício alimentar? </a:t>
            </a:r>
          </a:p>
          <a:p>
            <a:pPr algn="ctr"/>
            <a:r>
              <a:rPr lang="pt-PT" sz="48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Eu quero!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9484156-C42E-23BA-83B9-D633CF9D227A}"/>
              </a:ext>
            </a:extLst>
          </p:cNvPr>
          <p:cNvSpPr txBox="1"/>
          <p:nvPr/>
        </p:nvSpPr>
        <p:spPr>
          <a:xfrm>
            <a:off x="2161308" y="2641691"/>
            <a:ext cx="818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FF3399"/>
                </a:solidFill>
                <a:latin typeface="Berlin Sans FB Demi" panose="020E0802020502020306" pitchFamily="34" charset="0"/>
              </a:rPr>
              <a:t>Então, aceita os desafios!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Fita: Curvada e Inclinada para Cima 5">
            <a:extLst>
              <a:ext uri="{FF2B5EF4-FFF2-40B4-BE49-F238E27FC236}">
                <a16:creationId xmlns:a16="http://schemas.microsoft.com/office/drawing/2014/main" xmlns="" id="{935F9F70-53F1-4F6C-4A48-66DA45956254}"/>
              </a:ext>
            </a:extLst>
          </p:cNvPr>
          <p:cNvSpPr/>
          <p:nvPr/>
        </p:nvSpPr>
        <p:spPr>
          <a:xfrm>
            <a:off x="2840182" y="4100945"/>
            <a:ext cx="6830291" cy="187036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5C4BD1D-6316-A8DE-1F94-6F703CDF50FA}"/>
              </a:ext>
            </a:extLst>
          </p:cNvPr>
          <p:cNvSpPr/>
          <p:nvPr/>
        </p:nvSpPr>
        <p:spPr>
          <a:xfrm>
            <a:off x="4562556" y="4414090"/>
            <a:ext cx="3385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</a:t>
            </a:r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0D2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PÃO</a:t>
            </a:r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RDÍCIO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6157F52-B99B-8CE9-FDD6-9B14441393FA}"/>
              </a:ext>
            </a:extLst>
          </p:cNvPr>
          <p:cNvSpPr txBox="1"/>
          <p:nvPr/>
        </p:nvSpPr>
        <p:spPr>
          <a:xfrm>
            <a:off x="2979174" y="3429000"/>
            <a:ext cx="752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A20A23"/>
                </a:solidFill>
              </a:rPr>
              <a:t>Não desperdices pão, faz mais uma refeição!</a:t>
            </a:r>
          </a:p>
        </p:txBody>
      </p:sp>
    </p:spTree>
    <p:extLst>
      <p:ext uri="{BB962C8B-B14F-4D97-AF65-F5344CB8AC3E}">
        <p14:creationId xmlns:p14="http://schemas.microsoft.com/office/powerpoint/2010/main" val="328358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9A33315-1B59-7F69-D2D1-41FA8A3B7C56}"/>
              </a:ext>
            </a:extLst>
          </p:cNvPr>
          <p:cNvSpPr txBox="1"/>
          <p:nvPr/>
        </p:nvSpPr>
        <p:spPr>
          <a:xfrm>
            <a:off x="951270" y="994856"/>
            <a:ext cx="1063358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3E3E3E"/>
                </a:solidFill>
                <a:latin typeface="nexaregular"/>
              </a:rPr>
              <a:t>	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“Da paisagem rural do Concelho de Mafra fazem parte dezenas de moinhos de vento que ilustram o </a:t>
            </a:r>
            <a:r>
              <a:rPr lang="pt-PT" b="1" i="0" dirty="0">
                <a:solidFill>
                  <a:srgbClr val="A20A23"/>
                </a:solidFill>
                <a:effectLst/>
                <a:latin typeface="nexaregular"/>
              </a:rPr>
              <a:t>pão como base da alimentação das populações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 num passado ainda recente. Eles são a prova da vitalidade de uma indústria que não se perdeu, tendo-se apenas renovado e modernizado.</a:t>
            </a:r>
          </a:p>
          <a:p>
            <a:pPr algn="just">
              <a:lnSpc>
                <a:spcPct val="150000"/>
              </a:lnSpc>
            </a:pP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O Pão de Mafra é um dos </a:t>
            </a:r>
            <a:r>
              <a:rPr lang="pt-PT" b="1" i="0" dirty="0">
                <a:solidFill>
                  <a:srgbClr val="A20A23"/>
                </a:solidFill>
                <a:effectLst/>
                <a:latin typeface="nexaregular"/>
              </a:rPr>
              <a:t>tesouros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 desse mundo rural português, reconhecido pelo seu sabor adocicado, miolo macio e crosta pouco rija.</a:t>
            </a:r>
          </a:p>
          <a:p>
            <a:pPr algn="just">
              <a:lnSpc>
                <a:spcPct val="150000"/>
              </a:lnSpc>
            </a:pP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	Desde </a:t>
            </a:r>
            <a:r>
              <a:rPr lang="pt-PT" b="1" i="0" dirty="0">
                <a:solidFill>
                  <a:srgbClr val="A20A23"/>
                </a:solidFill>
                <a:effectLst/>
                <a:latin typeface="nexaregular"/>
              </a:rPr>
              <a:t>2012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 que o </a:t>
            </a:r>
            <a:r>
              <a:rPr lang="pt-PT" b="1" i="0" dirty="0">
                <a:solidFill>
                  <a:srgbClr val="A20A23"/>
                </a:solidFill>
                <a:effectLst/>
                <a:latin typeface="nexaregular"/>
              </a:rPr>
              <a:t>Pão de Mafra é uma marca registada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. O principal objetivo da certificação do produto foi desde logo o combate às falsificações, que sempre foram um problema para os produtores.</a:t>
            </a:r>
          </a:p>
          <a:p>
            <a:pPr algn="just">
              <a:lnSpc>
                <a:spcPct val="150000"/>
              </a:lnSpc>
            </a:pP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	Quanto à receita, pode-se apenas divulgar que se trata de um pão com elevada percentagem de água, composto por farinha de trigo tipo 80, farinha de centeio tipo 70, sal e levedura.</a:t>
            </a:r>
          </a:p>
          <a:p>
            <a:pPr algn="just">
              <a:lnSpc>
                <a:spcPct val="150000"/>
              </a:lnSpc>
            </a:pP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	Barril, Carvalhal e Encarnação são as localidades onde esta atividade tem mais relevância, produzindo </a:t>
            </a:r>
            <a:r>
              <a:rPr lang="pt-PT" b="1" i="0" dirty="0">
                <a:solidFill>
                  <a:srgbClr val="A20A23"/>
                </a:solidFill>
                <a:effectLst/>
                <a:latin typeface="nexaregular"/>
              </a:rPr>
              <a:t>pão para todo o país</a:t>
            </a:r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.”</a:t>
            </a:r>
          </a:p>
          <a:p>
            <a:pPr algn="r"/>
            <a:r>
              <a:rPr lang="pt-PT" b="0" i="0" dirty="0">
                <a:solidFill>
                  <a:srgbClr val="3E3E3E"/>
                </a:solidFill>
                <a:effectLst/>
                <a:latin typeface="nexaregular"/>
              </a:rPr>
              <a:t>https://www.cm-mafra.pt/pages/866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B55B5AA-B1B2-7A6A-BD6C-4E1B49C69DE3}"/>
              </a:ext>
            </a:extLst>
          </p:cNvPr>
          <p:cNvSpPr txBox="1"/>
          <p:nvPr/>
        </p:nvSpPr>
        <p:spPr>
          <a:xfrm>
            <a:off x="1769806" y="402321"/>
            <a:ext cx="899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Mafra, uma terra de pão!</a:t>
            </a:r>
          </a:p>
        </p:txBody>
      </p:sp>
    </p:spTree>
    <p:extLst>
      <p:ext uri="{BB962C8B-B14F-4D97-AF65-F5344CB8AC3E}">
        <p14:creationId xmlns:p14="http://schemas.microsoft.com/office/powerpoint/2010/main" val="229345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B50F2E7-12ED-FD83-82CF-BBF43419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49" y="2509698"/>
            <a:ext cx="6151397" cy="6828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33F45F5-F734-7283-86F4-A1F7A694155F}"/>
              </a:ext>
            </a:extLst>
          </p:cNvPr>
          <p:cNvSpPr txBox="1"/>
          <p:nvPr/>
        </p:nvSpPr>
        <p:spPr>
          <a:xfrm>
            <a:off x="943897" y="740575"/>
            <a:ext cx="107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Para conhecer o tesouro de Mafra…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CE13661-2CEE-9D0A-8B70-9AB7163A38CF}"/>
              </a:ext>
            </a:extLst>
          </p:cNvPr>
          <p:cNvSpPr txBox="1"/>
          <p:nvPr/>
        </p:nvSpPr>
        <p:spPr>
          <a:xfrm>
            <a:off x="2300749" y="1748247"/>
            <a:ext cx="519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Visiona o vídeo:</a:t>
            </a:r>
          </a:p>
        </p:txBody>
      </p:sp>
      <p:pic>
        <p:nvPicPr>
          <p:cNvPr id="5122" name="Picture 2" descr="Pão de Mafra | Mafra">
            <a:extLst>
              <a:ext uri="{FF2B5EF4-FFF2-40B4-BE49-F238E27FC236}">
                <a16:creationId xmlns:a16="http://schemas.microsoft.com/office/drawing/2014/main" xmlns="" id="{46A49516-11D7-15DE-C948-187E0FBE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71" y="3095297"/>
            <a:ext cx="5412658" cy="3762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7635E95-DBCF-0796-C836-0D73EF041207}"/>
              </a:ext>
            </a:extLst>
          </p:cNvPr>
          <p:cNvSpPr txBox="1"/>
          <p:nvPr/>
        </p:nvSpPr>
        <p:spPr>
          <a:xfrm>
            <a:off x="4896465" y="6719500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/>
              <a:t>https://www.cm-mafra.pt/pages/866</a:t>
            </a:r>
          </a:p>
        </p:txBody>
      </p:sp>
    </p:spTree>
    <p:extLst>
      <p:ext uri="{BB962C8B-B14F-4D97-AF65-F5344CB8AC3E}">
        <p14:creationId xmlns:p14="http://schemas.microsoft.com/office/powerpoint/2010/main" val="87494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60292C7-887C-6DF9-A22F-53718F5085E3}"/>
              </a:ext>
            </a:extLst>
          </p:cNvPr>
          <p:cNvSpPr txBox="1"/>
          <p:nvPr/>
        </p:nvSpPr>
        <p:spPr>
          <a:xfrm>
            <a:off x="2153265" y="560439"/>
            <a:ext cx="6238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C90D2C"/>
                </a:solidFill>
                <a:latin typeface="Berlin Sans FB Demi" panose="020E0802020502020306" pitchFamily="34" charset="0"/>
              </a:rPr>
              <a:t>DESAFIOS</a:t>
            </a:r>
          </a:p>
        </p:txBody>
      </p:sp>
      <p:sp>
        <p:nvSpPr>
          <p:cNvPr id="5" name="Fita: Curvada e Inclinada para Cima 4">
            <a:extLst>
              <a:ext uri="{FF2B5EF4-FFF2-40B4-BE49-F238E27FC236}">
                <a16:creationId xmlns:a16="http://schemas.microsoft.com/office/drawing/2014/main" xmlns="" id="{275A81DC-003D-C2B8-E0DB-EA4AC444C481}"/>
              </a:ext>
            </a:extLst>
          </p:cNvPr>
          <p:cNvSpPr/>
          <p:nvPr/>
        </p:nvSpPr>
        <p:spPr>
          <a:xfrm>
            <a:off x="2680854" y="2543726"/>
            <a:ext cx="6830291" cy="187036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32589BE-1812-9BC4-5D96-9E2E8DF4F43B}"/>
              </a:ext>
            </a:extLst>
          </p:cNvPr>
          <p:cNvSpPr/>
          <p:nvPr/>
        </p:nvSpPr>
        <p:spPr>
          <a:xfrm>
            <a:off x="4403228" y="2819589"/>
            <a:ext cx="3385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</a:t>
            </a:r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0D2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PÃO</a:t>
            </a:r>
            <a:r>
              <a:rPr lang="pt-P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RDÍCIO</a:t>
            </a:r>
          </a:p>
        </p:txBody>
      </p:sp>
    </p:spTree>
    <p:extLst>
      <p:ext uri="{BB962C8B-B14F-4D97-AF65-F5344CB8AC3E}">
        <p14:creationId xmlns:p14="http://schemas.microsoft.com/office/powerpoint/2010/main" val="3904699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342</Words>
  <Application>Microsoft Office PowerPoint</Application>
  <PresentationFormat>Personalizados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Eugénia Soares</dc:creator>
  <cp:lastModifiedBy>Ana Jorge</cp:lastModifiedBy>
  <cp:revision>16</cp:revision>
  <dcterms:created xsi:type="dcterms:W3CDTF">2022-10-17T17:17:03Z</dcterms:created>
  <dcterms:modified xsi:type="dcterms:W3CDTF">2022-10-18T12:21:15Z</dcterms:modified>
</cp:coreProperties>
</file>