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12192000" cy="6858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50"/>
              </a:lnSpc>
            </a:pPr>
            <a:r>
              <a:rPr spc="-5" dirty="0"/>
              <a:t>https://alimentacaosaudavelesustentavel.abae.pt/desafios-2022-2023/receitas-sustentaveis/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chemeClr val="bg1"/>
                </a:solidFill>
                <a:latin typeface="Bahnschrift"/>
                <a:cs typeface="Bahnschrif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50"/>
              </a:lnSpc>
            </a:pPr>
            <a:r>
              <a:rPr spc="-5" dirty="0"/>
              <a:t>https://alimentacaosaudavelesustentavel.abae.pt/desafios-2022-2023/receitas-sustentaveis/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chemeClr val="bg1"/>
                </a:solidFill>
                <a:latin typeface="Bahnschrift"/>
                <a:cs typeface="Bahnschrif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50"/>
              </a:lnSpc>
            </a:pPr>
            <a:r>
              <a:rPr spc="-5" dirty="0"/>
              <a:t>https://alimentacaosaudavelesustentavel.abae.pt/desafios-2022-2023/receitas-sustentaveis/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chemeClr val="bg1"/>
                </a:solidFill>
                <a:latin typeface="Bahnschrift"/>
                <a:cs typeface="Bahnschrif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50"/>
              </a:lnSpc>
            </a:pPr>
            <a:r>
              <a:rPr spc="-5" dirty="0"/>
              <a:t>https://alimentacaosaudavelesustentavel.abae.pt/desafios-2022-2023/receitas-sustentaveis/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50"/>
              </a:lnSpc>
            </a:pPr>
            <a:r>
              <a:rPr spc="-5" dirty="0"/>
              <a:t>https://alimentacaosaudavelesustentavel.abae.pt/desafios-2022-2023/receitas-sustentaveis/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85800" y="1085850"/>
            <a:ext cx="9667875" cy="819150"/>
          </a:xfrm>
          <a:custGeom>
            <a:avLst/>
            <a:gdLst/>
            <a:ahLst/>
            <a:cxnLst/>
            <a:rect l="l" t="t" r="r" b="b"/>
            <a:pathLst>
              <a:path w="9667875" h="819150">
                <a:moveTo>
                  <a:pt x="9667875" y="0"/>
                </a:moveTo>
                <a:lnTo>
                  <a:pt x="0" y="0"/>
                </a:lnTo>
                <a:lnTo>
                  <a:pt x="0" y="819150"/>
                </a:lnTo>
                <a:lnTo>
                  <a:pt x="9667875" y="819150"/>
                </a:lnTo>
                <a:lnTo>
                  <a:pt x="9667875" y="0"/>
                </a:lnTo>
                <a:close/>
              </a:path>
            </a:pathLst>
          </a:custGeom>
          <a:solidFill>
            <a:srgbClr val="385622">
              <a:alpha val="90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85800" y="1085850"/>
            <a:ext cx="9667875" cy="819150"/>
          </a:xfrm>
          <a:custGeom>
            <a:avLst/>
            <a:gdLst/>
            <a:ahLst/>
            <a:cxnLst/>
            <a:rect l="l" t="t" r="r" b="b"/>
            <a:pathLst>
              <a:path w="9667875" h="819150">
                <a:moveTo>
                  <a:pt x="0" y="819150"/>
                </a:moveTo>
                <a:lnTo>
                  <a:pt x="9667875" y="819150"/>
                </a:lnTo>
                <a:lnTo>
                  <a:pt x="9667875" y="0"/>
                </a:lnTo>
                <a:lnTo>
                  <a:pt x="0" y="0"/>
                </a:lnTo>
                <a:lnTo>
                  <a:pt x="0" y="819150"/>
                </a:lnTo>
                <a:close/>
              </a:path>
            </a:pathLst>
          </a:custGeom>
          <a:ln w="57150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5809" y="59943"/>
            <a:ext cx="10660380" cy="632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0" i="0">
                <a:solidFill>
                  <a:schemeClr val="bg1"/>
                </a:solidFill>
                <a:latin typeface="Bahnschrift"/>
                <a:cs typeface="Bahnschrif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5637" y="1057275"/>
            <a:ext cx="9758680" cy="47739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65809" y="6502320"/>
            <a:ext cx="6790055" cy="2070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50"/>
              </a:lnSpc>
            </a:pPr>
            <a:r>
              <a:rPr spc="-5" dirty="0"/>
              <a:t>https://alimentacaosaudavelesustentavel.abae.pt/desafios-2022-2023/receitas-sustentaveis/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5637" y="1057275"/>
            <a:ext cx="9726930" cy="4773930"/>
            <a:chOff x="655637" y="1057275"/>
            <a:chExt cx="9726930" cy="4773930"/>
          </a:xfrm>
        </p:grpSpPr>
        <p:sp>
          <p:nvSpPr>
            <p:cNvPr id="3" name="object 3"/>
            <p:cNvSpPr/>
            <p:nvPr/>
          </p:nvSpPr>
          <p:spPr>
            <a:xfrm>
              <a:off x="685800" y="1085849"/>
              <a:ext cx="9667875" cy="819150"/>
            </a:xfrm>
            <a:custGeom>
              <a:avLst/>
              <a:gdLst/>
              <a:ahLst/>
              <a:cxnLst/>
              <a:rect l="l" t="t" r="r" b="b"/>
              <a:pathLst>
                <a:path w="9667875" h="819150">
                  <a:moveTo>
                    <a:pt x="9667875" y="0"/>
                  </a:moveTo>
                  <a:lnTo>
                    <a:pt x="0" y="0"/>
                  </a:lnTo>
                  <a:lnTo>
                    <a:pt x="0" y="742950"/>
                  </a:lnTo>
                  <a:lnTo>
                    <a:pt x="0" y="819150"/>
                  </a:lnTo>
                  <a:lnTo>
                    <a:pt x="9667875" y="819150"/>
                  </a:lnTo>
                  <a:lnTo>
                    <a:pt x="9667875" y="742950"/>
                  </a:lnTo>
                  <a:lnTo>
                    <a:pt x="9667875" y="0"/>
                  </a:lnTo>
                  <a:close/>
                </a:path>
              </a:pathLst>
            </a:custGeom>
            <a:solidFill>
              <a:srgbClr val="385622">
                <a:alpha val="901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85800" y="1085850"/>
              <a:ext cx="9667875" cy="819150"/>
            </a:xfrm>
            <a:custGeom>
              <a:avLst/>
              <a:gdLst/>
              <a:ahLst/>
              <a:cxnLst/>
              <a:rect l="l" t="t" r="r" b="b"/>
              <a:pathLst>
                <a:path w="9667875" h="819150">
                  <a:moveTo>
                    <a:pt x="0" y="819150"/>
                  </a:moveTo>
                  <a:lnTo>
                    <a:pt x="9667875" y="819150"/>
                  </a:lnTo>
                  <a:lnTo>
                    <a:pt x="9667875" y="0"/>
                  </a:lnTo>
                  <a:lnTo>
                    <a:pt x="0" y="0"/>
                  </a:lnTo>
                  <a:lnTo>
                    <a:pt x="0" y="819150"/>
                  </a:lnTo>
                  <a:close/>
                </a:path>
              </a:pathLst>
            </a:custGeom>
            <a:ln w="57150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85800" y="1828800"/>
              <a:ext cx="9391650" cy="3971925"/>
            </a:xfrm>
            <a:custGeom>
              <a:avLst/>
              <a:gdLst/>
              <a:ahLst/>
              <a:cxnLst/>
              <a:rect l="l" t="t" r="r" b="b"/>
              <a:pathLst>
                <a:path w="9391650" h="3971925">
                  <a:moveTo>
                    <a:pt x="9391650" y="0"/>
                  </a:moveTo>
                  <a:lnTo>
                    <a:pt x="0" y="0"/>
                  </a:lnTo>
                  <a:lnTo>
                    <a:pt x="0" y="3971925"/>
                  </a:lnTo>
                  <a:lnTo>
                    <a:pt x="9391650" y="3971925"/>
                  </a:lnTo>
                  <a:lnTo>
                    <a:pt x="9391650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5800" y="1828800"/>
              <a:ext cx="9391650" cy="3971925"/>
            </a:xfrm>
            <a:custGeom>
              <a:avLst/>
              <a:gdLst/>
              <a:ahLst/>
              <a:cxnLst/>
              <a:rect l="l" t="t" r="r" b="b"/>
              <a:pathLst>
                <a:path w="9391650" h="3971925">
                  <a:moveTo>
                    <a:pt x="0" y="3971925"/>
                  </a:moveTo>
                  <a:lnTo>
                    <a:pt x="9391650" y="3971925"/>
                  </a:lnTo>
                  <a:lnTo>
                    <a:pt x="9391650" y="0"/>
                  </a:lnTo>
                  <a:lnTo>
                    <a:pt x="0" y="0"/>
                  </a:lnTo>
                  <a:lnTo>
                    <a:pt x="0" y="3971925"/>
                  </a:lnTo>
                  <a:close/>
                </a:path>
              </a:pathLst>
            </a:custGeom>
            <a:ln w="6032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65809" y="1328356"/>
            <a:ext cx="4632325" cy="4118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5" dirty="0">
                <a:latin typeface="Calibri"/>
                <a:cs typeface="Calibri"/>
              </a:rPr>
              <a:t>T</a:t>
            </a:r>
            <a:r>
              <a:rPr sz="1800" b="1" spc="-30" dirty="0">
                <a:latin typeface="Calibri"/>
                <a:cs typeface="Calibri"/>
              </a:rPr>
              <a:t>Í</a:t>
            </a:r>
            <a:r>
              <a:rPr sz="1800" b="1" spc="5" dirty="0">
                <a:latin typeface="Calibri"/>
                <a:cs typeface="Calibri"/>
              </a:rPr>
              <a:t>T</a:t>
            </a:r>
            <a:r>
              <a:rPr sz="1800" b="1" spc="20" dirty="0">
                <a:latin typeface="Calibri"/>
                <a:cs typeface="Calibri"/>
              </a:rPr>
              <a:t>U</a:t>
            </a:r>
            <a:r>
              <a:rPr sz="1800" b="1" spc="-15" dirty="0">
                <a:latin typeface="Calibri"/>
                <a:cs typeface="Calibri"/>
              </a:rPr>
              <a:t>L</a:t>
            </a:r>
            <a:r>
              <a:rPr sz="1800" b="1" dirty="0">
                <a:latin typeface="Calibri"/>
                <a:cs typeface="Calibri"/>
              </a:rPr>
              <a:t>O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spc="-85" dirty="0">
                <a:latin typeface="Calibri"/>
                <a:cs typeface="Calibri"/>
              </a:rPr>
              <a:t>D</a:t>
            </a:r>
            <a:r>
              <a:rPr sz="1800" b="1" dirty="0">
                <a:latin typeface="Calibri"/>
                <a:cs typeface="Calibri"/>
              </a:rPr>
              <a:t>A</a:t>
            </a:r>
            <a:r>
              <a:rPr sz="1800" b="1" spc="70" dirty="0">
                <a:latin typeface="Calibri"/>
                <a:cs typeface="Calibri"/>
              </a:rPr>
              <a:t> </a:t>
            </a:r>
            <a:r>
              <a:rPr sz="1800" b="1" spc="30" dirty="0">
                <a:latin typeface="Calibri"/>
                <a:cs typeface="Calibri"/>
              </a:rPr>
              <a:t>R</a:t>
            </a:r>
            <a:r>
              <a:rPr sz="1800" b="1" spc="15" dirty="0">
                <a:latin typeface="Calibri"/>
                <a:cs typeface="Calibri"/>
              </a:rPr>
              <a:t>ECE</a:t>
            </a:r>
            <a:r>
              <a:rPr sz="1800" b="1" spc="-30" dirty="0">
                <a:latin typeface="Calibri"/>
                <a:cs typeface="Calibri"/>
              </a:rPr>
              <a:t>I</a:t>
            </a:r>
            <a:r>
              <a:rPr sz="1800" b="1" spc="-145" dirty="0">
                <a:latin typeface="Calibri"/>
                <a:cs typeface="Calibri"/>
              </a:rPr>
              <a:t>T</a:t>
            </a:r>
            <a:r>
              <a:rPr sz="1800" b="1" spc="40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:</a:t>
            </a:r>
            <a:r>
              <a:rPr sz="1800" spc="-1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spc="20" dirty="0">
                <a:latin typeface="Calibri"/>
                <a:cs typeface="Calibri"/>
              </a:rPr>
              <a:t>o</a:t>
            </a:r>
            <a:r>
              <a:rPr sz="1800" spc="25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25" dirty="0">
                <a:latin typeface="Calibri"/>
                <a:cs typeface="Calibri"/>
              </a:rPr>
              <a:t>d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35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25" dirty="0">
                <a:latin typeface="Calibri"/>
                <a:cs typeface="Calibri"/>
              </a:rPr>
              <a:t>d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</a:t>
            </a:r>
          </a:p>
          <a:p>
            <a:pPr>
              <a:lnSpc>
                <a:spcPct val="100000"/>
              </a:lnSpc>
            </a:pP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10" dirty="0">
                <a:latin typeface="Calibri"/>
                <a:cs typeface="Calibri"/>
              </a:rPr>
              <a:t>INGREDIENTES: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 dirty="0">
              <a:latin typeface="Calibri"/>
              <a:cs typeface="Calibri"/>
            </a:endParaRPr>
          </a:p>
          <a:p>
            <a:pPr marL="298450" indent="-286385">
              <a:lnSpc>
                <a:spcPct val="100000"/>
              </a:lnSpc>
              <a:buChar char="-"/>
              <a:tabLst>
                <a:tab pos="298450" algn="l"/>
                <a:tab pos="299085" algn="l"/>
              </a:tabLst>
            </a:pPr>
            <a:r>
              <a:rPr sz="1800" spc="-10" dirty="0">
                <a:latin typeface="Calibri"/>
                <a:cs typeface="Calibri"/>
              </a:rPr>
              <a:t>500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gr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10" dirty="0" err="1">
                <a:latin typeface="Calibri"/>
                <a:cs typeface="Calibri"/>
              </a:rPr>
              <a:t>Feijão</a:t>
            </a:r>
            <a:r>
              <a:rPr sz="1800" spc="-95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Cat</a:t>
            </a:r>
            <a:r>
              <a:rPr lang="pt-PT" sz="1800" spc="10">
                <a:latin typeface="Calibri"/>
                <a:cs typeface="Calibri"/>
              </a:rPr>
              <a:t>a</a:t>
            </a:r>
            <a:r>
              <a:rPr sz="1800" spc="10">
                <a:latin typeface="Calibri"/>
                <a:cs typeface="Calibri"/>
              </a:rPr>
              <a:t>rino</a:t>
            </a:r>
            <a:endParaRPr sz="1800" dirty="0">
              <a:latin typeface="Calibri"/>
              <a:cs typeface="Calibri"/>
            </a:endParaRPr>
          </a:p>
          <a:p>
            <a:pPr marL="298450" indent="-286385">
              <a:lnSpc>
                <a:spcPts val="2130"/>
              </a:lnSpc>
              <a:spcBef>
                <a:spcPts val="20"/>
              </a:spcBef>
              <a:buChar char="-"/>
              <a:tabLst>
                <a:tab pos="298450" algn="l"/>
                <a:tab pos="299085" algn="l"/>
              </a:tabLst>
            </a:pPr>
            <a:r>
              <a:rPr sz="1800" dirty="0">
                <a:latin typeface="Calibri"/>
                <a:cs typeface="Calibri"/>
              </a:rPr>
              <a:t>1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cebola</a:t>
            </a:r>
            <a:endParaRPr sz="1800" dirty="0">
              <a:latin typeface="Calibri"/>
              <a:cs typeface="Calibri"/>
            </a:endParaRPr>
          </a:p>
          <a:p>
            <a:pPr marL="298450" indent="-286385">
              <a:lnSpc>
                <a:spcPts val="2130"/>
              </a:lnSpc>
              <a:buChar char="-"/>
              <a:tabLst>
                <a:tab pos="298450" algn="l"/>
                <a:tab pos="299085" algn="l"/>
              </a:tabLst>
            </a:pPr>
            <a:r>
              <a:rPr sz="1800" dirty="0">
                <a:latin typeface="Calibri"/>
                <a:cs typeface="Calibri"/>
              </a:rPr>
              <a:t>3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Alhos</a:t>
            </a:r>
            <a:endParaRPr sz="1800" dirty="0">
              <a:latin typeface="Calibri"/>
              <a:cs typeface="Calibri"/>
            </a:endParaRPr>
          </a:p>
          <a:p>
            <a:pPr marL="298450" indent="-286385">
              <a:lnSpc>
                <a:spcPct val="100000"/>
              </a:lnSpc>
              <a:spcBef>
                <a:spcPts val="15"/>
              </a:spcBef>
              <a:buChar char="-"/>
              <a:tabLst>
                <a:tab pos="298450" algn="l"/>
                <a:tab pos="299085" algn="l"/>
              </a:tabLst>
            </a:pPr>
            <a:r>
              <a:rPr sz="1800" dirty="0">
                <a:latin typeface="Calibri"/>
                <a:cs typeface="Calibri"/>
              </a:rPr>
              <a:t>8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batatas</a:t>
            </a:r>
            <a:endParaRPr sz="1800" dirty="0">
              <a:latin typeface="Calibri"/>
              <a:cs typeface="Calibri"/>
            </a:endParaRPr>
          </a:p>
          <a:p>
            <a:pPr marL="298450" indent="-286385">
              <a:lnSpc>
                <a:spcPct val="100000"/>
              </a:lnSpc>
              <a:spcBef>
                <a:spcPts val="20"/>
              </a:spcBef>
              <a:buChar char="-"/>
              <a:tabLst>
                <a:tab pos="298450" algn="l"/>
                <a:tab pos="299085" algn="l"/>
              </a:tabLst>
            </a:pPr>
            <a:r>
              <a:rPr sz="1800" spc="5" dirty="0">
                <a:latin typeface="Calibri"/>
                <a:cs typeface="Calibri"/>
              </a:rPr>
              <a:t>Orelha</a:t>
            </a:r>
            <a:r>
              <a:rPr sz="1800" spc="-95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de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porco</a:t>
            </a:r>
          </a:p>
          <a:p>
            <a:pPr marL="298450" indent="-286385">
              <a:lnSpc>
                <a:spcPct val="100000"/>
              </a:lnSpc>
              <a:spcBef>
                <a:spcPts val="20"/>
              </a:spcBef>
              <a:buChar char="-"/>
              <a:tabLst>
                <a:tab pos="298450" algn="l"/>
                <a:tab pos="299085" algn="l"/>
              </a:tabLst>
            </a:pPr>
            <a:r>
              <a:rPr sz="1800" spc="5" dirty="0">
                <a:latin typeface="Calibri"/>
                <a:cs typeface="Calibri"/>
              </a:rPr>
              <a:t>Carne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de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vaca</a:t>
            </a:r>
            <a:endParaRPr sz="1800" dirty="0">
              <a:latin typeface="Calibri"/>
              <a:cs typeface="Calibri"/>
            </a:endParaRPr>
          </a:p>
          <a:p>
            <a:pPr marL="298450" indent="-286385">
              <a:lnSpc>
                <a:spcPts val="2130"/>
              </a:lnSpc>
              <a:spcBef>
                <a:spcPts val="15"/>
              </a:spcBef>
              <a:buChar char="-"/>
              <a:tabLst>
                <a:tab pos="298450" algn="l"/>
                <a:tab pos="299085" algn="l"/>
              </a:tabLst>
            </a:pPr>
            <a:r>
              <a:rPr sz="1800" spc="5" dirty="0">
                <a:latin typeface="Calibri"/>
                <a:cs typeface="Calibri"/>
              </a:rPr>
              <a:t>Carne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de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porco</a:t>
            </a:r>
          </a:p>
          <a:p>
            <a:pPr marL="298450" indent="-286385">
              <a:lnSpc>
                <a:spcPts val="2130"/>
              </a:lnSpc>
              <a:buChar char="-"/>
              <a:tabLst>
                <a:tab pos="298450" algn="l"/>
                <a:tab pos="299085" algn="l"/>
              </a:tabLst>
            </a:pPr>
            <a:r>
              <a:rPr sz="1800" spc="5" dirty="0">
                <a:latin typeface="Calibri"/>
                <a:cs typeface="Calibri"/>
              </a:rPr>
              <a:t>Chouriço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de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carne,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Chouriço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de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sangue</a:t>
            </a:r>
          </a:p>
          <a:p>
            <a:pPr marL="298450" indent="-286385">
              <a:lnSpc>
                <a:spcPct val="100000"/>
              </a:lnSpc>
              <a:spcBef>
                <a:spcPts val="20"/>
              </a:spcBef>
              <a:buChar char="-"/>
              <a:tabLst>
                <a:tab pos="298450" algn="l"/>
                <a:tab pos="299085" algn="l"/>
              </a:tabLst>
            </a:pPr>
            <a:r>
              <a:rPr sz="1800" dirty="0">
                <a:latin typeface="Calibri"/>
                <a:cs typeface="Calibri"/>
              </a:rPr>
              <a:t>Farinheira</a:t>
            </a:r>
          </a:p>
          <a:p>
            <a:pPr marL="298450" indent="-286385">
              <a:lnSpc>
                <a:spcPct val="100000"/>
              </a:lnSpc>
              <a:spcBef>
                <a:spcPts val="15"/>
              </a:spcBef>
              <a:buChar char="-"/>
              <a:tabLst>
                <a:tab pos="298450" algn="l"/>
                <a:tab pos="299085" algn="l"/>
              </a:tabLst>
            </a:pPr>
            <a:r>
              <a:rPr sz="1800" spc="10" dirty="0">
                <a:latin typeface="Calibri"/>
                <a:cs typeface="Calibri"/>
              </a:rPr>
              <a:t>C</a:t>
            </a:r>
            <a:r>
              <a:rPr sz="1800" spc="20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m</a:t>
            </a:r>
            <a:r>
              <a:rPr sz="1800" spc="35" dirty="0">
                <a:latin typeface="Calibri"/>
                <a:cs typeface="Calibri"/>
              </a:rPr>
              <a:t>i</a:t>
            </a:r>
            <a:r>
              <a:rPr sz="1800" spc="25" dirty="0">
                <a:latin typeface="Calibri"/>
                <a:cs typeface="Calibri"/>
              </a:rPr>
              <a:t>nh</a:t>
            </a:r>
            <a:r>
              <a:rPr sz="1800" spc="20" dirty="0">
                <a:latin typeface="Calibri"/>
                <a:cs typeface="Calibri"/>
              </a:rPr>
              <a:t>o</a:t>
            </a:r>
            <a:r>
              <a:rPr sz="1800" spc="-3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,</a:t>
            </a:r>
            <a:r>
              <a:rPr sz="1800" spc="-110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C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spc="30" dirty="0">
                <a:latin typeface="Calibri"/>
                <a:cs typeface="Calibri"/>
              </a:rPr>
              <a:t>a</a:t>
            </a:r>
            <a:r>
              <a:rPr sz="1800" spc="5" dirty="0">
                <a:latin typeface="Calibri"/>
                <a:cs typeface="Calibri"/>
              </a:rPr>
              <a:t>v</a:t>
            </a:r>
            <a:r>
              <a:rPr sz="1800" spc="35" dirty="0">
                <a:latin typeface="Calibri"/>
                <a:cs typeface="Calibri"/>
              </a:rPr>
              <a:t>i</a:t>
            </a:r>
            <a:r>
              <a:rPr sz="1800" spc="25" dirty="0">
                <a:latin typeface="Calibri"/>
                <a:cs typeface="Calibri"/>
              </a:rPr>
              <a:t>nh</a:t>
            </a:r>
            <a:r>
              <a:rPr sz="1800" spc="20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,</a:t>
            </a:r>
            <a:r>
              <a:rPr sz="1800" spc="-18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20" dirty="0">
                <a:latin typeface="Calibri"/>
                <a:cs typeface="Calibri"/>
              </a:rPr>
              <a:t>o</a:t>
            </a:r>
            <a:r>
              <a:rPr sz="1800" spc="25" dirty="0">
                <a:latin typeface="Calibri"/>
                <a:cs typeface="Calibri"/>
              </a:rPr>
              <a:t>u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spc="20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,</a:t>
            </a:r>
            <a:r>
              <a:rPr sz="1800" spc="-185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C</a:t>
            </a:r>
            <a:r>
              <a:rPr sz="1800" spc="20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2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35" dirty="0">
                <a:latin typeface="Calibri"/>
                <a:cs typeface="Calibri"/>
              </a:rPr>
              <a:t>r</a:t>
            </a:r>
            <a:r>
              <a:rPr sz="1800" spc="20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s</a:t>
            </a:r>
            <a:r>
              <a:rPr sz="1800" spc="30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l </a:t>
            </a:r>
            <a:r>
              <a:rPr sz="1800" spc="25" dirty="0">
                <a:latin typeface="Calibri"/>
                <a:cs typeface="Calibri"/>
              </a:rPr>
              <a:t>q</a:t>
            </a:r>
            <a:r>
              <a:rPr sz="1800" spc="-5" dirty="0">
                <a:latin typeface="Calibri"/>
                <a:cs typeface="Calibri"/>
              </a:rPr>
              <a:t>.</a:t>
            </a:r>
            <a:r>
              <a:rPr sz="1800" spc="20" dirty="0">
                <a:latin typeface="Calibri"/>
                <a:cs typeface="Calibri"/>
              </a:rPr>
              <a:t>b</a:t>
            </a:r>
            <a:r>
              <a:rPr sz="1800" dirty="0">
                <a:latin typeface="Calibri"/>
                <a:cs typeface="Calibri"/>
              </a:rPr>
              <a:t>.</a:t>
            </a:r>
          </a:p>
        </p:txBody>
      </p:sp>
      <p:sp>
        <p:nvSpPr>
          <p:cNvPr id="8" name="object 8"/>
          <p:cNvSpPr/>
          <p:nvPr/>
        </p:nvSpPr>
        <p:spPr>
          <a:xfrm>
            <a:off x="685800" y="6419850"/>
            <a:ext cx="6943725" cy="314325"/>
          </a:xfrm>
          <a:custGeom>
            <a:avLst/>
            <a:gdLst/>
            <a:ahLst/>
            <a:cxnLst/>
            <a:rect l="l" t="t" r="r" b="b"/>
            <a:pathLst>
              <a:path w="6943725" h="314325">
                <a:moveTo>
                  <a:pt x="6943725" y="0"/>
                </a:moveTo>
                <a:lnTo>
                  <a:pt x="0" y="0"/>
                </a:lnTo>
                <a:lnTo>
                  <a:pt x="0" y="314325"/>
                </a:lnTo>
                <a:lnTo>
                  <a:pt x="6943725" y="314325"/>
                </a:lnTo>
                <a:lnTo>
                  <a:pt x="6943725" y="0"/>
                </a:lnTo>
                <a:close/>
              </a:path>
            </a:pathLst>
          </a:custGeom>
          <a:solidFill>
            <a:srgbClr val="047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466725" cy="6791325"/>
          </a:xfrm>
          <a:custGeom>
            <a:avLst/>
            <a:gdLst/>
            <a:ahLst/>
            <a:cxnLst/>
            <a:rect l="l" t="t" r="r" b="b"/>
            <a:pathLst>
              <a:path w="466725" h="6791325">
                <a:moveTo>
                  <a:pt x="466725" y="0"/>
                </a:moveTo>
                <a:lnTo>
                  <a:pt x="0" y="0"/>
                </a:lnTo>
                <a:lnTo>
                  <a:pt x="0" y="6791325"/>
                </a:lnTo>
                <a:lnTo>
                  <a:pt x="466725" y="6791325"/>
                </a:lnTo>
                <a:lnTo>
                  <a:pt x="466725" y="0"/>
                </a:lnTo>
                <a:close/>
              </a:path>
            </a:pathLst>
          </a:custGeom>
          <a:solidFill>
            <a:srgbClr val="047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478" y="914400"/>
            <a:ext cx="377026" cy="4097118"/>
          </a:xfrm>
          <a:prstGeom prst="rect">
            <a:avLst/>
          </a:prstGeom>
        </p:spPr>
        <p:txBody>
          <a:bodyPr vert="vert270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50" spc="10" dirty="0">
                <a:solidFill>
                  <a:srgbClr val="FFFFFF"/>
                </a:solidFill>
                <a:latin typeface="Bahnschrift"/>
                <a:cs typeface="Bahnschrift"/>
              </a:rPr>
              <a:t>Desafio </a:t>
            </a:r>
            <a:r>
              <a:rPr sz="2450" spc="-5" dirty="0">
                <a:solidFill>
                  <a:srgbClr val="FFFFFF"/>
                </a:solidFill>
                <a:latin typeface="Bahnschrift"/>
                <a:cs typeface="Bahnschrift"/>
              </a:rPr>
              <a:t>ASS</a:t>
            </a:r>
            <a:r>
              <a:rPr sz="2450" spc="50" dirty="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sz="2450" spc="5" dirty="0">
                <a:solidFill>
                  <a:srgbClr val="FFFFFF"/>
                </a:solidFill>
                <a:latin typeface="Bahnschrift"/>
                <a:cs typeface="Bahnschrift"/>
              </a:rPr>
              <a:t>2022/2023</a:t>
            </a:r>
            <a:endParaRPr sz="2450" dirty="0">
              <a:latin typeface="Bahnschrift"/>
              <a:cs typeface="Bahnschrif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85800" y="28575"/>
            <a:ext cx="9667875" cy="704850"/>
          </a:xfrm>
          <a:custGeom>
            <a:avLst/>
            <a:gdLst/>
            <a:ahLst/>
            <a:cxnLst/>
            <a:rect l="l" t="t" r="r" b="b"/>
            <a:pathLst>
              <a:path w="9667875" h="704850">
                <a:moveTo>
                  <a:pt x="9667875" y="0"/>
                </a:moveTo>
                <a:lnTo>
                  <a:pt x="0" y="0"/>
                </a:lnTo>
                <a:lnTo>
                  <a:pt x="0" y="704850"/>
                </a:lnTo>
                <a:lnTo>
                  <a:pt x="9667875" y="704850"/>
                </a:lnTo>
                <a:lnTo>
                  <a:pt x="9667875" y="0"/>
                </a:lnTo>
                <a:close/>
              </a:path>
            </a:pathLst>
          </a:custGeom>
          <a:solidFill>
            <a:srgbClr val="047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765809" y="59943"/>
            <a:ext cx="8454391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5360035" algn="l"/>
              </a:tabLst>
            </a:pPr>
            <a:r>
              <a:rPr spc="-5" dirty="0"/>
              <a:t>“Receitas</a:t>
            </a:r>
            <a:r>
              <a:rPr spc="229" dirty="0"/>
              <a:t> </a:t>
            </a:r>
            <a:r>
              <a:rPr spc="-5" dirty="0"/>
              <a:t>Sustentáveis,	têm</a:t>
            </a:r>
            <a:r>
              <a:rPr spc="60" dirty="0"/>
              <a:t> </a:t>
            </a:r>
            <a:r>
              <a:rPr spc="10" dirty="0"/>
              <a:t>Tradição</a:t>
            </a:r>
            <a:r>
              <a:rPr sz="3200" spc="10" dirty="0"/>
              <a:t>”</a:t>
            </a:r>
            <a:endParaRPr sz="3200" dirty="0"/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25" y="66675"/>
            <a:ext cx="438149" cy="438150"/>
          </a:xfrm>
          <a:prstGeom prst="rect">
            <a:avLst/>
          </a:prstGeom>
        </p:spPr>
      </p:pic>
      <p:grpSp>
        <p:nvGrpSpPr>
          <p:cNvPr id="14" name="object 14"/>
          <p:cNvGrpSpPr/>
          <p:nvPr/>
        </p:nvGrpSpPr>
        <p:grpSpPr>
          <a:xfrm>
            <a:off x="6305550" y="1971675"/>
            <a:ext cx="3571875" cy="3686175"/>
            <a:chOff x="6305550" y="1971675"/>
            <a:chExt cx="3571875" cy="3686175"/>
          </a:xfrm>
        </p:grpSpPr>
        <p:sp>
          <p:nvSpPr>
            <p:cNvPr id="15" name="object 15"/>
            <p:cNvSpPr/>
            <p:nvPr/>
          </p:nvSpPr>
          <p:spPr>
            <a:xfrm>
              <a:off x="6305550" y="1971675"/>
              <a:ext cx="3571875" cy="3686175"/>
            </a:xfrm>
            <a:custGeom>
              <a:avLst/>
              <a:gdLst/>
              <a:ahLst/>
              <a:cxnLst/>
              <a:rect l="l" t="t" r="r" b="b"/>
              <a:pathLst>
                <a:path w="3571875" h="3686175">
                  <a:moveTo>
                    <a:pt x="3571875" y="0"/>
                  </a:moveTo>
                  <a:lnTo>
                    <a:pt x="0" y="0"/>
                  </a:lnTo>
                  <a:lnTo>
                    <a:pt x="0" y="3686175"/>
                  </a:lnTo>
                  <a:lnTo>
                    <a:pt x="3571875" y="3686175"/>
                  </a:lnTo>
                  <a:lnTo>
                    <a:pt x="3571875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10350" y="2181225"/>
              <a:ext cx="2962275" cy="3267075"/>
            </a:xfrm>
            <a:prstGeom prst="rect">
              <a:avLst/>
            </a:prstGeom>
          </p:spPr>
        </p:pic>
      </p:grp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50"/>
              </a:lnSpc>
            </a:pPr>
            <a:r>
              <a:rPr spc="-5" dirty="0"/>
              <a:t>https://alimentacaosaudavelesustentavel.abae.pt/desafios-2022-2023/receitas-sustentaveis/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55637" y="1057275"/>
          <a:ext cx="9667875" cy="4714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6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2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PROCEDIMENTOS: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76200">
                      <a:solidFill>
                        <a:srgbClr val="00AF50"/>
                      </a:solidFill>
                      <a:prstDash val="solid"/>
                    </a:lnL>
                    <a:lnR w="76200">
                      <a:solidFill>
                        <a:srgbClr val="00AF50"/>
                      </a:solidFill>
                      <a:prstDash val="solid"/>
                    </a:lnR>
                    <a:lnT w="76200">
                      <a:solidFill>
                        <a:srgbClr val="00AF50"/>
                      </a:solidFill>
                      <a:prstDash val="solid"/>
                    </a:lnT>
                    <a:lnB w="76200">
                      <a:solidFill>
                        <a:srgbClr val="00AF50"/>
                      </a:solidFill>
                      <a:prstDash val="solid"/>
                    </a:lnB>
                    <a:solidFill>
                      <a:srgbClr val="ED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AF50"/>
                      </a:solidFill>
                      <a:prstDash val="solid"/>
                    </a:lnL>
                    <a:lnR w="76200">
                      <a:solidFill>
                        <a:srgbClr val="00AF50"/>
                      </a:solidFill>
                      <a:prstDash val="solid"/>
                    </a:lnR>
                    <a:lnT w="76200">
                      <a:solidFill>
                        <a:srgbClr val="00AF5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1º)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Colocar</a:t>
                      </a:r>
                      <a:r>
                        <a:rPr sz="1800" spc="-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feijão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biológico</a:t>
                      </a:r>
                      <a:r>
                        <a:rPr sz="1800" spc="-1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molho</a:t>
                      </a:r>
                      <a:r>
                        <a:rPr sz="18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24</a:t>
                      </a:r>
                      <a:r>
                        <a:rPr sz="18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horas</a:t>
                      </a:r>
                      <a:r>
                        <a:rPr sz="18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antes</a:t>
                      </a:r>
                      <a:r>
                        <a:rPr sz="1800" spc="-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da preparação;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92075" marR="2880995">
                        <a:lnSpc>
                          <a:spcPct val="100800"/>
                        </a:lnSpc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2º)</a:t>
                      </a:r>
                      <a:r>
                        <a:rPr sz="1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Colocar</a:t>
                      </a:r>
                      <a:r>
                        <a:rPr sz="1800" spc="-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feijão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cozer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juntamente</a:t>
                      </a:r>
                      <a:r>
                        <a:rPr sz="1800" spc="-1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com</a:t>
                      </a:r>
                      <a:r>
                        <a:rPr sz="18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as</a:t>
                      </a:r>
                      <a:r>
                        <a:rPr sz="18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carnes,</a:t>
                      </a:r>
                      <a:r>
                        <a:rPr sz="18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adicionar</a:t>
                      </a:r>
                      <a:r>
                        <a:rPr sz="1800" spc="-2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louro </a:t>
                      </a:r>
                      <a:r>
                        <a:rPr sz="1800" spc="-3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Sal</a:t>
                      </a:r>
                      <a:r>
                        <a:rPr sz="18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q.b.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76200">
                      <a:solidFill>
                        <a:srgbClr val="00AF50"/>
                      </a:solidFill>
                      <a:prstDash val="solid"/>
                    </a:lnL>
                    <a:lnR w="76200">
                      <a:solidFill>
                        <a:srgbClr val="00AF50"/>
                      </a:solidFill>
                      <a:prstDash val="solid"/>
                    </a:lnR>
                    <a:lnB w="76200">
                      <a:solidFill>
                        <a:srgbClr val="00AF5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685800" y="6419850"/>
            <a:ext cx="6943725" cy="314325"/>
          </a:xfrm>
          <a:custGeom>
            <a:avLst/>
            <a:gdLst/>
            <a:ahLst/>
            <a:cxnLst/>
            <a:rect l="l" t="t" r="r" b="b"/>
            <a:pathLst>
              <a:path w="6943725" h="314325">
                <a:moveTo>
                  <a:pt x="6943725" y="0"/>
                </a:moveTo>
                <a:lnTo>
                  <a:pt x="0" y="0"/>
                </a:lnTo>
                <a:lnTo>
                  <a:pt x="0" y="314325"/>
                </a:lnTo>
                <a:lnTo>
                  <a:pt x="6943725" y="314325"/>
                </a:lnTo>
                <a:lnTo>
                  <a:pt x="6943725" y="0"/>
                </a:lnTo>
                <a:close/>
              </a:path>
            </a:pathLst>
          </a:custGeom>
          <a:solidFill>
            <a:srgbClr val="047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466725" cy="6791325"/>
          </a:xfrm>
          <a:custGeom>
            <a:avLst/>
            <a:gdLst/>
            <a:ahLst/>
            <a:cxnLst/>
            <a:rect l="l" t="t" r="r" b="b"/>
            <a:pathLst>
              <a:path w="466725" h="6791325">
                <a:moveTo>
                  <a:pt x="466725" y="0"/>
                </a:moveTo>
                <a:lnTo>
                  <a:pt x="0" y="0"/>
                </a:lnTo>
                <a:lnTo>
                  <a:pt x="0" y="6791325"/>
                </a:lnTo>
                <a:lnTo>
                  <a:pt x="466725" y="6791325"/>
                </a:lnTo>
                <a:lnTo>
                  <a:pt x="466725" y="0"/>
                </a:lnTo>
                <a:close/>
              </a:path>
            </a:pathLst>
          </a:custGeom>
          <a:solidFill>
            <a:srgbClr val="047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478" y="1057275"/>
            <a:ext cx="377026" cy="3954243"/>
          </a:xfrm>
          <a:prstGeom prst="rect">
            <a:avLst/>
          </a:prstGeom>
        </p:spPr>
        <p:txBody>
          <a:bodyPr vert="vert270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50" spc="10" dirty="0">
                <a:solidFill>
                  <a:srgbClr val="FFFFFF"/>
                </a:solidFill>
                <a:latin typeface="Bahnschrift"/>
                <a:cs typeface="Bahnschrift"/>
              </a:rPr>
              <a:t>Desafio </a:t>
            </a:r>
            <a:r>
              <a:rPr sz="2450" spc="-5" dirty="0">
                <a:solidFill>
                  <a:srgbClr val="FFFFFF"/>
                </a:solidFill>
                <a:latin typeface="Bahnschrift"/>
                <a:cs typeface="Bahnschrift"/>
              </a:rPr>
              <a:t>ASS</a:t>
            </a:r>
            <a:r>
              <a:rPr sz="2450" spc="50" dirty="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sz="2450" spc="5" dirty="0">
                <a:solidFill>
                  <a:srgbClr val="FFFFFF"/>
                </a:solidFill>
                <a:latin typeface="Bahnschrift"/>
                <a:cs typeface="Bahnschrift"/>
              </a:rPr>
              <a:t>2022/2023</a:t>
            </a:r>
            <a:endParaRPr sz="2450" dirty="0">
              <a:latin typeface="Bahnschrift"/>
              <a:cs typeface="Bahnschrif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55638" y="28575"/>
            <a:ext cx="9859962" cy="704850"/>
          </a:xfrm>
          <a:custGeom>
            <a:avLst/>
            <a:gdLst/>
            <a:ahLst/>
            <a:cxnLst/>
            <a:rect l="l" t="t" r="r" b="b"/>
            <a:pathLst>
              <a:path w="9667875" h="704850">
                <a:moveTo>
                  <a:pt x="9667875" y="0"/>
                </a:moveTo>
                <a:lnTo>
                  <a:pt x="0" y="0"/>
                </a:lnTo>
                <a:lnTo>
                  <a:pt x="0" y="704850"/>
                </a:lnTo>
                <a:lnTo>
                  <a:pt x="9667875" y="704850"/>
                </a:lnTo>
                <a:lnTo>
                  <a:pt x="9667875" y="0"/>
                </a:lnTo>
                <a:close/>
              </a:path>
            </a:pathLst>
          </a:custGeom>
          <a:solidFill>
            <a:srgbClr val="047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65809" y="59943"/>
            <a:ext cx="839279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5360035" algn="l"/>
              </a:tabLst>
            </a:pPr>
            <a:r>
              <a:rPr spc="-5" dirty="0"/>
              <a:t>“Receitas</a:t>
            </a:r>
            <a:r>
              <a:rPr spc="229" dirty="0"/>
              <a:t> </a:t>
            </a:r>
            <a:r>
              <a:rPr spc="-5" dirty="0"/>
              <a:t>Sustentáveis,	</a:t>
            </a:r>
            <a:r>
              <a:rPr spc="-5" dirty="0" err="1"/>
              <a:t>têm</a:t>
            </a:r>
            <a:r>
              <a:rPr spc="10" dirty="0" err="1"/>
              <a:t>Tradição</a:t>
            </a:r>
            <a:r>
              <a:rPr sz="3200" spc="10" dirty="0"/>
              <a:t>”</a:t>
            </a:r>
            <a:endParaRPr sz="3200" dirty="0"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25" y="66675"/>
            <a:ext cx="438149" cy="43815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00975" y="2066925"/>
            <a:ext cx="1809750" cy="1571625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91450" y="3933825"/>
            <a:ext cx="1647825" cy="1638300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50"/>
              </a:lnSpc>
            </a:pPr>
            <a:r>
              <a:rPr spc="-5" dirty="0"/>
              <a:t>https://alimentacaosaudavelesustentavel.abae.pt/desafios-2022-2023/receitas-sustentaveis/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5809" y="1328356"/>
            <a:ext cx="17462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PROCEDIMENTOS: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800" y="6419850"/>
            <a:ext cx="6943725" cy="314325"/>
          </a:xfrm>
          <a:custGeom>
            <a:avLst/>
            <a:gdLst/>
            <a:ahLst/>
            <a:cxnLst/>
            <a:rect l="l" t="t" r="r" b="b"/>
            <a:pathLst>
              <a:path w="6943725" h="314325">
                <a:moveTo>
                  <a:pt x="6943725" y="0"/>
                </a:moveTo>
                <a:lnTo>
                  <a:pt x="0" y="0"/>
                </a:lnTo>
                <a:lnTo>
                  <a:pt x="0" y="314325"/>
                </a:lnTo>
                <a:lnTo>
                  <a:pt x="6943725" y="314325"/>
                </a:lnTo>
                <a:lnTo>
                  <a:pt x="6943725" y="0"/>
                </a:lnTo>
                <a:close/>
              </a:path>
            </a:pathLst>
          </a:custGeom>
          <a:solidFill>
            <a:srgbClr val="047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466725" cy="6791325"/>
          </a:xfrm>
          <a:custGeom>
            <a:avLst/>
            <a:gdLst/>
            <a:ahLst/>
            <a:cxnLst/>
            <a:rect l="l" t="t" r="r" b="b"/>
            <a:pathLst>
              <a:path w="466725" h="6791325">
                <a:moveTo>
                  <a:pt x="466725" y="0"/>
                </a:moveTo>
                <a:lnTo>
                  <a:pt x="0" y="0"/>
                </a:lnTo>
                <a:lnTo>
                  <a:pt x="0" y="6791325"/>
                </a:lnTo>
                <a:lnTo>
                  <a:pt x="466725" y="6791325"/>
                </a:lnTo>
                <a:lnTo>
                  <a:pt x="466725" y="0"/>
                </a:lnTo>
                <a:close/>
              </a:path>
            </a:pathLst>
          </a:custGeom>
          <a:solidFill>
            <a:srgbClr val="047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478" y="1219200"/>
            <a:ext cx="377026" cy="3792318"/>
          </a:xfrm>
          <a:prstGeom prst="rect">
            <a:avLst/>
          </a:prstGeom>
        </p:spPr>
        <p:txBody>
          <a:bodyPr vert="vert270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50" spc="10" dirty="0">
                <a:solidFill>
                  <a:srgbClr val="FFFFFF"/>
                </a:solidFill>
                <a:latin typeface="Bahnschrift"/>
                <a:cs typeface="Bahnschrift"/>
              </a:rPr>
              <a:t>Desafio </a:t>
            </a:r>
            <a:r>
              <a:rPr sz="2450" spc="-5" dirty="0">
                <a:solidFill>
                  <a:srgbClr val="FFFFFF"/>
                </a:solidFill>
                <a:latin typeface="Bahnschrift"/>
                <a:cs typeface="Bahnschrift"/>
              </a:rPr>
              <a:t>ASS</a:t>
            </a:r>
            <a:r>
              <a:rPr sz="2450" spc="50" dirty="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sz="2450" spc="5" dirty="0">
                <a:solidFill>
                  <a:srgbClr val="FFFFFF"/>
                </a:solidFill>
                <a:latin typeface="Bahnschrift"/>
                <a:cs typeface="Bahnschrift"/>
              </a:rPr>
              <a:t>2022/2023</a:t>
            </a:r>
            <a:endParaRPr sz="2450" dirty="0">
              <a:latin typeface="Bahnschrift"/>
              <a:cs typeface="Bahnschrif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5800" y="28575"/>
            <a:ext cx="9667875" cy="704850"/>
          </a:xfrm>
          <a:custGeom>
            <a:avLst/>
            <a:gdLst/>
            <a:ahLst/>
            <a:cxnLst/>
            <a:rect l="l" t="t" r="r" b="b"/>
            <a:pathLst>
              <a:path w="9667875" h="704850">
                <a:moveTo>
                  <a:pt x="9667875" y="0"/>
                </a:moveTo>
                <a:lnTo>
                  <a:pt x="0" y="0"/>
                </a:lnTo>
                <a:lnTo>
                  <a:pt x="0" y="704850"/>
                </a:lnTo>
                <a:lnTo>
                  <a:pt x="9667875" y="704850"/>
                </a:lnTo>
                <a:lnTo>
                  <a:pt x="9667875" y="0"/>
                </a:lnTo>
                <a:close/>
              </a:path>
            </a:pathLst>
          </a:custGeom>
          <a:solidFill>
            <a:srgbClr val="047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65809" y="59943"/>
            <a:ext cx="9292591" cy="62453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5360035" algn="l"/>
              </a:tabLst>
            </a:pPr>
            <a:r>
              <a:rPr spc="-5" dirty="0"/>
              <a:t>“Receitas</a:t>
            </a:r>
            <a:r>
              <a:rPr spc="229" dirty="0"/>
              <a:t> </a:t>
            </a:r>
            <a:r>
              <a:rPr spc="-5" dirty="0"/>
              <a:t>Sustentáveis,	</a:t>
            </a:r>
            <a:r>
              <a:rPr spc="-5" dirty="0" err="1"/>
              <a:t>têm</a:t>
            </a:r>
            <a:r>
              <a:rPr lang="pt-PT" spc="60" dirty="0"/>
              <a:t> </a:t>
            </a:r>
            <a:r>
              <a:rPr spc="10" dirty="0" err="1"/>
              <a:t>Tradição</a:t>
            </a:r>
            <a:r>
              <a:rPr sz="3200" spc="10" dirty="0"/>
              <a:t>”</a:t>
            </a:r>
            <a:endParaRPr sz="3200" dirty="0"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25" y="66675"/>
            <a:ext cx="438149" cy="438150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685800" y="2219325"/>
            <a:ext cx="9667875" cy="3686175"/>
          </a:xfrm>
          <a:custGeom>
            <a:avLst/>
            <a:gdLst/>
            <a:ahLst/>
            <a:cxnLst/>
            <a:rect l="l" t="t" r="r" b="b"/>
            <a:pathLst>
              <a:path w="9667875" h="3686175">
                <a:moveTo>
                  <a:pt x="9667875" y="0"/>
                </a:moveTo>
                <a:lnTo>
                  <a:pt x="0" y="0"/>
                </a:lnTo>
                <a:lnTo>
                  <a:pt x="0" y="3686175"/>
                </a:lnTo>
                <a:lnTo>
                  <a:pt x="9667875" y="3686175"/>
                </a:lnTo>
                <a:lnTo>
                  <a:pt x="9667875" y="0"/>
                </a:lnTo>
                <a:close/>
              </a:path>
            </a:pathLst>
          </a:custGeom>
          <a:solidFill>
            <a:srgbClr val="C5DF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85800" y="2219325"/>
            <a:ext cx="9667875" cy="3686175"/>
          </a:xfrm>
          <a:prstGeom prst="rect">
            <a:avLst/>
          </a:prstGeom>
          <a:ln w="60325">
            <a:solidFill>
              <a:srgbClr val="00AF5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050">
              <a:latin typeface="Times New Roman"/>
              <a:cs typeface="Times New Roman"/>
            </a:endParaRPr>
          </a:p>
          <a:p>
            <a:pPr marL="92075" marR="3498850">
              <a:lnSpc>
                <a:spcPct val="100800"/>
              </a:lnSpc>
            </a:pPr>
            <a:r>
              <a:rPr sz="1800" spc="-10" dirty="0">
                <a:latin typeface="Calibri"/>
                <a:cs typeface="Calibri"/>
              </a:rPr>
              <a:t>3º)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Colocar</a:t>
            </a:r>
            <a:r>
              <a:rPr sz="1800" spc="-135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os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chouriços</a:t>
            </a:r>
            <a:r>
              <a:rPr sz="1800" spc="-1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5" dirty="0">
                <a:latin typeface="Calibri"/>
                <a:cs typeface="Calibri"/>
              </a:rPr>
              <a:t> farinheira</a:t>
            </a:r>
            <a:r>
              <a:rPr sz="1800" spc="-1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cozer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num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tacho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à</a:t>
            </a:r>
            <a:r>
              <a:rPr sz="1800" spc="5" dirty="0">
                <a:latin typeface="Calibri"/>
                <a:cs typeface="Calibri"/>
              </a:rPr>
              <a:t> parte.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Quando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cozido,</a:t>
            </a:r>
            <a:r>
              <a:rPr sz="1800" spc="-10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cortar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às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rodelas</a:t>
            </a:r>
            <a:r>
              <a:rPr sz="1800" spc="-1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reservar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à</a:t>
            </a:r>
            <a:r>
              <a:rPr sz="1800" spc="5" dirty="0">
                <a:latin typeface="Calibri"/>
                <a:cs typeface="Calibri"/>
              </a:rPr>
              <a:t> parte.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50">
              <a:latin typeface="Calibri"/>
              <a:cs typeface="Calibri"/>
            </a:endParaRPr>
          </a:p>
          <a:p>
            <a:pPr marL="92075" marR="3216910">
              <a:lnSpc>
                <a:spcPct val="100800"/>
              </a:lnSpc>
            </a:pPr>
            <a:r>
              <a:rPr sz="1800" spc="-10" dirty="0">
                <a:latin typeface="Calibri"/>
                <a:cs typeface="Calibri"/>
              </a:rPr>
              <a:t>4º)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Retirar</a:t>
            </a:r>
            <a:r>
              <a:rPr sz="1800" spc="-1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carne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do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tacho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com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feijão,</a:t>
            </a:r>
            <a:r>
              <a:rPr sz="1800" spc="-10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cortar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carne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em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pedaços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reservar.</a:t>
            </a:r>
            <a:endParaRPr sz="1800">
              <a:latin typeface="Calibri"/>
              <a:cs typeface="Calibri"/>
            </a:endParaRPr>
          </a:p>
          <a:p>
            <a:pPr marL="92075" marR="3274060">
              <a:lnSpc>
                <a:spcPct val="100800"/>
              </a:lnSpc>
              <a:buFont typeface="Arial MT"/>
              <a:buChar char="•"/>
              <a:tabLst>
                <a:tab pos="378460" algn="l"/>
                <a:tab pos="379095" algn="l"/>
              </a:tabLst>
            </a:pPr>
            <a:r>
              <a:rPr sz="1800" spc="15" dirty="0">
                <a:latin typeface="Calibri"/>
                <a:cs typeface="Calibri"/>
              </a:rPr>
              <a:t>No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tacho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do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feijão,</a:t>
            </a:r>
            <a:r>
              <a:rPr sz="1800" spc="-110" dirty="0">
                <a:latin typeface="Calibri"/>
                <a:cs typeface="Calibri"/>
              </a:rPr>
              <a:t> </a:t>
            </a:r>
            <a:r>
              <a:rPr sz="1800" spc="20" dirty="0">
                <a:latin typeface="Calibri"/>
                <a:cs typeface="Calibri"/>
              </a:rPr>
              <a:t>adicionar</a:t>
            </a:r>
            <a:r>
              <a:rPr sz="1800" spc="-2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cebola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picada,</a:t>
            </a:r>
            <a:r>
              <a:rPr sz="1800" spc="-185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os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20" dirty="0">
                <a:latin typeface="Calibri"/>
                <a:cs typeface="Calibri"/>
              </a:rPr>
              <a:t>alhos</a:t>
            </a:r>
            <a:r>
              <a:rPr sz="1800" spc="-1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15" dirty="0">
                <a:latin typeface="Calibri"/>
                <a:cs typeface="Calibri"/>
              </a:rPr>
              <a:t>batata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cortada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aos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cubos.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7648575" y="2524125"/>
            <a:ext cx="2571750" cy="3000375"/>
            <a:chOff x="7648575" y="2524125"/>
            <a:chExt cx="2571750" cy="3000375"/>
          </a:xfrm>
        </p:grpSpPr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24775" y="2524125"/>
              <a:ext cx="1143000" cy="119062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077325" y="3295650"/>
              <a:ext cx="1143000" cy="1209675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648575" y="4095750"/>
              <a:ext cx="1190625" cy="1428750"/>
            </a:xfrm>
            <a:prstGeom prst="rect">
              <a:avLst/>
            </a:prstGeom>
          </p:spPr>
        </p:pic>
      </p:grp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50"/>
              </a:lnSpc>
            </a:pPr>
            <a:r>
              <a:rPr spc="-5" dirty="0"/>
              <a:t>https://alimentacaosaudavelesustentavel.abae.pt/desafios-2022-2023/receitas-sustentaveis/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5809" y="1328356"/>
            <a:ext cx="17462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PROCEDIMENTOS: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466725" cy="6791325"/>
          </a:xfrm>
          <a:custGeom>
            <a:avLst/>
            <a:gdLst/>
            <a:ahLst/>
            <a:cxnLst/>
            <a:rect l="l" t="t" r="r" b="b"/>
            <a:pathLst>
              <a:path w="466725" h="6791325">
                <a:moveTo>
                  <a:pt x="466725" y="0"/>
                </a:moveTo>
                <a:lnTo>
                  <a:pt x="0" y="0"/>
                </a:lnTo>
                <a:lnTo>
                  <a:pt x="0" y="6791325"/>
                </a:lnTo>
                <a:lnTo>
                  <a:pt x="466725" y="6791325"/>
                </a:lnTo>
                <a:lnTo>
                  <a:pt x="466725" y="0"/>
                </a:lnTo>
                <a:close/>
              </a:path>
            </a:pathLst>
          </a:custGeom>
          <a:solidFill>
            <a:srgbClr val="047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78" y="1328356"/>
            <a:ext cx="377026" cy="3683162"/>
          </a:xfrm>
          <a:prstGeom prst="rect">
            <a:avLst/>
          </a:prstGeom>
        </p:spPr>
        <p:txBody>
          <a:bodyPr vert="vert270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50" spc="10" dirty="0">
                <a:solidFill>
                  <a:srgbClr val="FFFFFF"/>
                </a:solidFill>
                <a:latin typeface="Bahnschrift"/>
                <a:cs typeface="Bahnschrift"/>
              </a:rPr>
              <a:t>Desafio </a:t>
            </a:r>
            <a:r>
              <a:rPr sz="2450" spc="-5" dirty="0">
                <a:solidFill>
                  <a:srgbClr val="FFFFFF"/>
                </a:solidFill>
                <a:latin typeface="Bahnschrift"/>
                <a:cs typeface="Bahnschrift"/>
              </a:rPr>
              <a:t>ASS</a:t>
            </a:r>
            <a:r>
              <a:rPr sz="2450" spc="50" dirty="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sz="2450" spc="5" dirty="0">
                <a:solidFill>
                  <a:srgbClr val="FFFFFF"/>
                </a:solidFill>
                <a:latin typeface="Bahnschrift"/>
                <a:cs typeface="Bahnschrift"/>
              </a:rPr>
              <a:t>2022/2023</a:t>
            </a:r>
            <a:endParaRPr sz="2450">
              <a:latin typeface="Bahnschrift"/>
              <a:cs typeface="Bahnschrif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5800" y="28575"/>
            <a:ext cx="9906000" cy="704850"/>
          </a:xfrm>
          <a:custGeom>
            <a:avLst/>
            <a:gdLst/>
            <a:ahLst/>
            <a:cxnLst/>
            <a:rect l="l" t="t" r="r" b="b"/>
            <a:pathLst>
              <a:path w="9667875" h="704850">
                <a:moveTo>
                  <a:pt x="9667875" y="0"/>
                </a:moveTo>
                <a:lnTo>
                  <a:pt x="0" y="0"/>
                </a:lnTo>
                <a:lnTo>
                  <a:pt x="0" y="704850"/>
                </a:lnTo>
                <a:lnTo>
                  <a:pt x="9667875" y="704850"/>
                </a:lnTo>
                <a:lnTo>
                  <a:pt x="9667875" y="0"/>
                </a:lnTo>
                <a:close/>
              </a:path>
            </a:pathLst>
          </a:custGeom>
          <a:solidFill>
            <a:srgbClr val="047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65809" y="59943"/>
            <a:ext cx="8682991" cy="62453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5360035" algn="l"/>
              </a:tabLst>
            </a:pPr>
            <a:r>
              <a:rPr spc="-5" dirty="0"/>
              <a:t>“Receitas</a:t>
            </a:r>
            <a:r>
              <a:rPr spc="229" dirty="0"/>
              <a:t> </a:t>
            </a:r>
            <a:r>
              <a:rPr spc="-5" dirty="0"/>
              <a:t>Sustentáveis,	</a:t>
            </a:r>
            <a:r>
              <a:rPr spc="-5" dirty="0" err="1"/>
              <a:t>têm</a:t>
            </a:r>
            <a:r>
              <a:rPr lang="pt-PT" spc="-5" dirty="0"/>
              <a:t> </a:t>
            </a:r>
            <a:r>
              <a:rPr spc="10" dirty="0" err="1"/>
              <a:t>Tradição</a:t>
            </a:r>
            <a:r>
              <a:rPr sz="3200" spc="10" dirty="0"/>
              <a:t>”</a:t>
            </a:r>
            <a:endParaRPr sz="3200" dirty="0"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25" y="66675"/>
            <a:ext cx="438149" cy="438150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685800" y="1828800"/>
            <a:ext cx="9667875" cy="4524375"/>
          </a:xfrm>
          <a:custGeom>
            <a:avLst/>
            <a:gdLst/>
            <a:ahLst/>
            <a:cxnLst/>
            <a:rect l="l" t="t" r="r" b="b"/>
            <a:pathLst>
              <a:path w="9667875" h="4524375">
                <a:moveTo>
                  <a:pt x="9667875" y="0"/>
                </a:moveTo>
                <a:lnTo>
                  <a:pt x="0" y="0"/>
                </a:lnTo>
                <a:lnTo>
                  <a:pt x="0" y="4524375"/>
                </a:lnTo>
                <a:lnTo>
                  <a:pt x="9667875" y="4524375"/>
                </a:lnTo>
                <a:lnTo>
                  <a:pt x="9667875" y="0"/>
                </a:lnTo>
                <a:close/>
              </a:path>
            </a:pathLst>
          </a:custGeom>
          <a:solidFill>
            <a:srgbClr val="C5DF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85800" y="1828800"/>
            <a:ext cx="9667875" cy="4524375"/>
          </a:xfrm>
          <a:prstGeom prst="rect">
            <a:avLst/>
          </a:prstGeom>
          <a:ln w="60325">
            <a:solidFill>
              <a:srgbClr val="00AF50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92075" marR="3186430" algn="just">
              <a:lnSpc>
                <a:spcPct val="100899"/>
              </a:lnSpc>
            </a:pPr>
            <a:r>
              <a:rPr sz="1800" spc="-10" dirty="0">
                <a:latin typeface="Calibri"/>
                <a:cs typeface="Calibri"/>
              </a:rPr>
              <a:t>5º)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Depois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dos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legumes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cozinhados,</a:t>
            </a:r>
            <a:r>
              <a:rPr sz="1800" spc="-1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junta-se</a:t>
            </a:r>
            <a:r>
              <a:rPr sz="1800" spc="-1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preparado</a:t>
            </a:r>
            <a:r>
              <a:rPr sz="1800" spc="-160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da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carne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dos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chouriços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já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cortados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temperamos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gosto</a:t>
            </a:r>
            <a:r>
              <a:rPr sz="1800" dirty="0">
                <a:latin typeface="Calibri"/>
                <a:cs typeface="Calibri"/>
              </a:rPr>
              <a:t> com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os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cominhos,</a:t>
            </a:r>
            <a:r>
              <a:rPr sz="1800" spc="-1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Cravinho.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Calibri"/>
              <a:cs typeface="Calibri"/>
            </a:endParaRPr>
          </a:p>
          <a:p>
            <a:pPr marL="92075" algn="just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6º)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Por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fim,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servimos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Sopa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da </a:t>
            </a:r>
            <a:r>
              <a:rPr sz="1800" spc="-5" dirty="0">
                <a:latin typeface="Calibri"/>
                <a:cs typeface="Calibri"/>
              </a:rPr>
              <a:t>Pedra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com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coentros</a:t>
            </a:r>
            <a:r>
              <a:rPr sz="1800" spc="-1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gosto.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85800" y="6419850"/>
            <a:ext cx="6943725" cy="314325"/>
          </a:xfrm>
          <a:custGeom>
            <a:avLst/>
            <a:gdLst/>
            <a:ahLst/>
            <a:cxnLst/>
            <a:rect l="l" t="t" r="r" b="b"/>
            <a:pathLst>
              <a:path w="6943725" h="314325">
                <a:moveTo>
                  <a:pt x="6943725" y="0"/>
                </a:moveTo>
                <a:lnTo>
                  <a:pt x="0" y="0"/>
                </a:lnTo>
                <a:lnTo>
                  <a:pt x="0" y="314325"/>
                </a:lnTo>
                <a:lnTo>
                  <a:pt x="6943725" y="314325"/>
                </a:lnTo>
                <a:lnTo>
                  <a:pt x="6943725" y="0"/>
                </a:lnTo>
                <a:close/>
              </a:path>
            </a:pathLst>
          </a:custGeom>
          <a:solidFill>
            <a:srgbClr val="047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7886700" y="2047875"/>
            <a:ext cx="1943100" cy="3838575"/>
            <a:chOff x="7886700" y="2047875"/>
            <a:chExt cx="1943100" cy="3838575"/>
          </a:xfrm>
        </p:grpSpPr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86700" y="4429125"/>
              <a:ext cx="1943100" cy="145732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134350" y="2047875"/>
              <a:ext cx="1438275" cy="1895475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50"/>
              </a:lnSpc>
            </a:pPr>
            <a:r>
              <a:rPr spc="-5" dirty="0"/>
              <a:t>https://alimentacaosaudavelesustentavel.abae.pt/desafios-2022-2023/receitas-sustentaveis/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37A7A117-A0F9-80E2-8033-2E298312F3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6" b="925"/>
          <a:stretch/>
        </p:blipFill>
        <p:spPr>
          <a:xfrm>
            <a:off x="3200400" y="376173"/>
            <a:ext cx="4860717" cy="610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733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291</Words>
  <Application>Microsoft Office PowerPoint</Application>
  <PresentationFormat>Ecrã Panorâmico</PresentationFormat>
  <Paragraphs>56</Paragraphs>
  <Slides>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10" baseType="lpstr">
      <vt:lpstr>Arial MT</vt:lpstr>
      <vt:lpstr>Bahnschrift</vt:lpstr>
      <vt:lpstr>Calibri</vt:lpstr>
      <vt:lpstr>Times New Roman</vt:lpstr>
      <vt:lpstr>Office Theme</vt:lpstr>
      <vt:lpstr>“Receitas Sustentáveis, têm Tradição”</vt:lpstr>
      <vt:lpstr>“Receitas Sustentáveis, têmTradição”</vt:lpstr>
      <vt:lpstr>“Receitas Sustentáveis, têm Tradição”</vt:lpstr>
      <vt:lpstr>“Receitas Sustentáveis, têm Tradição”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“Receitas Sustentáveis, têm Tradição”</dc:title>
  <cp:lastModifiedBy>Vera Paulo (f909)</cp:lastModifiedBy>
  <cp:revision>3</cp:revision>
  <dcterms:created xsi:type="dcterms:W3CDTF">2023-05-27T20:49:13Z</dcterms:created>
  <dcterms:modified xsi:type="dcterms:W3CDTF">2023-05-27T20:58:28Z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2023-05-20T00:00:00Z</vt:filetime>
  </property>
  <property fmtid="{D5CDD505-2E9C-101B-9397-08002B2CF9AE}" pid="3" name="LastSaved">
    <vt:filetime>2023-05-27T00:00:00Z</vt:filetime>
  </property>
</Properties>
</file>