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08" r:id="rId2"/>
    <p:sldId id="1200" r:id="rId3"/>
    <p:sldId id="1195" r:id="rId4"/>
    <p:sldId id="1188" r:id="rId5"/>
    <p:sldId id="1189" r:id="rId6"/>
    <p:sldId id="1191" r:id="rId7"/>
    <p:sldId id="1192" r:id="rId8"/>
    <p:sldId id="1193" r:id="rId9"/>
    <p:sldId id="119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64A"/>
    <a:srgbClr val="00B050"/>
    <a:srgbClr val="0AB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4" y="1082024"/>
            <a:ext cx="1150540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 2022/2023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4" y="26824"/>
            <a:ext cx="1150540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4" y="1829766"/>
            <a:ext cx="11505405" cy="44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61D36D-B269-02D3-B879-F49D0BA1D6A4}"/>
              </a:ext>
            </a:extLst>
          </p:cNvPr>
          <p:cNvSpPr txBox="1"/>
          <p:nvPr/>
        </p:nvSpPr>
        <p:spPr>
          <a:xfrm>
            <a:off x="822960" y="1114154"/>
            <a:ext cx="108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“Arroz de Marisco”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0F8453-4748-6AE5-2C52-1D1D2F9E2D5D}"/>
              </a:ext>
            </a:extLst>
          </p:cNvPr>
          <p:cNvSpPr txBox="1"/>
          <p:nvPr/>
        </p:nvSpPr>
        <p:spPr>
          <a:xfrm>
            <a:off x="988456" y="1777177"/>
            <a:ext cx="10901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Receitas sustentáveis, têm tradição” foi o tema do trabalho que a turma do 3º ano do curso de Biotecnologia da Escola Superior de Tecnologia do Barreiro do Instituto Politécnico de Setúbal, desenvolveu no âmbito da unidade curricular de Tecnologia Alimentar.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Este trabalho teve como objetivo desafiar os estudantes na procura de receitas sustentáveis que tivessem tradição no seio das suas famílias. A receita eleita para ser apresentada no desafio ASS 2022/2023 foi o “Arroz de Marisco” . </a:t>
            </a:r>
          </a:p>
          <a:p>
            <a:pPr lvl="0" algn="just">
              <a:lnSpc>
                <a:spcPct val="200000"/>
              </a:lnSpc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A receita </a:t>
            </a:r>
            <a:r>
              <a:rPr lang="pt-P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selecionada é na sua essência sustentável, onde nada é desperdiçado. T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radicionalmente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 consumida em diferentes regiões de Portugal principalmente nas zonas costeiras.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05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4" y="1082024"/>
            <a:ext cx="1150540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 2022/2023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4" y="26824"/>
            <a:ext cx="1150540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4" y="1829766"/>
            <a:ext cx="11505405" cy="44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61D36D-B269-02D3-B879-F49D0BA1D6A4}"/>
              </a:ext>
            </a:extLst>
          </p:cNvPr>
          <p:cNvSpPr txBox="1"/>
          <p:nvPr/>
        </p:nvSpPr>
        <p:spPr>
          <a:xfrm>
            <a:off x="822960" y="1114154"/>
            <a:ext cx="108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“Arroz de Marisco”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0F8453-4748-6AE5-2C52-1D1D2F9E2D5D}"/>
              </a:ext>
            </a:extLst>
          </p:cNvPr>
          <p:cNvSpPr txBox="1"/>
          <p:nvPr/>
        </p:nvSpPr>
        <p:spPr>
          <a:xfrm>
            <a:off x="988456" y="2039536"/>
            <a:ext cx="10901680" cy="36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A alimentação sustentável, é aquela que trata de proteger e respeitar a biodiversidade e os ecossistemas, sendo também culturalmente aceitável, acessível e economicamente justa. Do ponto de vista nutricional é adequada, segura e saudável, e simultaneamente otimiza os recursos naturais e humanos.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1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951656"/>
            <a:ext cx="9668654" cy="54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numCol="2" rtlCol="0">
            <a:spAutoFit/>
          </a:bodyPr>
          <a:lstStyle/>
          <a:p>
            <a:endParaRPr lang="pt-PT" dirty="0"/>
          </a:p>
          <a:p>
            <a:r>
              <a:rPr lang="pt-PT" dirty="0">
                <a:latin typeface="Baskerville Old Face" panose="02020602080505020303" pitchFamily="18" charset="0"/>
              </a:rPr>
              <a:t> 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2422958" y="1254074"/>
            <a:ext cx="58865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>
                <a:latin typeface="Baskerville Old Face" panose="02020602080505020303" pitchFamily="18" charset="0"/>
              </a:rPr>
              <a:t>Escola Superior de Tecnologia do Barreiro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34143" y="1819464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Licenciatura em Biotecnologia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56722" y="2354076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Tecnologia Alimentar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66147" y="3960159"/>
            <a:ext cx="327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Baskerville Old Face" panose="02020602080505020303" pitchFamily="18" charset="0"/>
              </a:rPr>
              <a:t>Docente: Profª Natália Osório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46724" y="4400031"/>
            <a:ext cx="351570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dirty="0">
                <a:latin typeface="Baskerville Old Face" panose="02020602080505020303" pitchFamily="18" charset="0"/>
              </a:rPr>
              <a:t>Discentes:</a:t>
            </a:r>
          </a:p>
          <a:p>
            <a:pPr algn="ctr"/>
            <a:r>
              <a:rPr lang="pt-PT" sz="2000" dirty="0">
                <a:latin typeface="Baskerville Old Face" panose="02020602080505020303" pitchFamily="18" charset="0"/>
              </a:rPr>
              <a:t>David Rocha 202000070</a:t>
            </a:r>
          </a:p>
          <a:p>
            <a:pPr algn="ctr"/>
            <a:r>
              <a:rPr lang="pt-PT" sz="2000" dirty="0">
                <a:latin typeface="Baskerville Old Face" panose="02020602080505020303" pitchFamily="18" charset="0"/>
              </a:rPr>
              <a:t>João Caldeira 202000034</a:t>
            </a:r>
          </a:p>
          <a:p>
            <a:pPr algn="ctr"/>
            <a:r>
              <a:rPr lang="pt-PT" sz="2000" dirty="0">
                <a:latin typeface="Baskerville Old Face" panose="02020602080505020303" pitchFamily="18" charset="0"/>
              </a:rPr>
              <a:t>Madalena Fernandes 202000035</a:t>
            </a:r>
          </a:p>
          <a:p>
            <a:pPr algn="ctr"/>
            <a:r>
              <a:rPr lang="pt-PT" sz="2000" dirty="0">
                <a:latin typeface="Baskerville Old Face" panose="02020602080505020303" pitchFamily="18" charset="0"/>
              </a:rPr>
              <a:t>Tiago Madeira 202000033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436032" y="2943946"/>
            <a:ext cx="553709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latin typeface="Baskerville Old Face" panose="02020602080505020303" pitchFamily="18" charset="0"/>
              </a:rPr>
              <a:t>“Receitas Sustentáveis, têm Tradição”</a:t>
            </a:r>
          </a:p>
          <a:p>
            <a:pPr algn="ctr"/>
            <a:r>
              <a:rPr lang="pt-PT" sz="2200" dirty="0">
                <a:latin typeface="Baskerville Old Face" panose="02020602080505020303" pitchFamily="18" charset="0"/>
              </a:rPr>
              <a:t>Desafio ASS 2022/2023</a:t>
            </a:r>
          </a:p>
        </p:txBody>
      </p:sp>
      <p:pic>
        <p:nvPicPr>
          <p:cNvPr id="20" name="Imagem 19" descr="Uma imagem contendo Linha do tempo&#10;&#10;Descrição gerada automaticamente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7393" y="1006296"/>
            <a:ext cx="1584000" cy="10440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8480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TÍTULO DA </a:t>
            </a:r>
            <a:r>
              <a:rPr lang="en-GB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RECEITA</a:t>
            </a:r>
            <a:r>
              <a:rPr lang="en-GB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Arroz</a:t>
            </a:r>
            <a:r>
              <a:rPr lang="en-GB" dirty="0">
                <a:solidFill>
                  <a:prstClr val="black"/>
                </a:solidFill>
                <a:latin typeface="Century Schoolbook" panose="02040604050505020304" pitchFamily="18" charset="0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Marisco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numCol="2" rtlCol="0">
            <a:spAutoFit/>
          </a:bodyPr>
          <a:lstStyle/>
          <a:p>
            <a:endParaRPr lang="pt-PT" dirty="0"/>
          </a:p>
          <a:p>
            <a:r>
              <a:rPr lang="pt-PT" dirty="0">
                <a:latin typeface="Baskerville Old Face" panose="02020602080505020303" pitchFamily="18" charset="0"/>
              </a:rPr>
              <a:t> </a:t>
            </a:r>
            <a:r>
              <a:rPr lang="pt-PT" sz="1600" u="sng" dirty="0">
                <a:latin typeface="Baskerville Old Face" panose="02020602080505020303" pitchFamily="18" charset="0"/>
              </a:rPr>
              <a:t>INGREDIENTES</a:t>
            </a:r>
            <a:r>
              <a:rPr lang="pt-PT" sz="1600" dirty="0">
                <a:latin typeface="Baskerville Old Face" panose="02020602080505020303" pitchFamily="18" charset="0"/>
              </a:rPr>
              <a:t>  (valor energético por 100g - 91 kcal)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2 cebolas </a:t>
            </a:r>
          </a:p>
          <a:p>
            <a:pPr marL="285750" indent="-285750">
              <a:buFontTx/>
              <a:buChar char="-"/>
            </a:pPr>
            <a:r>
              <a:rPr lang="pt-PT" dirty="0"/>
              <a:t>3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300g de alho-francês</a:t>
            </a:r>
          </a:p>
          <a:p>
            <a:pPr marL="285750" indent="-285750">
              <a:buFontTx/>
              <a:buChar char="-"/>
            </a:pPr>
            <a:r>
              <a:rPr lang="pt-PT" dirty="0"/>
              <a:t>3 colheres de sopa de azeite </a:t>
            </a:r>
          </a:p>
          <a:p>
            <a:pPr marL="285750" indent="-285750">
              <a:buFontTx/>
              <a:buChar char="-"/>
            </a:pPr>
            <a:r>
              <a:rPr lang="pt-PT" dirty="0"/>
              <a:t>3 Tomates</a:t>
            </a:r>
          </a:p>
          <a:p>
            <a:pPr marL="285750" indent="-285750">
              <a:buFontTx/>
              <a:buChar char="-"/>
            </a:pPr>
            <a:r>
              <a:rPr lang="pt-PT" dirty="0"/>
              <a:t>50g de coentros</a:t>
            </a:r>
          </a:p>
          <a:p>
            <a:pPr marL="285750" indent="-285750">
              <a:buFontTx/>
              <a:buChar char="-"/>
            </a:pPr>
            <a:r>
              <a:rPr lang="pt-PT" dirty="0"/>
              <a:t>1L de Água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colheres de sopa de 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250g de arroz carolino</a:t>
            </a:r>
          </a:p>
          <a:p>
            <a:pPr marL="285750" indent="-285750">
              <a:buFontTx/>
              <a:buChar char="-"/>
            </a:pPr>
            <a:r>
              <a:rPr lang="pt-PT" dirty="0"/>
              <a:t>Sumo de ½ limão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300g de camarão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 de mexilhão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300g de amêijoa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2400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26" name="Picture 2" descr="Arroz de Mar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72" y="2520998"/>
            <a:ext cx="3296718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 de texto 6"/>
          <p:cNvSpPr txBox="1"/>
          <p:nvPr/>
        </p:nvSpPr>
        <p:spPr>
          <a:xfrm>
            <a:off x="6690751" y="5663983"/>
            <a:ext cx="270256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Arroz de Marisco.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PROCEDIMENTOS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5"/>
            <a:ext cx="9668654" cy="452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sz="1700" dirty="0">
                <a:latin typeface="Century Schoolbook" panose="02040604050505020304" pitchFamily="18" charset="0"/>
              </a:rPr>
              <a:t>1) </a:t>
            </a:r>
            <a:r>
              <a:rPr lang="pt-PT" sz="1750" dirty="0"/>
              <a:t>Pique finamente a cebola e fatie a parte subterrânea do alho-francês,</a:t>
            </a:r>
          </a:p>
          <a:p>
            <a:pPr algn="just"/>
            <a:r>
              <a:rPr lang="pt-PT" sz="1750" dirty="0"/>
              <a:t> coloque-os numa panela aquecida e refogue-os juntamente com um fio</a:t>
            </a:r>
          </a:p>
          <a:p>
            <a:pPr algn="just"/>
            <a:r>
              <a:rPr lang="pt-PT" sz="1750" dirty="0"/>
              <a:t> de azeite por cerca de 5 minutos;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1700" dirty="0">
                <a:latin typeface="Century Schoolbook" panose="02040604050505020304" pitchFamily="18" charset="0"/>
              </a:rPr>
              <a:t>2) </a:t>
            </a:r>
            <a:r>
              <a:rPr lang="pt-PT" sz="1750" dirty="0"/>
              <a:t>Quando o refogado estiver dourado, acrescente 3 dentes de alho</a:t>
            </a:r>
          </a:p>
          <a:p>
            <a:r>
              <a:rPr lang="pt-PT" sz="1750" dirty="0"/>
              <a:t>     picados e deixe refogar durante uns minutos;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494844" y="2046179"/>
            <a:ext cx="2484000" cy="1512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467195" y="4317143"/>
            <a:ext cx="2556000" cy="1404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95" y="2154707"/>
            <a:ext cx="2304000" cy="1294944"/>
          </a:xfrm>
          <a:prstGeom prst="rect">
            <a:avLst/>
          </a:prstGeom>
        </p:spPr>
      </p:pic>
      <p:sp>
        <p:nvSpPr>
          <p:cNvPr id="5" name="AutoShape 4" descr="Cortando alho em uma tábua de madeira processando sharp knife | Foto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r="3181" b="24448"/>
          <a:stretch/>
        </p:blipFill>
        <p:spPr>
          <a:xfrm>
            <a:off x="7575195" y="4417229"/>
            <a:ext cx="2340000" cy="121637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05074" y="5094998"/>
            <a:ext cx="5830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Utilize a rama do alho francês, as cascas da cebola e do alho, para confecionar um caldo de legumes que poderá ser congelado e reutilizado noutros pratos ou, utilizado como base de uma sopa na qual apenas terá que acrescentar mais legumes. </a:t>
            </a:r>
          </a:p>
        </p:txBody>
      </p:sp>
      <p:sp>
        <p:nvSpPr>
          <p:cNvPr id="18" name="Caixa de texto 6"/>
          <p:cNvSpPr txBox="1"/>
          <p:nvPr/>
        </p:nvSpPr>
        <p:spPr>
          <a:xfrm>
            <a:off x="7166648" y="3658265"/>
            <a:ext cx="3013093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a typeface="Calibri" panose="020F0502020204030204" pitchFamily="34" charset="0"/>
                <a:cs typeface="Times New Roman" panose="02020603050405020304" pitchFamily="18" charset="0"/>
              </a:rPr>
              <a:t>Refogado com a cebola e alho-francês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 de texto 6"/>
          <p:cNvSpPr txBox="1"/>
          <p:nvPr/>
        </p:nvSpPr>
        <p:spPr>
          <a:xfrm>
            <a:off x="7393915" y="5821229"/>
            <a:ext cx="270256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Alhos picados.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Vetores e ilustrações de Luz lampada para download gratuito | Freepik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3556" r="9817" b="13796"/>
          <a:stretch/>
        </p:blipFill>
        <p:spPr bwMode="auto">
          <a:xfrm flipH="1">
            <a:off x="899740" y="5019143"/>
            <a:ext cx="410003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1305074" y="3245004"/>
            <a:ext cx="4302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Opte por gorduras vegetais como o azeite.</a:t>
            </a:r>
          </a:p>
        </p:txBody>
      </p:sp>
      <p:pic>
        <p:nvPicPr>
          <p:cNvPr id="25" name="Picture 4" descr="Vetores e ilustrações de Luz lampada para download gratuito | Freepik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3556" r="9817" b="13796"/>
          <a:stretch/>
        </p:blipFill>
        <p:spPr bwMode="auto">
          <a:xfrm flipH="1">
            <a:off x="902686" y="3165329"/>
            <a:ext cx="410003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PROCEDIMENTOS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sz="1700" dirty="0">
                <a:latin typeface="Century Schoolbook" panose="02040604050505020304" pitchFamily="18" charset="0"/>
              </a:rPr>
              <a:t>3) </a:t>
            </a:r>
            <a:r>
              <a:rPr lang="pt-PT" sz="1750" dirty="0"/>
              <a:t>Lave o tomate e corte-o aos cubos, corte também os talos dos </a:t>
            </a:r>
          </a:p>
          <a:p>
            <a:pPr algn="just"/>
            <a:r>
              <a:rPr lang="pt-PT" sz="1750" dirty="0"/>
              <a:t>coentros e adicione ambos ao preparado anterior. Deixe cozinhar em</a:t>
            </a:r>
          </a:p>
          <a:p>
            <a:pPr algn="just"/>
            <a:r>
              <a:rPr lang="pt-PT" sz="1750" dirty="0"/>
              <a:t>lume brando por aproximadamente 10 minutos;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1700" dirty="0"/>
          </a:p>
          <a:p>
            <a:r>
              <a:rPr lang="pt-PT" sz="1700" dirty="0">
                <a:latin typeface="Century Schoolbook" panose="02040604050505020304" pitchFamily="18" charset="0"/>
              </a:rPr>
              <a:t>4) </a:t>
            </a:r>
            <a:r>
              <a:rPr lang="pt-PT" sz="1750" dirty="0"/>
              <a:t>Noutra panela com água a ferver, coloque sal a gosto e introduza a </a:t>
            </a:r>
          </a:p>
          <a:p>
            <a:r>
              <a:rPr lang="pt-PT" sz="1750" dirty="0"/>
              <a:t>mistura de mariscos. Deixe ferver durante 2 minutos, retire-os do</a:t>
            </a:r>
          </a:p>
          <a:p>
            <a:r>
              <a:rPr lang="pt-PT" sz="1750" dirty="0"/>
              <a:t>caldo e reserve-os;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163285" y="2050733"/>
            <a:ext cx="2808000" cy="1477328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322261" y="4348804"/>
            <a:ext cx="2700000" cy="1440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85" y="2193055"/>
            <a:ext cx="2592000" cy="12585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882"/>
          <a:stretch/>
        </p:blipFill>
        <p:spPr>
          <a:xfrm>
            <a:off x="7431652" y="4433522"/>
            <a:ext cx="2490157" cy="1260000"/>
          </a:xfrm>
          <a:prstGeom prst="rect">
            <a:avLst/>
          </a:prstGeom>
        </p:spPr>
      </p:pic>
      <p:sp>
        <p:nvSpPr>
          <p:cNvPr id="13" name="Caixa de texto 6"/>
          <p:cNvSpPr txBox="1"/>
          <p:nvPr/>
        </p:nvSpPr>
        <p:spPr>
          <a:xfrm>
            <a:off x="7167234" y="3643455"/>
            <a:ext cx="285758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Adição do tomate e coentros ao refugado.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 de texto 6"/>
          <p:cNvSpPr txBox="1"/>
          <p:nvPr/>
        </p:nvSpPr>
        <p:spPr>
          <a:xfrm>
            <a:off x="7322261" y="5858441"/>
            <a:ext cx="270256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a typeface="Calibri" panose="020F0502020204030204" pitchFamily="34" charset="0"/>
                <a:cs typeface="Times New Roman" panose="02020603050405020304" pitchFamily="18" charset="0"/>
              </a:rPr>
              <a:t>Fervura do m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arisco.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PROCEDIMENTOS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sz="1700" dirty="0">
                <a:latin typeface="Century Schoolbook" panose="02040604050505020304" pitchFamily="18" charset="0"/>
              </a:rPr>
              <a:t>5) </a:t>
            </a:r>
            <a:r>
              <a:rPr lang="pt-PT" sz="1720" dirty="0"/>
              <a:t>Arranje o marisco, retirando-lhes as cascas e cabeças do camarão,</a:t>
            </a:r>
          </a:p>
          <a:p>
            <a:pPr algn="just"/>
            <a:r>
              <a:rPr lang="pt-PT" sz="1720" dirty="0"/>
              <a:t>como também separando o miolo das amêijoas e do mexilhão das suas</a:t>
            </a:r>
          </a:p>
          <a:p>
            <a:pPr algn="just"/>
            <a:r>
              <a:rPr lang="pt-PT" sz="1720" dirty="0"/>
              <a:t>conchas. Para dar mais sabor ao prato, coloque de novo as cascas do</a:t>
            </a:r>
          </a:p>
          <a:p>
            <a:pPr algn="just"/>
            <a:r>
              <a:rPr lang="pt-PT" sz="1720" dirty="0"/>
              <a:t>camarão e as conchas dos bivalves na panela com água, onde os</a:t>
            </a:r>
          </a:p>
          <a:p>
            <a:pPr algn="just"/>
            <a:r>
              <a:rPr lang="pt-PT" sz="1720" dirty="0"/>
              <a:t>cozinhou de modo a criar um caldo de marisco;</a:t>
            </a:r>
          </a:p>
          <a:p>
            <a:endParaRPr lang="pt-PT" dirty="0"/>
          </a:p>
          <a:p>
            <a:endParaRPr lang="pt-PT" dirty="0"/>
          </a:p>
          <a:p>
            <a:endParaRPr lang="pt-PT" dirty="0">
              <a:latin typeface="Century Schoolbook" panose="02040604050505020304" pitchFamily="18" charset="0"/>
            </a:endParaRPr>
          </a:p>
          <a:p>
            <a:endParaRPr lang="pt-PT" dirty="0">
              <a:latin typeface="Century Schoolbook" panose="02040604050505020304" pitchFamily="18" charset="0"/>
            </a:endParaRPr>
          </a:p>
          <a:p>
            <a:endParaRPr lang="pt-PT" sz="1700" dirty="0">
              <a:latin typeface="Century Schoolbook" panose="02040604050505020304" pitchFamily="18" charset="0"/>
            </a:endParaRPr>
          </a:p>
          <a:p>
            <a:r>
              <a:rPr lang="pt-PT" sz="1700" dirty="0">
                <a:latin typeface="Century Schoolbook" panose="02040604050505020304" pitchFamily="18" charset="0"/>
              </a:rPr>
              <a:t>6) </a:t>
            </a:r>
            <a:r>
              <a:rPr lang="pt-PT" sz="1720" dirty="0"/>
              <a:t>Retire as cascas e conchas do caldo, e acrescente-o aos</a:t>
            </a:r>
          </a:p>
          <a:p>
            <a:r>
              <a:rPr lang="pt-PT" sz="1720" dirty="0"/>
              <a:t>legumes. Mexa assim que levantar fervura; 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482585" y="2039498"/>
            <a:ext cx="2520000" cy="1692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6319811" y="4479240"/>
            <a:ext cx="2052000" cy="1656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40841" y="3664070"/>
            <a:ext cx="550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Este caldo poderá ser congelado e utilizado posteriormente noutros pratos de marisco  e/ou peixe substituindo os ditos caldos Knorr. </a:t>
            </a:r>
          </a:p>
          <a:p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162" r="2823"/>
          <a:stretch/>
        </p:blipFill>
        <p:spPr>
          <a:xfrm>
            <a:off x="7596069" y="2116070"/>
            <a:ext cx="2293031" cy="154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r="2080" b="2044"/>
          <a:stretch/>
        </p:blipFill>
        <p:spPr>
          <a:xfrm>
            <a:off x="6439671" y="4551240"/>
            <a:ext cx="1812279" cy="1512000"/>
          </a:xfrm>
          <a:prstGeom prst="rect">
            <a:avLst/>
          </a:prstGeom>
        </p:spPr>
      </p:pic>
      <p:sp>
        <p:nvSpPr>
          <p:cNvPr id="15" name="Caixa de texto 6"/>
          <p:cNvSpPr txBox="1"/>
          <p:nvPr/>
        </p:nvSpPr>
        <p:spPr>
          <a:xfrm>
            <a:off x="7391304" y="3847142"/>
            <a:ext cx="270256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a typeface="Calibri" panose="020F0502020204030204" pitchFamily="34" charset="0"/>
                <a:cs typeface="Times New Roman" panose="02020603050405020304" pitchFamily="18" charset="0"/>
              </a:rPr>
              <a:t>Preparação do caldo de marisco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 de texto 6"/>
          <p:cNvSpPr txBox="1"/>
          <p:nvPr/>
        </p:nvSpPr>
        <p:spPr>
          <a:xfrm>
            <a:off x="8491671" y="5307240"/>
            <a:ext cx="119232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Adição do caldo ao refugado.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Vetores e ilustrações de Luz lampada para download gratuito | Freepik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3556" r="9817" b="13796"/>
          <a:stretch/>
        </p:blipFill>
        <p:spPr bwMode="auto">
          <a:xfrm flipH="1">
            <a:off x="888177" y="3615608"/>
            <a:ext cx="410003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PROCEDIMENTOS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sz="1700" dirty="0">
                <a:latin typeface="Century Schoolbook" panose="02040604050505020304" pitchFamily="18" charset="0"/>
              </a:rPr>
              <a:t>7) </a:t>
            </a:r>
            <a:r>
              <a:rPr lang="pt-PT" sz="1750" dirty="0"/>
              <a:t>Adicione o arroz, mexa um pouco e deixe cozinhar em lume</a:t>
            </a:r>
          </a:p>
          <a:p>
            <a:pPr algn="just"/>
            <a:r>
              <a:rPr lang="pt-PT" sz="1750" dirty="0"/>
              <a:t>brando com a panela tapada, durante 15 minutos ou até o arroz</a:t>
            </a:r>
          </a:p>
          <a:p>
            <a:pPr algn="just"/>
            <a:r>
              <a:rPr lang="pt-PT" sz="1750" dirty="0"/>
              <a:t>estar quase cozido;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1700" dirty="0"/>
          </a:p>
          <a:p>
            <a:r>
              <a:rPr lang="pt-PT" sz="1700" dirty="0">
                <a:latin typeface="Century Schoolbook" panose="02040604050505020304" pitchFamily="18" charset="0"/>
              </a:rPr>
              <a:t>8) </a:t>
            </a:r>
            <a:r>
              <a:rPr lang="pt-PT" sz="1750" dirty="0"/>
              <a:t>No final da cozedura adicione o marisco já preparado ao arroz,</a:t>
            </a:r>
          </a:p>
          <a:p>
            <a:r>
              <a:rPr lang="pt-PT" sz="1750" dirty="0"/>
              <a:t>mexa e desligue o lume;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6890031" y="2024559"/>
            <a:ext cx="2304000" cy="1764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6742139" y="4320647"/>
            <a:ext cx="2304000" cy="1764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6765"/>
          <a:stretch/>
        </p:blipFill>
        <p:spPr>
          <a:xfrm>
            <a:off x="7023750" y="2096559"/>
            <a:ext cx="2036562" cy="16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r="3949"/>
          <a:stretch/>
        </p:blipFill>
        <p:spPr>
          <a:xfrm>
            <a:off x="6832139" y="4430605"/>
            <a:ext cx="2124000" cy="1582841"/>
          </a:xfrm>
          <a:prstGeom prst="rect">
            <a:avLst/>
          </a:prstGeom>
        </p:spPr>
      </p:pic>
      <p:sp>
        <p:nvSpPr>
          <p:cNvPr id="13" name="Caixa de texto 6"/>
          <p:cNvSpPr txBox="1"/>
          <p:nvPr/>
        </p:nvSpPr>
        <p:spPr>
          <a:xfrm>
            <a:off x="6745218" y="3904419"/>
            <a:ext cx="270256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Adição do arroz.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 de texto 6"/>
          <p:cNvSpPr txBox="1"/>
          <p:nvPr/>
        </p:nvSpPr>
        <p:spPr>
          <a:xfrm>
            <a:off x="9177639" y="5194367"/>
            <a:ext cx="104582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Adição do marisco.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83160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PROCEDIMENTOS 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858000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sz="1700" dirty="0">
                <a:latin typeface="Century Schoolbook" panose="02040604050505020304" pitchFamily="18" charset="0"/>
              </a:rPr>
              <a:t>9) </a:t>
            </a:r>
            <a:r>
              <a:rPr lang="pt-PT" sz="1750" dirty="0"/>
              <a:t>Antes de servir polvilhe o arroz com as folhas de coentros</a:t>
            </a:r>
          </a:p>
          <a:p>
            <a:pPr algn="just"/>
            <a:r>
              <a:rPr lang="pt-PT" sz="1750" dirty="0"/>
              <a:t>picadas e regue com o sumo de meio limão.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6459195" y="2124691"/>
            <a:ext cx="2340000" cy="1728000"/>
          </a:xfrm>
          <a:prstGeom prst="rect">
            <a:avLst/>
          </a:prstGeom>
          <a:noFill/>
          <a:ln w="38100">
            <a:solidFill>
              <a:srgbClr val="05764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</a:t>
            </a:r>
            <a:r>
              <a:rPr lang="pt-PT" dirty="0" err="1"/>
              <a:t>preparaçã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98" t="3078" r="5116"/>
          <a:stretch/>
        </p:blipFill>
        <p:spPr>
          <a:xfrm>
            <a:off x="6567195" y="2206745"/>
            <a:ext cx="2124000" cy="1563892"/>
          </a:xfrm>
          <a:prstGeom prst="rect">
            <a:avLst/>
          </a:prstGeom>
        </p:spPr>
      </p:pic>
      <p:sp>
        <p:nvSpPr>
          <p:cNvPr id="11" name="Caixa de texto 6"/>
          <p:cNvSpPr txBox="1"/>
          <p:nvPr/>
        </p:nvSpPr>
        <p:spPr>
          <a:xfrm>
            <a:off x="6459195" y="3946724"/>
            <a:ext cx="2340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pt-PT" sz="1200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pt-PT" sz="12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P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Adição do sumo de limão e das folhas de coentros.</a:t>
            </a:r>
            <a:r>
              <a:rPr lang="pt-PT" sz="1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2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01177" y="2988691"/>
            <a:ext cx="430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Diminua o teor de sal do prato através da utilização de ervas aromáticas como os coentros.</a:t>
            </a:r>
          </a:p>
        </p:txBody>
      </p:sp>
      <p:pic>
        <p:nvPicPr>
          <p:cNvPr id="3076" name="Picture 4" descr="Vetores e ilustrações de Luz lampada para download gratuito | Freepik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3556" r="9817" b="13796"/>
          <a:stretch/>
        </p:blipFill>
        <p:spPr bwMode="auto">
          <a:xfrm flipH="1">
            <a:off x="891174" y="2919534"/>
            <a:ext cx="410003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1773436" y="6525128"/>
            <a:ext cx="8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Schoolbook" panose="020406040505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797353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A082887A86194F8A7655DE138F0B72" ma:contentTypeVersion="12" ma:contentTypeDescription="Criar um novo documento." ma:contentTypeScope="" ma:versionID="79949021d2a2c4421814e92dc5ebba47">
  <xsd:schema xmlns:xsd="http://www.w3.org/2001/XMLSchema" xmlns:xs="http://www.w3.org/2001/XMLSchema" xmlns:p="http://schemas.microsoft.com/office/2006/metadata/properties" xmlns:ns2="4537fd25-5e3d-4f5a-b252-291c548d4366" xmlns:ns3="0fa45853-0c0b-49fd-adf5-2b1de96774c9" targetNamespace="http://schemas.microsoft.com/office/2006/metadata/properties" ma:root="true" ma:fieldsID="044b57207b861fc377d5d82752c2b444" ns2:_="" ns3:_="">
    <xsd:import namespace="4537fd25-5e3d-4f5a-b252-291c548d4366"/>
    <xsd:import namespace="0fa45853-0c0b-49fd-adf5-2b1de9677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7fd25-5e3d-4f5a-b252-291c548d4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1c634bea-018a-4564-83db-d8422d98d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45853-0c0b-49fd-adf5-2b1de9677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ade750-7376-47ca-9e75-47231001afd5}" ma:internalName="TaxCatchAll" ma:showField="CatchAllData" ma:web="0fa45853-0c0b-49fd-adf5-2b1de9677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37fd25-5e3d-4f5a-b252-291c548d4366">
      <Terms xmlns="http://schemas.microsoft.com/office/infopath/2007/PartnerControls"/>
    </lcf76f155ced4ddcb4097134ff3c332f>
    <TaxCatchAll xmlns="0fa45853-0c0b-49fd-adf5-2b1de96774c9" xsi:nil="true"/>
  </documentManagement>
</p:properties>
</file>

<file path=customXml/itemProps1.xml><?xml version="1.0" encoding="utf-8"?>
<ds:datastoreItem xmlns:ds="http://schemas.openxmlformats.org/officeDocument/2006/customXml" ds:itemID="{92D07D35-4B48-4522-A066-B89D27B10D47}"/>
</file>

<file path=customXml/itemProps2.xml><?xml version="1.0" encoding="utf-8"?>
<ds:datastoreItem xmlns:ds="http://schemas.openxmlformats.org/officeDocument/2006/customXml" ds:itemID="{2F3AB45F-9023-400D-9544-02B8F355F60B}"/>
</file>

<file path=customXml/itemProps3.xml><?xml version="1.0" encoding="utf-8"?>
<ds:datastoreItem xmlns:ds="http://schemas.openxmlformats.org/officeDocument/2006/customXml" ds:itemID="{D382A063-10E4-4DB5-8829-18D381558506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989</Words>
  <Application>Microsoft Office PowerPoint</Application>
  <PresentationFormat>Ecrã Panorâmico</PresentationFormat>
  <Paragraphs>211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8" baseType="lpstr">
      <vt:lpstr>Arial</vt:lpstr>
      <vt:lpstr>Bahnschrift</vt:lpstr>
      <vt:lpstr>Baskerville Old Face</vt:lpstr>
      <vt:lpstr>Calibri</vt:lpstr>
      <vt:lpstr>Calibri Light</vt:lpstr>
      <vt:lpstr>Century Schoolbook</vt:lpstr>
      <vt:lpstr>Times New Roman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Natália Osório</cp:lastModifiedBy>
  <cp:revision>60</cp:revision>
  <dcterms:created xsi:type="dcterms:W3CDTF">2023-02-27T10:13:03Z</dcterms:created>
  <dcterms:modified xsi:type="dcterms:W3CDTF">2023-05-29T18:13:27Z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0x01010060A082887A86194F8A7655DE138F0B72</vt:lpwstr>
  </property>
</Properties>
</file>