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png" ContentType="image/png"/>
  <Override PartName="/ppt/media/image2.jpeg" ContentType="image/jpeg"/>
  <Override PartName="/ppt/media/image17.jpeg" ContentType="image/jpeg"/>
  <Override PartName="/ppt/media/image3.png" ContentType="image/png"/>
  <Override PartName="/ppt/media/image4.jpeg" ContentType="image/jpeg"/>
  <Override PartName="/ppt/media/image5.jpeg" ContentType="image/jpeg"/>
  <Override PartName="/ppt/media/image7.png" ContentType="image/png"/>
  <Override PartName="/ppt/media/image6.jpeg" ContentType="image/jpeg"/>
  <Override PartName="/ppt/media/image8.jpeg" ContentType="image/jpeg"/>
  <Override PartName="/ppt/media/image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16.png" ContentType="image/pn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P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P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pt-PT" sz="4400" spc="-1" strike="noStrike">
                <a:solidFill>
                  <a:srgbClr val="000000"/>
                </a:solidFill>
                <a:latin typeface="Calibri Light"/>
              </a:rPr>
              <a:t>Clique para editar o estilo de título do Modelo Global</a:t>
            </a:r>
            <a:endParaRPr b="0" lang="pt-P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PT" sz="2800" spc="-1" strike="noStrike">
                <a:solidFill>
                  <a:srgbClr val="000000"/>
                </a:solidFill>
                <a:latin typeface="Calibri"/>
              </a:rPr>
              <a:t>Clique para editar os estilos do texto de Modelo Global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PT" sz="24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PT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PT" sz="20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PT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1285189-B143-4D8E-9EB9-29D687AD84D2}" type="datetime">
              <a:rPr b="0" lang="pt-PT" sz="1200" spc="-1" strike="noStrike">
                <a:solidFill>
                  <a:srgbClr val="8b8b8b"/>
                </a:solidFill>
                <a:latin typeface="Calibri"/>
              </a:rPr>
              <a:t>25-05-2023</a:t>
            </a:fld>
            <a:endParaRPr b="0" lang="pt-PT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PT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3772FFF-7FE3-440B-B30C-32F1501FA37C}" type="slidenum">
              <a:rPr b="0" lang="pt-PT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pt-P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22"/>
          <p:cNvSpPr/>
          <p:nvPr/>
        </p:nvSpPr>
        <p:spPr>
          <a:xfrm>
            <a:off x="686520" y="1048320"/>
            <a:ext cx="9668160" cy="826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</a:rPr>
              <a:t>TÍTULO DA RECEITA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: Caldo - Verde</a:t>
            </a:r>
            <a:endParaRPr b="0" lang="pt-PT" sz="1800" spc="-1" strike="noStrike">
              <a:latin typeface="Arial"/>
            </a:endParaRPr>
          </a:p>
        </p:txBody>
      </p:sp>
      <p:sp>
        <p:nvSpPr>
          <p:cNvPr id="42" name="CaixaDeTexto 16"/>
          <p:cNvSpPr/>
          <p:nvPr/>
        </p:nvSpPr>
        <p:spPr>
          <a:xfrm>
            <a:off x="686520" y="6424560"/>
            <a:ext cx="6942240" cy="30348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PT" sz="1400" spc="-1" strike="noStrike">
                <a:solidFill>
                  <a:srgbClr val="ffffff"/>
                </a:solidFill>
                <a:latin typeface="Calibri"/>
              </a:rPr>
              <a:t>https://alimentacaosaudavelesustentavel.abae.pt/desafios-2022-2023/receitas-sustentaveis/</a:t>
            </a:r>
            <a:endParaRPr b="0" lang="pt-PT" sz="1400" spc="-1" strike="noStrike">
              <a:latin typeface="Arial"/>
            </a:endParaRPr>
          </a:p>
        </p:txBody>
      </p:sp>
      <p:sp>
        <p:nvSpPr>
          <p:cNvPr id="43" name="Título 1"/>
          <p:cNvSpPr txBox="1"/>
          <p:nvPr/>
        </p:nvSpPr>
        <p:spPr>
          <a:xfrm>
            <a:off x="0" y="0"/>
            <a:ext cx="464760" cy="678996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txBody>
          <a:bodyPr lIns="45720" rIns="45720" tIns="91440" bIns="91440" anchor="ctr">
            <a:normAutofit/>
          </a:bodyPr>
          <a:p>
            <a:pPr algn="ctr">
              <a:lnSpc>
                <a:spcPct val="90000"/>
              </a:lnSpc>
            </a:pPr>
            <a:r>
              <a:rPr b="1" lang="en-GB" sz="2800" spc="-1" strike="noStrike">
                <a:solidFill>
                  <a:srgbClr val="ffffff"/>
                </a:solidFill>
                <a:latin typeface="Bahnschrift"/>
              </a:rPr>
              <a:t>Desafio ASS 2022/2023</a:t>
            </a:r>
            <a:r>
              <a:rPr b="1" lang="en-GB" sz="2800" spc="-1" strike="noStrike">
                <a:solidFill>
                  <a:srgbClr val="ffffff"/>
                </a:solidFill>
                <a:latin typeface="Calibri Light"/>
              </a:rPr>
              <a:t> 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CaixaDeTexto 35"/>
          <p:cNvSpPr/>
          <p:nvPr/>
        </p:nvSpPr>
        <p:spPr>
          <a:xfrm>
            <a:off x="686520" y="27000"/>
            <a:ext cx="9668160" cy="69984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“</a:t>
            </a: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Receitas Sustentáveis, têm Tradição</a:t>
            </a:r>
            <a:r>
              <a:rPr b="1" lang="en-GB" sz="3200" spc="-1" strike="noStrike">
                <a:solidFill>
                  <a:srgbClr val="ffffff"/>
                </a:solidFill>
                <a:latin typeface="Bahnschrift"/>
              </a:rPr>
              <a:t>”</a:t>
            </a:r>
            <a:endParaRPr b="0" lang="pt-PT" sz="3200" spc="-1" strike="noStrike">
              <a:latin typeface="Arial"/>
            </a:endParaRPr>
          </a:p>
        </p:txBody>
      </p:sp>
      <p:pic>
        <p:nvPicPr>
          <p:cNvPr id="45" name="Imagem 26" descr=""/>
          <p:cNvPicPr/>
          <p:nvPr/>
        </p:nvPicPr>
        <p:blipFill>
          <a:blip r:embed="rId1"/>
          <a:stretch/>
        </p:blipFill>
        <p:spPr>
          <a:xfrm>
            <a:off x="7920" y="67680"/>
            <a:ext cx="436680" cy="433080"/>
          </a:xfrm>
          <a:prstGeom prst="rect">
            <a:avLst/>
          </a:prstGeom>
          <a:ln w="0">
            <a:noFill/>
          </a:ln>
        </p:spPr>
      </p:pic>
      <p:sp>
        <p:nvSpPr>
          <p:cNvPr id="46" name="CaixaDeTexto 6"/>
          <p:cNvSpPr/>
          <p:nvPr/>
        </p:nvSpPr>
        <p:spPr>
          <a:xfrm>
            <a:off x="686520" y="1829880"/>
            <a:ext cx="9668160" cy="5028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INGREDIENTES:</a:t>
            </a: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Batata </a:t>
            </a:r>
            <a:endParaRPr b="0" lang="pt-P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Couve </a:t>
            </a:r>
            <a:endParaRPr b="0" lang="pt-P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Azeite </a:t>
            </a:r>
            <a:endParaRPr b="0" lang="pt-P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Chouriço</a:t>
            </a:r>
            <a:endParaRPr b="0" lang="pt-P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Água</a:t>
            </a:r>
            <a:endParaRPr b="0" lang="pt-PT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Sal </a:t>
            </a: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2"/>
          <a:srcRect l="32445" t="65064" r="16728" b="0"/>
          <a:stretch/>
        </p:blipFill>
        <p:spPr>
          <a:xfrm>
            <a:off x="6120000" y="2520000"/>
            <a:ext cx="3240000" cy="287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 22"/>
          <p:cNvSpPr/>
          <p:nvPr/>
        </p:nvSpPr>
        <p:spPr>
          <a:xfrm>
            <a:off x="686520" y="1082160"/>
            <a:ext cx="9668160" cy="826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PROCEDIMENTOS: </a:t>
            </a:r>
            <a:endParaRPr b="0" lang="pt-PT" sz="1800" spc="-1" strike="noStrike">
              <a:latin typeface="Arial"/>
            </a:endParaRPr>
          </a:p>
        </p:txBody>
      </p:sp>
      <p:sp>
        <p:nvSpPr>
          <p:cNvPr id="49" name="CaixaDeTexto 16"/>
          <p:cNvSpPr/>
          <p:nvPr/>
        </p:nvSpPr>
        <p:spPr>
          <a:xfrm>
            <a:off x="686520" y="6424560"/>
            <a:ext cx="6942240" cy="30348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PT" sz="1400" spc="-1" strike="noStrike">
                <a:solidFill>
                  <a:srgbClr val="ffffff"/>
                </a:solidFill>
                <a:latin typeface="Calibri"/>
              </a:rPr>
              <a:t>https://alimentacaosaudavelesustentavel.abae.pt/desafios-2022-2023/receitas-sustentaveis/</a:t>
            </a:r>
            <a:endParaRPr b="0" lang="pt-PT" sz="1400" spc="-1" strike="noStrike">
              <a:latin typeface="Arial"/>
            </a:endParaRPr>
          </a:p>
        </p:txBody>
      </p:sp>
      <p:sp>
        <p:nvSpPr>
          <p:cNvPr id="50" name="Título 1"/>
          <p:cNvSpPr txBox="1"/>
          <p:nvPr/>
        </p:nvSpPr>
        <p:spPr>
          <a:xfrm>
            <a:off x="0" y="0"/>
            <a:ext cx="464760" cy="678996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txBody>
          <a:bodyPr lIns="45720" rIns="45720" tIns="91440" bIns="91440" anchor="ctr">
            <a:normAutofit/>
          </a:bodyPr>
          <a:p>
            <a:pPr algn="ctr">
              <a:lnSpc>
                <a:spcPct val="90000"/>
              </a:lnSpc>
            </a:pPr>
            <a:r>
              <a:rPr b="1" lang="en-GB" sz="2800" spc="-1" strike="noStrike">
                <a:solidFill>
                  <a:srgbClr val="ffffff"/>
                </a:solidFill>
                <a:latin typeface="Bahnschrift"/>
              </a:rPr>
              <a:t>Desafio ASS 2022/2023</a:t>
            </a:r>
            <a:r>
              <a:rPr b="1" lang="en-GB" sz="2800" spc="-1" strike="noStrike">
                <a:solidFill>
                  <a:srgbClr val="ffffff"/>
                </a:solidFill>
                <a:latin typeface="Calibri Light"/>
              </a:rPr>
              <a:t> 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CaixaDeTexto 35"/>
          <p:cNvSpPr/>
          <p:nvPr/>
        </p:nvSpPr>
        <p:spPr>
          <a:xfrm>
            <a:off x="686520" y="27000"/>
            <a:ext cx="9668160" cy="69984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“</a:t>
            </a: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Receitas Sustentáveis, têm Tradição</a:t>
            </a:r>
            <a:r>
              <a:rPr b="1" lang="en-GB" sz="3200" spc="-1" strike="noStrike">
                <a:solidFill>
                  <a:srgbClr val="ffffff"/>
                </a:solidFill>
                <a:latin typeface="Bahnschrift"/>
              </a:rPr>
              <a:t>”</a:t>
            </a:r>
            <a:endParaRPr b="0" lang="pt-PT" sz="3200" spc="-1" strike="noStrike">
              <a:latin typeface="Arial"/>
            </a:endParaRPr>
          </a:p>
        </p:txBody>
      </p:sp>
      <p:pic>
        <p:nvPicPr>
          <p:cNvPr id="52" name="Imagem 26" descr=""/>
          <p:cNvPicPr/>
          <p:nvPr/>
        </p:nvPicPr>
        <p:blipFill>
          <a:blip r:embed="rId1"/>
          <a:stretch/>
        </p:blipFill>
        <p:spPr>
          <a:xfrm>
            <a:off x="7920" y="67680"/>
            <a:ext cx="436680" cy="433080"/>
          </a:xfrm>
          <a:prstGeom prst="rect">
            <a:avLst/>
          </a:prstGeom>
          <a:ln w="0">
            <a:noFill/>
          </a:ln>
        </p:spPr>
      </p:pic>
      <p:sp>
        <p:nvSpPr>
          <p:cNvPr id="53" name="CaixaDeTexto 6"/>
          <p:cNvSpPr/>
          <p:nvPr/>
        </p:nvSpPr>
        <p:spPr>
          <a:xfrm>
            <a:off x="686520" y="1829880"/>
            <a:ext cx="9668160" cy="4143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1º) Descasque as batatas , lave-as e corte-as em cubos.</a:t>
            </a: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2º) Entretanto, limpe as couves, lave-as e corte-as em fatias muito finas</a:t>
            </a:r>
            <a:r>
              <a:rPr b="0" lang="pt-PT" sz="1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pt-P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400" spc="-1" strike="noStrike">
              <a:latin typeface="Arial"/>
            </a:endParaRPr>
          </a:p>
        </p:txBody>
      </p:sp>
      <p:sp>
        <p:nvSpPr>
          <p:cNvPr id="54" name="CaixaDeTexto 1"/>
          <p:cNvSpPr/>
          <p:nvPr/>
        </p:nvSpPr>
        <p:spPr>
          <a:xfrm>
            <a:off x="7629120" y="1908360"/>
            <a:ext cx="2449080" cy="200988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</p:txBody>
      </p:sp>
      <p:sp>
        <p:nvSpPr>
          <p:cNvPr id="55" name="CaixaDeTexto 2"/>
          <p:cNvSpPr/>
          <p:nvPr/>
        </p:nvSpPr>
        <p:spPr>
          <a:xfrm>
            <a:off x="7629120" y="4032000"/>
            <a:ext cx="2450880" cy="173628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2"/>
          <a:srcRect l="0" t="0" r="0" b="24660"/>
          <a:stretch/>
        </p:blipFill>
        <p:spPr>
          <a:xfrm>
            <a:off x="7722720" y="2131200"/>
            <a:ext cx="2355480" cy="1648800"/>
          </a:xfrm>
          <a:prstGeom prst="rect">
            <a:avLst/>
          </a:prstGeom>
          <a:ln w="0">
            <a:noFill/>
          </a:ln>
        </p:spPr>
      </p:pic>
      <p:pic>
        <p:nvPicPr>
          <p:cNvPr id="57" name="" descr=""/>
          <p:cNvPicPr/>
          <p:nvPr/>
        </p:nvPicPr>
        <p:blipFill>
          <a:blip r:embed="rId3"/>
          <a:srcRect l="0" t="16227" r="0" b="26884"/>
          <a:stretch/>
        </p:blipFill>
        <p:spPr>
          <a:xfrm>
            <a:off x="8820000" y="4140000"/>
            <a:ext cx="1260000" cy="1461960"/>
          </a:xfrm>
          <a:prstGeom prst="rect">
            <a:avLst/>
          </a:prstGeom>
          <a:ln w="0">
            <a:noFill/>
          </a:ln>
        </p:spPr>
      </p:pic>
      <p:sp>
        <p:nvSpPr>
          <p:cNvPr id="58" name=""/>
          <p:cNvSpPr txBox="1"/>
          <p:nvPr/>
        </p:nvSpPr>
        <p:spPr>
          <a:xfrm>
            <a:off x="7632000" y="4122360"/>
            <a:ext cx="1180440" cy="1457640"/>
          </a:xfrm>
          <a:prstGeom prst="rect">
            <a:avLst/>
          </a:prstGeom>
          <a:blipFill rotWithShape="0">
            <a:blip r:embed="rId4"/>
            <a:stretch/>
          </a:blip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 algn="ctr"/>
            <a:endParaRPr b="0" lang="pt-PT" sz="1800" spc="-1" strike="noStrike">
              <a:latin typeface="Arial"/>
            </a:endParaRPr>
          </a:p>
          <a:p>
            <a:pPr algn="ctr"/>
            <a:endParaRPr b="0" lang="pt-PT" sz="1800" spc="-1" strike="noStrike">
              <a:latin typeface="Arial"/>
            </a:endParaRPr>
          </a:p>
          <a:p>
            <a:pPr algn="ctr"/>
            <a:endParaRPr b="0" lang="pt-PT" sz="1800" spc="-1" strike="noStrike">
              <a:latin typeface="Arial"/>
            </a:endParaRPr>
          </a:p>
          <a:p>
            <a:pPr algn="ctr"/>
            <a:endParaRPr b="0" lang="pt-PT" sz="1800" spc="-1" strike="noStrike">
              <a:latin typeface="Arial"/>
            </a:endParaRPr>
          </a:p>
          <a:p>
            <a:pPr algn="ctr"/>
            <a:endParaRPr b="0" lang="pt-PT" sz="1800" spc="-1" strike="noStrike">
              <a:latin typeface="Arial"/>
            </a:endParaRPr>
          </a:p>
          <a:p>
            <a:pPr algn="ctr"/>
            <a:endParaRPr b="0" lang="pt-PT" sz="1800" spc="-1" strike="noStrike">
              <a:latin typeface="Arial"/>
            </a:endParaRPr>
          </a:p>
          <a:p>
            <a:pPr algn="ctr"/>
            <a:endParaRPr b="0" lang="pt-PT" sz="1800" spc="-1" strike="noStrike">
              <a:latin typeface="Arial"/>
            </a:endParaRPr>
          </a:p>
          <a:p>
            <a:pPr algn="ctr"/>
            <a:endParaRPr b="0" lang="pt-PT" sz="1800" spc="-1" strike="noStrike">
              <a:latin typeface="Arial"/>
            </a:endParaRPr>
          </a:p>
          <a:p>
            <a:pPr algn="ctr"/>
            <a:endParaRPr b="0" lang="pt-P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22"/>
          <p:cNvSpPr/>
          <p:nvPr/>
        </p:nvSpPr>
        <p:spPr>
          <a:xfrm>
            <a:off x="686520" y="1082160"/>
            <a:ext cx="9668160" cy="826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PROCEDIMENTOS: </a:t>
            </a:r>
            <a:endParaRPr b="0" lang="pt-PT" sz="1800" spc="-1" strike="noStrike">
              <a:latin typeface="Arial"/>
            </a:endParaRPr>
          </a:p>
        </p:txBody>
      </p:sp>
      <p:sp>
        <p:nvSpPr>
          <p:cNvPr id="60" name="CaixaDeTexto 16"/>
          <p:cNvSpPr/>
          <p:nvPr/>
        </p:nvSpPr>
        <p:spPr>
          <a:xfrm>
            <a:off x="686520" y="6424560"/>
            <a:ext cx="6942240" cy="30348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PT" sz="1400" spc="-1" strike="noStrike">
                <a:solidFill>
                  <a:srgbClr val="ffffff"/>
                </a:solidFill>
                <a:latin typeface="Calibri"/>
              </a:rPr>
              <a:t>https://alimentacaosaudavelesustentavel.abae.pt/desafios-2022-2023/receitas-sustentaveis/</a:t>
            </a:r>
            <a:endParaRPr b="0" lang="pt-PT" sz="1400" spc="-1" strike="noStrike">
              <a:latin typeface="Arial"/>
            </a:endParaRPr>
          </a:p>
        </p:txBody>
      </p:sp>
      <p:sp>
        <p:nvSpPr>
          <p:cNvPr id="61" name="Título 1"/>
          <p:cNvSpPr txBox="1"/>
          <p:nvPr/>
        </p:nvSpPr>
        <p:spPr>
          <a:xfrm>
            <a:off x="0" y="0"/>
            <a:ext cx="464760" cy="678996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txBody>
          <a:bodyPr lIns="45720" rIns="45720" tIns="91440" bIns="91440" anchor="ctr">
            <a:normAutofit/>
          </a:bodyPr>
          <a:p>
            <a:pPr algn="ctr">
              <a:lnSpc>
                <a:spcPct val="90000"/>
              </a:lnSpc>
            </a:pPr>
            <a:r>
              <a:rPr b="1" lang="en-GB" sz="2800" spc="-1" strike="noStrike">
                <a:solidFill>
                  <a:srgbClr val="ffffff"/>
                </a:solidFill>
                <a:latin typeface="Bahnschrift"/>
              </a:rPr>
              <a:t>Desafio ASS 2022/2023</a:t>
            </a:r>
            <a:r>
              <a:rPr b="1" lang="en-GB" sz="2800" spc="-1" strike="noStrike">
                <a:solidFill>
                  <a:srgbClr val="ffffff"/>
                </a:solidFill>
                <a:latin typeface="Calibri Light"/>
              </a:rPr>
              <a:t> 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CaixaDeTexto 35"/>
          <p:cNvSpPr/>
          <p:nvPr/>
        </p:nvSpPr>
        <p:spPr>
          <a:xfrm>
            <a:off x="686520" y="27000"/>
            <a:ext cx="9668160" cy="69984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“</a:t>
            </a: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Receitas Sustentáveis, têm Tradição</a:t>
            </a:r>
            <a:r>
              <a:rPr b="1" lang="en-GB" sz="3200" spc="-1" strike="noStrike">
                <a:solidFill>
                  <a:srgbClr val="ffffff"/>
                </a:solidFill>
                <a:latin typeface="Bahnschrift"/>
              </a:rPr>
              <a:t>”</a:t>
            </a:r>
            <a:endParaRPr b="0" lang="pt-PT" sz="3200" spc="-1" strike="noStrike">
              <a:latin typeface="Arial"/>
            </a:endParaRPr>
          </a:p>
        </p:txBody>
      </p:sp>
      <p:pic>
        <p:nvPicPr>
          <p:cNvPr id="63" name="Imagem 26" descr=""/>
          <p:cNvPicPr/>
          <p:nvPr/>
        </p:nvPicPr>
        <p:blipFill>
          <a:blip r:embed="rId1"/>
          <a:stretch/>
        </p:blipFill>
        <p:spPr>
          <a:xfrm>
            <a:off x="7920" y="67680"/>
            <a:ext cx="436680" cy="433080"/>
          </a:xfrm>
          <a:prstGeom prst="rect">
            <a:avLst/>
          </a:prstGeom>
          <a:ln w="0">
            <a:noFill/>
          </a:ln>
        </p:spPr>
      </p:pic>
      <p:sp>
        <p:nvSpPr>
          <p:cNvPr id="64" name="CaixaDeTexto 6"/>
          <p:cNvSpPr/>
          <p:nvPr/>
        </p:nvSpPr>
        <p:spPr>
          <a:xfrm>
            <a:off x="686520" y="1846080"/>
            <a:ext cx="9668160" cy="4479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3º) Corte um chouriço em rodelas finas. </a:t>
            </a: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4º) Coza as batatas numa panela com água</a:t>
            </a:r>
            <a:r>
              <a:rPr b="0" lang="pt-PT" sz="1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pt-P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400" spc="-1" strike="noStrike">
              <a:latin typeface="Arial"/>
            </a:endParaRPr>
          </a:p>
        </p:txBody>
      </p:sp>
      <p:sp>
        <p:nvSpPr>
          <p:cNvPr id="65" name="CaixaDeTexto 1"/>
          <p:cNvSpPr/>
          <p:nvPr/>
        </p:nvSpPr>
        <p:spPr>
          <a:xfrm>
            <a:off x="7629120" y="2200680"/>
            <a:ext cx="2449080" cy="200988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</p:txBody>
      </p:sp>
      <p:sp>
        <p:nvSpPr>
          <p:cNvPr id="66" name="CaixaDeTexto 2"/>
          <p:cNvSpPr/>
          <p:nvPr/>
        </p:nvSpPr>
        <p:spPr>
          <a:xfrm>
            <a:off x="7629120" y="4374360"/>
            <a:ext cx="2450880" cy="173556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2"/>
          <a:srcRect l="0" t="0" r="0" b="19451"/>
          <a:stretch/>
        </p:blipFill>
        <p:spPr>
          <a:xfrm>
            <a:off x="8135280" y="2272680"/>
            <a:ext cx="1585440" cy="1759320"/>
          </a:xfrm>
          <a:prstGeom prst="rect">
            <a:avLst/>
          </a:prstGeom>
          <a:ln w="0">
            <a:noFill/>
          </a:ln>
        </p:spPr>
      </p:pic>
      <p:sp>
        <p:nvSpPr>
          <p:cNvPr id="68" name=""/>
          <p:cNvSpPr txBox="1"/>
          <p:nvPr/>
        </p:nvSpPr>
        <p:spPr>
          <a:xfrm>
            <a:off x="8280000" y="4435200"/>
            <a:ext cx="1440000" cy="1654920"/>
          </a:xfrm>
          <a:prstGeom prst="rect">
            <a:avLst/>
          </a:prstGeom>
          <a:blipFill rotWithShape="0">
            <a:blip r:embed="rId3"/>
            <a:srcRect l="0" t="13207" r="0" b="0"/>
            <a:stretch/>
          </a:blip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 algn="ctr"/>
            <a:endParaRPr b="0" lang="pt-PT" sz="1800" spc="-1" strike="noStrike">
              <a:latin typeface="Arial"/>
            </a:endParaRPr>
          </a:p>
          <a:p>
            <a:pPr algn="ctr"/>
            <a:endParaRPr b="0" lang="pt-PT" sz="1800" spc="-1" strike="noStrike">
              <a:latin typeface="Arial"/>
            </a:endParaRPr>
          </a:p>
          <a:p>
            <a:pPr algn="ctr"/>
            <a:endParaRPr b="0" lang="pt-PT" sz="1800" spc="-1" strike="noStrike">
              <a:latin typeface="Arial"/>
            </a:endParaRPr>
          </a:p>
          <a:p>
            <a:pPr algn="ctr"/>
            <a:endParaRPr b="0" lang="pt-PT" sz="1800" spc="-1" strike="noStrike">
              <a:latin typeface="Arial"/>
            </a:endParaRPr>
          </a:p>
          <a:p>
            <a:pPr algn="ctr"/>
            <a:endParaRPr b="0" lang="pt-PT" sz="1800" spc="-1" strike="noStrike">
              <a:latin typeface="Arial"/>
            </a:endParaRPr>
          </a:p>
          <a:p>
            <a:pPr algn="ctr"/>
            <a:endParaRPr b="0" lang="pt-P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22"/>
          <p:cNvSpPr/>
          <p:nvPr/>
        </p:nvSpPr>
        <p:spPr>
          <a:xfrm>
            <a:off x="686520" y="1082160"/>
            <a:ext cx="9668160" cy="826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PROCEDIMENTOS: </a:t>
            </a:r>
            <a:endParaRPr b="0" lang="pt-PT" sz="1800" spc="-1" strike="noStrike">
              <a:latin typeface="Arial"/>
            </a:endParaRPr>
          </a:p>
        </p:txBody>
      </p:sp>
      <p:sp>
        <p:nvSpPr>
          <p:cNvPr id="70" name="Título 1"/>
          <p:cNvSpPr txBox="1"/>
          <p:nvPr/>
        </p:nvSpPr>
        <p:spPr>
          <a:xfrm>
            <a:off x="0" y="0"/>
            <a:ext cx="464760" cy="678996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txBody>
          <a:bodyPr lIns="45720" rIns="45720" tIns="91440" bIns="91440" anchor="ctr">
            <a:normAutofit/>
          </a:bodyPr>
          <a:p>
            <a:pPr algn="ctr">
              <a:lnSpc>
                <a:spcPct val="90000"/>
              </a:lnSpc>
            </a:pPr>
            <a:r>
              <a:rPr b="1" lang="en-GB" sz="2800" spc="-1" strike="noStrike">
                <a:solidFill>
                  <a:srgbClr val="ffffff"/>
                </a:solidFill>
                <a:latin typeface="Bahnschrift"/>
              </a:rPr>
              <a:t>Desafio ASS 2022/2023</a:t>
            </a:r>
            <a:r>
              <a:rPr b="1" lang="en-GB" sz="2800" spc="-1" strike="noStrike">
                <a:solidFill>
                  <a:srgbClr val="ffffff"/>
                </a:solidFill>
                <a:latin typeface="Calibri Light"/>
              </a:rPr>
              <a:t> 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CaixaDeTexto 35"/>
          <p:cNvSpPr/>
          <p:nvPr/>
        </p:nvSpPr>
        <p:spPr>
          <a:xfrm>
            <a:off x="686520" y="27000"/>
            <a:ext cx="9668160" cy="69984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“</a:t>
            </a: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Receitas Sustentáveis, têm Tradição</a:t>
            </a:r>
            <a:r>
              <a:rPr b="1" lang="en-GB" sz="3200" spc="-1" strike="noStrike">
                <a:solidFill>
                  <a:srgbClr val="ffffff"/>
                </a:solidFill>
                <a:latin typeface="Bahnschrift"/>
              </a:rPr>
              <a:t>”</a:t>
            </a:r>
            <a:endParaRPr b="0" lang="pt-PT" sz="3200" spc="-1" strike="noStrike">
              <a:latin typeface="Arial"/>
            </a:endParaRPr>
          </a:p>
        </p:txBody>
      </p:sp>
      <p:pic>
        <p:nvPicPr>
          <p:cNvPr id="72" name="Imagem 26" descr=""/>
          <p:cNvPicPr/>
          <p:nvPr/>
        </p:nvPicPr>
        <p:blipFill>
          <a:blip r:embed="rId1"/>
          <a:stretch/>
        </p:blipFill>
        <p:spPr>
          <a:xfrm>
            <a:off x="7920" y="67680"/>
            <a:ext cx="436680" cy="433080"/>
          </a:xfrm>
          <a:prstGeom prst="rect">
            <a:avLst/>
          </a:prstGeom>
          <a:ln w="0">
            <a:noFill/>
          </a:ln>
        </p:spPr>
      </p:pic>
      <p:sp>
        <p:nvSpPr>
          <p:cNvPr id="73" name="CaixaDeTexto 6"/>
          <p:cNvSpPr/>
          <p:nvPr/>
        </p:nvSpPr>
        <p:spPr>
          <a:xfrm>
            <a:off x="686520" y="1829880"/>
            <a:ext cx="9668160" cy="4479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5º) Quando a batata estiver cozida, triture com a varinha mágica.</a:t>
            </a: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6º) Acrescente a couve ao preparado. </a:t>
            </a: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</p:txBody>
      </p:sp>
      <p:sp>
        <p:nvSpPr>
          <p:cNvPr id="74" name="CaixaDeTexto 1"/>
          <p:cNvSpPr/>
          <p:nvPr/>
        </p:nvSpPr>
        <p:spPr>
          <a:xfrm>
            <a:off x="7629120" y="2200680"/>
            <a:ext cx="2449080" cy="200988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</p:txBody>
      </p:sp>
      <p:sp>
        <p:nvSpPr>
          <p:cNvPr id="75" name="CaixaDeTexto 2"/>
          <p:cNvSpPr/>
          <p:nvPr/>
        </p:nvSpPr>
        <p:spPr>
          <a:xfrm>
            <a:off x="7629120" y="4122360"/>
            <a:ext cx="2449080" cy="200988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</p:txBody>
      </p:sp>
      <p:sp>
        <p:nvSpPr>
          <p:cNvPr id="76" name="CaixaDeTexto 3"/>
          <p:cNvSpPr/>
          <p:nvPr/>
        </p:nvSpPr>
        <p:spPr>
          <a:xfrm>
            <a:off x="686520" y="6424560"/>
            <a:ext cx="6942240" cy="30348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PT" sz="1400" spc="-1" strike="noStrike">
                <a:solidFill>
                  <a:srgbClr val="ffffff"/>
                </a:solidFill>
                <a:latin typeface="Calibri"/>
              </a:rPr>
              <a:t>https://alimentacaosaudavelesustentavel.abae.pt/desafios-2022-2023/receitas-sustentaveis/</a:t>
            </a:r>
            <a:endParaRPr b="0" lang="pt-PT" sz="1400" spc="-1" strike="noStrike"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8280000" y="2200680"/>
            <a:ext cx="1156320" cy="1826640"/>
          </a:xfrm>
          <a:prstGeom prst="rect">
            <a:avLst/>
          </a:prstGeom>
          <a:ln w="0"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 flipH="1">
            <a:off x="8213760" y="4277160"/>
            <a:ext cx="1506240" cy="185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tângulo 22"/>
          <p:cNvSpPr/>
          <p:nvPr/>
        </p:nvSpPr>
        <p:spPr>
          <a:xfrm>
            <a:off x="686520" y="1082160"/>
            <a:ext cx="9668160" cy="826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PROCEDIMENTOS: </a:t>
            </a:r>
            <a:endParaRPr b="0" lang="pt-PT" sz="1800" spc="-1" strike="noStrike">
              <a:latin typeface="Arial"/>
            </a:endParaRPr>
          </a:p>
        </p:txBody>
      </p:sp>
      <p:sp>
        <p:nvSpPr>
          <p:cNvPr id="80" name="Título 1"/>
          <p:cNvSpPr txBox="1"/>
          <p:nvPr/>
        </p:nvSpPr>
        <p:spPr>
          <a:xfrm>
            <a:off x="0" y="0"/>
            <a:ext cx="464760" cy="678996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txBody>
          <a:bodyPr lIns="45720" rIns="45720" tIns="91440" bIns="91440" anchor="ctr">
            <a:normAutofit/>
          </a:bodyPr>
          <a:p>
            <a:pPr algn="ctr">
              <a:lnSpc>
                <a:spcPct val="90000"/>
              </a:lnSpc>
            </a:pPr>
            <a:r>
              <a:rPr b="1" lang="en-GB" sz="2800" spc="-1" strike="noStrike">
                <a:solidFill>
                  <a:srgbClr val="ffffff"/>
                </a:solidFill>
                <a:latin typeface="Bahnschrift"/>
              </a:rPr>
              <a:t>Desafio ASS 2022/2023</a:t>
            </a:r>
            <a:r>
              <a:rPr b="1" lang="en-GB" sz="2800" spc="-1" strike="noStrike">
                <a:solidFill>
                  <a:srgbClr val="ffffff"/>
                </a:solidFill>
                <a:latin typeface="Calibri Light"/>
              </a:rPr>
              <a:t> 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CaixaDeTexto 35"/>
          <p:cNvSpPr/>
          <p:nvPr/>
        </p:nvSpPr>
        <p:spPr>
          <a:xfrm>
            <a:off x="686520" y="27000"/>
            <a:ext cx="9668160" cy="69984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“</a:t>
            </a: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Receitas Sustentáveis, têm Tradição</a:t>
            </a:r>
            <a:r>
              <a:rPr b="1" lang="en-GB" sz="3200" spc="-1" strike="noStrike">
                <a:solidFill>
                  <a:srgbClr val="ffffff"/>
                </a:solidFill>
                <a:latin typeface="Bahnschrift"/>
              </a:rPr>
              <a:t>”</a:t>
            </a:r>
            <a:endParaRPr b="0" lang="pt-PT" sz="3200" spc="-1" strike="noStrike">
              <a:latin typeface="Arial"/>
            </a:endParaRPr>
          </a:p>
        </p:txBody>
      </p:sp>
      <p:pic>
        <p:nvPicPr>
          <p:cNvPr id="82" name="Imagem 26" descr=""/>
          <p:cNvPicPr/>
          <p:nvPr/>
        </p:nvPicPr>
        <p:blipFill>
          <a:blip r:embed="rId1"/>
          <a:stretch/>
        </p:blipFill>
        <p:spPr>
          <a:xfrm>
            <a:off x="7920" y="67680"/>
            <a:ext cx="436680" cy="433080"/>
          </a:xfrm>
          <a:prstGeom prst="rect">
            <a:avLst/>
          </a:prstGeom>
          <a:ln w="0">
            <a:noFill/>
          </a:ln>
        </p:spPr>
      </p:pic>
      <p:sp>
        <p:nvSpPr>
          <p:cNvPr id="83" name="CaixaDeTexto 6"/>
          <p:cNvSpPr/>
          <p:nvPr/>
        </p:nvSpPr>
        <p:spPr>
          <a:xfrm>
            <a:off x="686520" y="1829880"/>
            <a:ext cx="9668160" cy="4479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7º) Quando a couve estiver quase cozida, deite uma colher de sopa de </a:t>
            </a: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azeite.</a:t>
            </a: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8º) Acrescente o chouriço previamente cortado. </a:t>
            </a: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</p:txBody>
      </p:sp>
      <p:sp>
        <p:nvSpPr>
          <p:cNvPr id="84" name="CaixaDeTexto 1"/>
          <p:cNvSpPr/>
          <p:nvPr/>
        </p:nvSpPr>
        <p:spPr>
          <a:xfrm>
            <a:off x="7629120" y="2200680"/>
            <a:ext cx="2449080" cy="200988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</p:txBody>
      </p:sp>
      <p:sp>
        <p:nvSpPr>
          <p:cNvPr id="85" name="CaixaDeTexto 2"/>
          <p:cNvSpPr/>
          <p:nvPr/>
        </p:nvSpPr>
        <p:spPr>
          <a:xfrm>
            <a:off x="7629120" y="4122360"/>
            <a:ext cx="2449080" cy="200988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</p:txBody>
      </p:sp>
      <p:sp>
        <p:nvSpPr>
          <p:cNvPr id="86" name="CaixaDeTexto 3"/>
          <p:cNvSpPr/>
          <p:nvPr/>
        </p:nvSpPr>
        <p:spPr>
          <a:xfrm>
            <a:off x="686520" y="6424560"/>
            <a:ext cx="6942240" cy="30348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PT" sz="1400" spc="-1" strike="noStrike">
                <a:solidFill>
                  <a:srgbClr val="ffffff"/>
                </a:solidFill>
                <a:latin typeface="Calibri"/>
              </a:rPr>
              <a:t>https://alimentacaosaudavelesustentavel.abae.pt/desafios-2022-2023/receitas-sustentaveis/</a:t>
            </a:r>
            <a:endParaRPr b="0" lang="pt-PT" sz="14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>
            <a:off x="8357760" y="2267280"/>
            <a:ext cx="1110240" cy="1855080"/>
          </a:xfrm>
          <a:prstGeom prst="rect">
            <a:avLst/>
          </a:prstGeom>
          <a:ln w="0">
            <a:noFill/>
          </a:ln>
        </p:spPr>
      </p:pic>
      <p:pic>
        <p:nvPicPr>
          <p:cNvPr id="88" name="" descr=""/>
          <p:cNvPicPr/>
          <p:nvPr/>
        </p:nvPicPr>
        <p:blipFill>
          <a:blip r:embed="rId3"/>
          <a:stretch/>
        </p:blipFill>
        <p:spPr>
          <a:xfrm>
            <a:off x="8100000" y="4241160"/>
            <a:ext cx="1652760" cy="185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tângulo 22"/>
          <p:cNvSpPr/>
          <p:nvPr/>
        </p:nvSpPr>
        <p:spPr>
          <a:xfrm>
            <a:off x="686520" y="1082160"/>
            <a:ext cx="9668160" cy="826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PROCEDIMENTOS: </a:t>
            </a:r>
            <a:endParaRPr b="0" lang="pt-PT" sz="1800" spc="-1" strike="noStrike">
              <a:latin typeface="Arial"/>
            </a:endParaRPr>
          </a:p>
        </p:txBody>
      </p:sp>
      <p:sp>
        <p:nvSpPr>
          <p:cNvPr id="90" name="Título 1"/>
          <p:cNvSpPr txBox="1"/>
          <p:nvPr/>
        </p:nvSpPr>
        <p:spPr>
          <a:xfrm>
            <a:off x="0" y="0"/>
            <a:ext cx="464760" cy="678996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txBody>
          <a:bodyPr lIns="45720" rIns="45720" tIns="91440" bIns="91440" anchor="ctr">
            <a:normAutofit/>
          </a:bodyPr>
          <a:p>
            <a:pPr algn="ctr">
              <a:lnSpc>
                <a:spcPct val="90000"/>
              </a:lnSpc>
            </a:pPr>
            <a:r>
              <a:rPr b="1" lang="en-GB" sz="2800" spc="-1" strike="noStrike">
                <a:solidFill>
                  <a:srgbClr val="ffffff"/>
                </a:solidFill>
                <a:latin typeface="Bahnschrift"/>
              </a:rPr>
              <a:t>Desafio ASS 2022/2023</a:t>
            </a:r>
            <a:r>
              <a:rPr b="1" lang="en-GB" sz="2800" spc="-1" strike="noStrike">
                <a:solidFill>
                  <a:srgbClr val="ffffff"/>
                </a:solidFill>
                <a:latin typeface="Calibri Light"/>
              </a:rPr>
              <a:t> 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CaixaDeTexto 35"/>
          <p:cNvSpPr/>
          <p:nvPr/>
        </p:nvSpPr>
        <p:spPr>
          <a:xfrm>
            <a:off x="686520" y="27000"/>
            <a:ext cx="9668160" cy="69984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“</a:t>
            </a:r>
            <a:r>
              <a:rPr b="1" lang="en-GB" sz="4000" spc="-1" strike="noStrike">
                <a:solidFill>
                  <a:srgbClr val="ffffff"/>
                </a:solidFill>
                <a:latin typeface="Bahnschrift"/>
              </a:rPr>
              <a:t>Receitas Sustentáveis, têm Tradição</a:t>
            </a:r>
            <a:r>
              <a:rPr b="1" lang="en-GB" sz="3200" spc="-1" strike="noStrike">
                <a:solidFill>
                  <a:srgbClr val="ffffff"/>
                </a:solidFill>
                <a:latin typeface="Bahnschrift"/>
              </a:rPr>
              <a:t>”</a:t>
            </a:r>
            <a:endParaRPr b="0" lang="pt-PT" sz="3200" spc="-1" strike="noStrike">
              <a:latin typeface="Arial"/>
            </a:endParaRPr>
          </a:p>
        </p:txBody>
      </p:sp>
      <p:pic>
        <p:nvPicPr>
          <p:cNvPr id="92" name="Imagem 26" descr=""/>
          <p:cNvPicPr/>
          <p:nvPr/>
        </p:nvPicPr>
        <p:blipFill>
          <a:blip r:embed="rId1"/>
          <a:stretch/>
        </p:blipFill>
        <p:spPr>
          <a:xfrm>
            <a:off x="7920" y="67680"/>
            <a:ext cx="436680" cy="433080"/>
          </a:xfrm>
          <a:prstGeom prst="rect">
            <a:avLst/>
          </a:prstGeom>
          <a:ln w="0">
            <a:noFill/>
          </a:ln>
        </p:spPr>
      </p:pic>
      <p:sp>
        <p:nvSpPr>
          <p:cNvPr id="93" name="CaixaDeTexto 6"/>
          <p:cNvSpPr/>
          <p:nvPr/>
        </p:nvSpPr>
        <p:spPr>
          <a:xfrm>
            <a:off x="686520" y="1829880"/>
            <a:ext cx="9668160" cy="447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9º) Tempere com sal a gosto.</a:t>
            </a: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10º) Mexa e sirva numa tigela.</a:t>
            </a: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               </a:t>
            </a: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                 </a:t>
            </a: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Bom apetite!</a:t>
            </a: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</p:txBody>
      </p:sp>
      <p:sp>
        <p:nvSpPr>
          <p:cNvPr id="94" name="CaixaDeTexto 1"/>
          <p:cNvSpPr/>
          <p:nvPr/>
        </p:nvSpPr>
        <p:spPr>
          <a:xfrm>
            <a:off x="7629120" y="2200680"/>
            <a:ext cx="2449080" cy="200988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</p:txBody>
      </p:sp>
      <p:sp>
        <p:nvSpPr>
          <p:cNvPr id="95" name="CaixaDeTexto 2"/>
          <p:cNvSpPr/>
          <p:nvPr/>
        </p:nvSpPr>
        <p:spPr>
          <a:xfrm>
            <a:off x="7629120" y="4122360"/>
            <a:ext cx="2449080" cy="200988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latin typeface="Arial"/>
            </a:endParaRPr>
          </a:p>
        </p:txBody>
      </p:sp>
      <p:sp>
        <p:nvSpPr>
          <p:cNvPr id="96" name="CaixaDeTexto 3"/>
          <p:cNvSpPr/>
          <p:nvPr/>
        </p:nvSpPr>
        <p:spPr>
          <a:xfrm>
            <a:off x="686520" y="6424560"/>
            <a:ext cx="6942240" cy="303480"/>
          </a:xfrm>
          <a:prstGeom prst="rect">
            <a:avLst/>
          </a:prstGeom>
          <a:solidFill>
            <a:srgbClr val="0576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PT" sz="1400" spc="-1" strike="noStrike">
                <a:solidFill>
                  <a:srgbClr val="ffffff"/>
                </a:solidFill>
                <a:latin typeface="Calibri"/>
              </a:rPr>
              <a:t>https://alimentacaosaudavelesustentavel.abae.pt/desafios-2022-2023/receitas-sustentaveis/</a:t>
            </a:r>
            <a:endParaRPr b="0" lang="pt-PT" sz="14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8208000" y="2236680"/>
            <a:ext cx="1549440" cy="1855080"/>
          </a:xfrm>
          <a:prstGeom prst="rect">
            <a:avLst/>
          </a:prstGeom>
          <a:ln w="0">
            <a:noFill/>
          </a:ln>
        </p:spPr>
      </p:pic>
      <p:pic>
        <p:nvPicPr>
          <p:cNvPr id="98" name="" descr=""/>
          <p:cNvPicPr/>
          <p:nvPr/>
        </p:nvPicPr>
        <p:blipFill>
          <a:blip r:embed="rId3"/>
          <a:stretch/>
        </p:blipFill>
        <p:spPr>
          <a:xfrm>
            <a:off x="8280000" y="4210560"/>
            <a:ext cx="1495440" cy="193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Application>LibreOffice/7.1.2.2$Windows_X86_64 LibreOffice_project/8a45595d069ef5570103caea1b71cc9d82b2aae4</Application>
  <AppVersion>15.0000</AppVersion>
  <Words>253</Words>
  <Paragraphs>148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2023-02-27T10:13:03Z</dcterms:created>
  <dc:creator>Office1</dc:creator>
  <dc:description/>
  <dc:language>pt-PT</dc:language>
  <cp:lastModifiedBy/>
  <dcterms:modified xsi:type="dcterms:W3CDTF">2023-05-25T15:23:36Z</dcterms:modified>
  <cp:revision>7</cp:revision>
  <dc:subject/>
  <dc:title>Desafio ASS 2022/2023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Personalizados</vt:lpwstr>
  </property>
  <property fmtid="{D5CDD505-2E9C-101B-9397-08002B2CF9AE}" pid="3" name="Slides">
    <vt:i4>6</vt:i4>
  </property>
</Properties>
</file>