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1188" r:id="rId2"/>
    <p:sldId id="1189" r:id="rId3"/>
    <p:sldId id="1191" r:id="rId4"/>
    <p:sldId id="1192" r:id="rId5"/>
    <p:sldId id="1193" r:id="rId6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pt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84093195" val="1062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84093195" val="0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84093195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 snapToGrid="0">
      <p:cViewPr>
        <p:scale>
          <a:sx n="74" d="100"/>
          <a:sy n="74" d="100"/>
        </p:scale>
        <p:origin x="1168" y="21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3DD4E-7E36-454C-9C9C-D8438F77AAF2}" type="datetimeFigureOut">
              <a:rPr lang="pt-PT" smtClean="0"/>
              <a:t>22/05/2023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F3613-8E32-43D4-BA8A-3F29975279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97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F3613-8E32-43D4-BA8A-3F299752793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246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IGAAAAAAAAA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pt-pt" sz="6000" cap="none"/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zpXA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pt-pt" sz="2400" cap="none"/>
            </a:lvl1pPr>
            <a:lvl2pPr marL="457200" indent="0" algn="ctr">
              <a:buNone/>
              <a:defRPr lang="pt-pt" sz="2000" cap="none"/>
            </a:lvl2pPr>
            <a:lvl3pPr marL="914400" indent="0" algn="ctr">
              <a:buNone/>
              <a:defRPr lang="pt-pt" sz="1800" cap="none"/>
            </a:lvl3pPr>
            <a:lvl4pPr marL="1371600" indent="0" algn="ctr">
              <a:buNone/>
              <a:defRPr lang="pt-pt" sz="1600" cap="none"/>
            </a:lvl4pPr>
            <a:lvl5pPr marL="1828800" indent="0" algn="ctr">
              <a:buNone/>
              <a:defRPr lang="pt-pt" sz="1600" cap="none"/>
            </a:lvl5pPr>
            <a:lvl6pPr marL="2286000" indent="0" algn="ctr">
              <a:buNone/>
              <a:defRPr lang="pt-pt" sz="1600" cap="none"/>
            </a:lvl6pPr>
            <a:lvl7pPr marL="2743200" indent="0" algn="ctr">
              <a:buNone/>
              <a:defRPr lang="pt-pt" sz="1600" cap="none"/>
            </a:lvl7pPr>
            <a:lvl8pPr marL="3200400" indent="0" algn="ctr">
              <a:buNone/>
              <a:defRPr lang="pt-pt" sz="1600" cap="none"/>
            </a:lvl8pPr>
            <a:lvl9pPr marL="3657600" indent="0" algn="ctr">
              <a:buNone/>
              <a:defRPr lang="pt-pt" sz="1600" cap="none"/>
            </a:lvl9pPr>
          </a:lstStyle>
          <a:p>
            <a:pPr>
              <a:defRPr lang="pt-pt"/>
            </a:pPr>
            <a:r>
              <a:t>Clique para editar o estilo de subtítulo do Modelo Global</a:t>
            </a:r>
          </a:p>
        </p:txBody>
      </p:sp>
      <p:sp>
        <p:nvSpPr>
          <p:cNvPr id="4" name="Marcador de Posição da Data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6857-19DD-A39E-934E-EFCB260065BA}" type="datetime1">
              <a:t>22/05/2023</a:t>
            </a:fld>
            <a:endParaRPr/>
          </a:p>
        </p:txBody>
      </p:sp>
      <p:sp>
        <p:nvSpPr>
          <p:cNvPr id="5" name="Marcador de Posição do Rodapé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scy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6" name="Marcador de Posição do Número do Diapositiv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0A48-06DD-A3FC-934E-F0A9440065A5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4" name="Marcador de Posição da Data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45B9-F7DD-A3B3-934E-01E60B006554}" type="datetime1">
              <a:t>22/05/2023</a:t>
            </a:fld>
            <a:endParaRPr/>
          </a:p>
        </p:txBody>
      </p:sp>
      <p:sp>
        <p:nvSpPr>
          <p:cNvPr id="5" name="Marcador de Posição do Rodapé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6" name="Marcador de Posição do Número do Diapositiv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5F15-5BDD-A3A9-934E-ADFC110065F8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AMA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AMA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4" name="Marcador de Posição da Data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17CC-82DD-A3E1-934E-74B459006521}" type="datetime1">
              <a:t>22/05/2023</a:t>
            </a:fld>
            <a:endParaRPr/>
          </a:p>
        </p:txBody>
      </p:sp>
      <p:sp>
        <p:nvSpPr>
          <p:cNvPr id="5" name="Marcador de Posição do Rodapé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6" name="Marcador de Posição do Número do Diapositiv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5BF5-BBDD-A3AD-934E-4DF815006518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4" name="Marcador de Posição da Data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gwgQ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65F2-BCDD-A393-934E-4AC62B00651F}" type="datetime1">
              <a:t>22/05/2023</a:t>
            </a:fld>
            <a:endParaRPr/>
          </a:p>
        </p:txBody>
      </p:sp>
      <p:sp>
        <p:nvSpPr>
          <p:cNvPr id="5" name="Marcador de Posição do Rodapé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6" name="Marcador de Posição do Número do Diapositiv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2DBD-F3DD-A3DB-934E-058E63006550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IGA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pt-pt" sz="6000" cap="none"/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g+gh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pt-pt" sz="2400" cap="none">
                <a:solidFill>
                  <a:srgbClr val="8C8C8C"/>
                </a:solidFill>
              </a:defRPr>
            </a:lvl1pPr>
            <a:lvl2pPr marL="457200" indent="0">
              <a:buNone/>
              <a:defRPr lang="pt-pt" sz="2000" cap="none">
                <a:solidFill>
                  <a:srgbClr val="8C8C8C"/>
                </a:solidFill>
              </a:defRPr>
            </a:lvl2pPr>
            <a:lvl3pPr marL="914400" indent="0">
              <a:buNone/>
              <a:defRPr lang="pt-pt" sz="1800" cap="none">
                <a:solidFill>
                  <a:srgbClr val="8C8C8C"/>
                </a:solidFill>
              </a:defRPr>
            </a:lvl3pPr>
            <a:lvl4pPr marL="1371600" indent="0">
              <a:buNone/>
              <a:defRPr lang="pt-pt" sz="1600" cap="none">
                <a:solidFill>
                  <a:srgbClr val="8C8C8C"/>
                </a:solidFill>
              </a:defRPr>
            </a:lvl4pPr>
            <a:lvl5pPr marL="1828800" indent="0">
              <a:buNone/>
              <a:defRPr lang="pt-pt" sz="1600" cap="none">
                <a:solidFill>
                  <a:srgbClr val="8C8C8C"/>
                </a:solidFill>
              </a:defRPr>
            </a:lvl5pPr>
            <a:lvl6pPr marL="2286000" indent="0">
              <a:buNone/>
              <a:defRPr lang="pt-pt" sz="1600" cap="none">
                <a:solidFill>
                  <a:srgbClr val="8C8C8C"/>
                </a:solidFill>
              </a:defRPr>
            </a:lvl6pPr>
            <a:lvl7pPr marL="2743200" indent="0">
              <a:buNone/>
              <a:defRPr lang="pt-pt" sz="1600" cap="none">
                <a:solidFill>
                  <a:srgbClr val="8C8C8C"/>
                </a:solidFill>
              </a:defRPr>
            </a:lvl7pPr>
            <a:lvl8pPr marL="3200400" indent="0">
              <a:buNone/>
              <a:defRPr lang="pt-pt" sz="1600" cap="none">
                <a:solidFill>
                  <a:srgbClr val="8C8C8C"/>
                </a:solidFill>
              </a:defRPr>
            </a:lvl8pPr>
            <a:lvl9pPr marL="3657600" indent="0">
              <a:buNone/>
              <a:defRPr lang="pt-pt" sz="1600" cap="none">
                <a:solidFill>
                  <a:srgbClr val="8C8C8C"/>
                </a:solidFill>
              </a:defRPr>
            </a:lvl9pPr>
          </a:lstStyle>
          <a:p>
            <a:pPr>
              <a:defRPr lang="pt-pt"/>
            </a:pPr>
            <a:r>
              <a:t>Clique para editar os estilos do texto de Modelo Global</a:t>
            </a:r>
          </a:p>
        </p:txBody>
      </p:sp>
      <p:sp>
        <p:nvSpPr>
          <p:cNvPr id="4" name="Marcador de Posição da Data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j4G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299F-D1DD-A3DF-934E-278A67006572}" type="datetime1">
              <a:t>22/05/2023</a:t>
            </a:fld>
            <a:endParaRPr/>
          </a:p>
        </p:txBody>
      </p:sp>
      <p:sp>
        <p:nvSpPr>
          <p:cNvPr id="5" name="Marcador de Posição do Rodapé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TcG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6" name="Marcador de Posição do Número do Diapositiv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1431-7FDD-A3E2-934E-89B75A0065DC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4gw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4" name="Marcador de Posição de Conteúdo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5" name="Marcador de Posição da Data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0432-7CDD-A3F2-934E-8AA74A0065DF}" type="datetime1">
              <a:t>22/05/2023</a:t>
            </a:fld>
            <a:endParaRPr/>
          </a:p>
        </p:txBody>
      </p:sp>
      <p:sp>
        <p:nvSpPr>
          <p:cNvPr id="6" name="Marcador de Posição do Rodapé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7" name="Marcador de Posição do Número do Diapositivo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0FD0-9EDD-A3F9-934E-68AC4100653D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IGA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pt-pt" sz="2400" b="1" cap="none"/>
            </a:lvl1pPr>
            <a:lvl2pPr marL="457200" indent="0">
              <a:buNone/>
              <a:defRPr lang="pt-pt" sz="2000" b="1" cap="none"/>
            </a:lvl2pPr>
            <a:lvl3pPr marL="914400" indent="0">
              <a:buNone/>
              <a:defRPr lang="pt-pt" sz="1800" b="1" cap="none"/>
            </a:lvl3pPr>
            <a:lvl4pPr marL="1371600" indent="0">
              <a:buNone/>
              <a:defRPr lang="pt-pt" sz="1600" b="1" cap="none"/>
            </a:lvl4pPr>
            <a:lvl5pPr marL="1828800" indent="0">
              <a:buNone/>
              <a:defRPr lang="pt-pt" sz="1600" b="1" cap="none"/>
            </a:lvl5pPr>
            <a:lvl6pPr marL="2286000" indent="0">
              <a:buNone/>
              <a:defRPr lang="pt-pt" sz="1600" b="1" cap="none"/>
            </a:lvl6pPr>
            <a:lvl7pPr marL="2743200" indent="0">
              <a:buNone/>
              <a:defRPr lang="pt-pt" sz="1600" b="1" cap="none"/>
            </a:lvl7pPr>
            <a:lvl8pPr marL="3200400" indent="0">
              <a:buNone/>
              <a:defRPr lang="pt-pt" sz="1600" b="1" cap="none"/>
            </a:lvl8pPr>
            <a:lvl9pPr marL="3657600" indent="0">
              <a:buNone/>
              <a:defRPr lang="pt-pt" sz="1600" b="1" cap="none"/>
            </a:lvl9pPr>
          </a:lstStyle>
          <a:p>
            <a:pPr>
              <a:defRPr lang="pt-pt"/>
            </a:pPr>
            <a:r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5" name="Marcador de Posição do Texto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IGA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pt-pt" sz="2400" b="1" cap="none"/>
            </a:lvl1pPr>
            <a:lvl2pPr marL="457200" indent="0">
              <a:buNone/>
              <a:defRPr lang="pt-pt" sz="2000" b="1" cap="none"/>
            </a:lvl2pPr>
            <a:lvl3pPr marL="914400" indent="0">
              <a:buNone/>
              <a:defRPr lang="pt-pt" sz="1800" b="1" cap="none"/>
            </a:lvl3pPr>
            <a:lvl4pPr marL="1371600" indent="0">
              <a:buNone/>
              <a:defRPr lang="pt-pt" sz="1600" b="1" cap="none"/>
            </a:lvl4pPr>
            <a:lvl5pPr marL="1828800" indent="0">
              <a:buNone/>
              <a:defRPr lang="pt-pt" sz="1600" b="1" cap="none"/>
            </a:lvl5pPr>
            <a:lvl6pPr marL="2286000" indent="0">
              <a:buNone/>
              <a:defRPr lang="pt-pt" sz="1600" b="1" cap="none"/>
            </a:lvl6pPr>
            <a:lvl7pPr marL="2743200" indent="0">
              <a:buNone/>
              <a:defRPr lang="pt-pt" sz="1600" b="1" cap="none"/>
            </a:lvl7pPr>
            <a:lvl8pPr marL="3200400" indent="0">
              <a:buNone/>
              <a:defRPr lang="pt-pt" sz="1600" b="1" cap="none"/>
            </a:lvl8pPr>
            <a:lvl9pPr marL="3657600" indent="0">
              <a:buNone/>
              <a:defRPr lang="pt-pt" sz="1600" b="1" cap="none"/>
            </a:lvl9pPr>
          </a:lstStyle>
          <a:p>
            <a:pPr>
              <a:defRPr lang="pt-pt"/>
            </a:pPr>
            <a:r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7" name="Marcador de Posição da Data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4F72-3CDD-A3B9-934E-CAEC0100659F}" type="datetime1">
              <a:t>22/05/2023</a:t>
            </a:fld>
            <a:endParaRPr/>
          </a:p>
        </p:txBody>
      </p:sp>
      <p:sp>
        <p:nvSpPr>
          <p:cNvPr id="8" name="Marcador de Posição do Rodapé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9" name="Marcador de Posição do Número do Diapositivo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025A-14DD-A3F4-934E-E2A14C0065B7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326B-25DD-A3C4-934E-D3917C006586}" type="datetime1">
              <a:t>22/05/2023</a:t>
            </a:fld>
            <a:endParaRPr/>
          </a:p>
        </p:txBody>
      </p:sp>
      <p:sp>
        <p:nvSpPr>
          <p:cNvPr id="4" name="Marcador de Posição do Rodapé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5" name="Marcador de Posição do Número do Diapositivo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61F9-B7DD-A397-934E-41C22F006514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0EC4-8ADD-A3F8-934E-7CAD40006529}" type="datetime1">
              <a:t>22/05/2023</a:t>
            </a:fld>
            <a:endParaRPr/>
          </a:p>
        </p:txBody>
      </p:sp>
      <p:sp>
        <p:nvSpPr>
          <p:cNvPr id="3" name="Marcador de Posição do Rodapé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4" name="Marcador de Posição do Número do Diapositivo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099C-D2DD-A3FF-934E-24AA47006571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pt-pt" sz="3200" cap="none"/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pt-pt" sz="3200" cap="none"/>
            </a:lvl1pPr>
            <a:lvl2pPr>
              <a:defRPr lang="pt-pt" sz="2800" cap="none"/>
            </a:lvl2pPr>
            <a:lvl3pPr>
              <a:defRPr lang="pt-pt" sz="2400" cap="none"/>
            </a:lvl3pPr>
            <a:lvl4pPr>
              <a:defRPr lang="pt-pt" sz="2000" cap="none"/>
            </a:lvl4pPr>
            <a:lvl5pPr>
              <a:defRPr lang="pt-pt" sz="2000" cap="none"/>
            </a:lvl5pPr>
            <a:lvl6pPr>
              <a:defRPr lang="pt-pt" sz="2000" cap="none"/>
            </a:lvl6pPr>
            <a:lvl7pPr>
              <a:defRPr lang="pt-pt" sz="2000" cap="none"/>
            </a:lvl7pPr>
            <a:lvl8pPr>
              <a:defRPr lang="pt-pt" sz="2000" cap="none"/>
            </a:lvl8pPr>
            <a:lvl9pPr>
              <a:defRPr lang="pt-pt" sz="2000" cap="none"/>
            </a:lvl9pPr>
          </a:lstStyle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4" name="Marcador de Posição do Texto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pt-pt" sz="1600" cap="none"/>
            </a:lvl1pPr>
            <a:lvl2pPr marL="457200" indent="0">
              <a:buNone/>
              <a:defRPr lang="pt-pt" sz="1400" cap="none"/>
            </a:lvl2pPr>
            <a:lvl3pPr marL="914400" indent="0">
              <a:buNone/>
              <a:defRPr lang="pt-pt" sz="1200" cap="none"/>
            </a:lvl3pPr>
            <a:lvl4pPr marL="1371600" indent="0">
              <a:buNone/>
              <a:defRPr lang="pt-pt" sz="1000" cap="none"/>
            </a:lvl4pPr>
            <a:lvl5pPr marL="1828800" indent="0">
              <a:buNone/>
              <a:defRPr lang="pt-pt" sz="1000" cap="none"/>
            </a:lvl5pPr>
            <a:lvl6pPr marL="2286000" indent="0">
              <a:buNone/>
              <a:defRPr lang="pt-pt" sz="1000" cap="none"/>
            </a:lvl6pPr>
            <a:lvl7pPr marL="2743200" indent="0">
              <a:buNone/>
              <a:defRPr lang="pt-pt" sz="1000" cap="none"/>
            </a:lvl7pPr>
            <a:lvl8pPr marL="3200400" indent="0">
              <a:buNone/>
              <a:defRPr lang="pt-pt" sz="1000" cap="none"/>
            </a:lvl8pPr>
            <a:lvl9pPr marL="3657600" indent="0">
              <a:buNone/>
              <a:defRPr lang="pt-pt" sz="1000" cap="none"/>
            </a:lvl9pPr>
          </a:lstStyle>
          <a:p>
            <a:pPr>
              <a:defRPr lang="pt-pt"/>
            </a:pPr>
            <a:r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19DD-93DD-A3EF-934E-65BA57006530}" type="datetime1">
              <a:t>22/05/2023</a:t>
            </a:fld>
            <a:endParaRPr/>
          </a:p>
        </p:txBody>
      </p:sp>
      <p:sp>
        <p:nvSpPr>
          <p:cNvPr id="6" name="Marcador de Posição do Rodapé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7" name="Marcador de Posição do Número do Diapositivo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568D-C3DD-A3A0-934E-35F518006560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pt-pt" sz="3200" cap="none"/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pt-pt" sz="3200" cap="none"/>
            </a:lvl1pPr>
            <a:lvl2pPr marL="457200" indent="0">
              <a:buNone/>
              <a:defRPr lang="pt-pt" sz="2800" cap="none"/>
            </a:lvl2pPr>
            <a:lvl3pPr marL="914400" indent="0">
              <a:buNone/>
              <a:defRPr lang="pt-pt" sz="2400" cap="none"/>
            </a:lvl3pPr>
            <a:lvl4pPr marL="1371600" indent="0">
              <a:buNone/>
              <a:defRPr lang="pt-pt" sz="2000" cap="none"/>
            </a:lvl4pPr>
            <a:lvl5pPr marL="1828800" indent="0">
              <a:buNone/>
              <a:defRPr lang="pt-pt" sz="2000" cap="none"/>
            </a:lvl5pPr>
            <a:lvl6pPr marL="2286000" indent="0">
              <a:buNone/>
              <a:defRPr lang="pt-pt" sz="2000" cap="none"/>
            </a:lvl6pPr>
            <a:lvl7pPr marL="2743200" indent="0">
              <a:buNone/>
              <a:defRPr lang="pt-pt" sz="2000" cap="none"/>
            </a:lvl7pPr>
            <a:lvl8pPr marL="3200400" indent="0">
              <a:buNone/>
              <a:defRPr lang="pt-pt" sz="2000" cap="none"/>
            </a:lvl8pPr>
            <a:lvl9pPr marL="3657600" indent="0">
              <a:buNone/>
              <a:defRPr lang="pt-pt" sz="2000" cap="none"/>
            </a:lvl9pPr>
          </a:lstStyle>
          <a:p>
            <a:pPr>
              <a:defRPr lang="pt-pt"/>
            </a:pPr>
            <a:endParaRPr/>
          </a:p>
        </p:txBody>
      </p:sp>
      <p:sp>
        <p:nvSpPr>
          <p:cNvPr id="4" name="Marcador de Posição do Texto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pt-pt" sz="1600" cap="none"/>
            </a:lvl1pPr>
            <a:lvl2pPr marL="457200" indent="0">
              <a:buNone/>
              <a:defRPr lang="pt-pt" sz="1400" cap="none"/>
            </a:lvl2pPr>
            <a:lvl3pPr marL="914400" indent="0">
              <a:buNone/>
              <a:defRPr lang="pt-pt" sz="1200" cap="none"/>
            </a:lvl3pPr>
            <a:lvl4pPr marL="1371600" indent="0">
              <a:buNone/>
              <a:defRPr lang="pt-pt" sz="1000" cap="none"/>
            </a:lvl4pPr>
            <a:lvl5pPr marL="1828800" indent="0">
              <a:buNone/>
              <a:defRPr lang="pt-pt" sz="1000" cap="none"/>
            </a:lvl5pPr>
            <a:lvl6pPr marL="2286000" indent="0">
              <a:buNone/>
              <a:defRPr lang="pt-pt" sz="1000" cap="none"/>
            </a:lvl6pPr>
            <a:lvl7pPr marL="2743200" indent="0">
              <a:buNone/>
              <a:defRPr lang="pt-pt" sz="1000" cap="none"/>
            </a:lvl7pPr>
            <a:lvl8pPr marL="3200400" indent="0">
              <a:buNone/>
              <a:defRPr lang="pt-pt" sz="1000" cap="none"/>
            </a:lvl8pPr>
            <a:lvl9pPr marL="3657600" indent="0">
              <a:buNone/>
              <a:defRPr lang="pt-pt" sz="1000" cap="none"/>
            </a:lvl9pPr>
          </a:lstStyle>
          <a:p>
            <a:pPr>
              <a:defRPr lang="pt-pt"/>
            </a:pPr>
            <a:r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pt-pt"/>
            </a:pPr>
            <a:fld id="{30F65214-5ADD-A3A4-934E-ACF11C0065F9}" type="datetime1">
              <a:t>22/05/2023</a:t>
            </a:fld>
            <a:endParaRPr/>
          </a:p>
        </p:txBody>
      </p:sp>
      <p:sp>
        <p:nvSpPr>
          <p:cNvPr id="6" name="Marcador de Posição do Rodapé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pt"/>
            </a:pPr>
            <a:endParaRPr/>
          </a:p>
        </p:txBody>
      </p:sp>
      <p:sp>
        <p:nvSpPr>
          <p:cNvPr id="7" name="Marcador de Posição do Número do Diapositivo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pt"/>
            </a:pPr>
            <a:fld id="{30F63EF0-BEDD-A3C8-934E-489D7000651D}" type="slidenum">
              <a:t>‹nº›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v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pt"/>
            </a:pPr>
            <a:r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8v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pt"/>
            </a:pPr>
            <a:r>
              <a:t>Clique para editar os estilos do texto de Modelo Global</a:t>
            </a:r>
          </a:p>
          <a:p>
            <a:pPr lvl="1">
              <a:defRPr lang="pt-pt"/>
            </a:pPr>
            <a:r>
              <a:t>Second level</a:t>
            </a:r>
          </a:p>
          <a:p>
            <a:pPr lvl="2">
              <a:defRPr lang="pt-pt"/>
            </a:pPr>
            <a:r>
              <a:t>Third level</a:t>
            </a:r>
          </a:p>
          <a:p>
            <a:pPr lvl="3">
              <a:defRPr lang="pt-pt"/>
            </a:pPr>
            <a:r>
              <a:t>Fourth level</a:t>
            </a:r>
          </a:p>
          <a:p>
            <a:pPr lvl="4">
              <a:defRPr lang="pt-pt"/>
            </a:pPr>
            <a:r>
              <a:t>Fifth level</a:t>
            </a:r>
          </a:p>
        </p:txBody>
      </p:sp>
      <p:sp>
        <p:nvSpPr>
          <p:cNvPr id="4" name="Marcador de Posição da Data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PAAAAAA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pt-pt" sz="1200" cap="none">
                <a:solidFill>
                  <a:srgbClr val="8C8C8C"/>
                </a:solidFill>
              </a:defRPr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fld id="{30F62D2F-61DD-A3DB-934E-978E630065C2}" type="datetime1">
              <a:t>22/05/2023</a:t>
            </a:fld>
            <a:endParaRPr/>
          </a:p>
        </p:txBody>
      </p:sp>
      <p:sp>
        <p:nvSpPr>
          <p:cNvPr id="5" name="Marcador de Posição do Rodapé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AAAA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pt-pt" sz="1200" cap="none">
                <a:solidFill>
                  <a:srgbClr val="8C8C8C"/>
                </a:solidFill>
              </a:defRPr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endParaRPr/>
          </a:p>
        </p:txBody>
      </p:sp>
      <p:sp>
        <p:nvSpPr>
          <p:cNvPr id="6" name="Marcador de Posição do Número do Diapositivo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QZXQ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pt-pt" sz="1200" cap="none">
                <a:solidFill>
                  <a:srgbClr val="8C8C8C"/>
                </a:solidFill>
              </a:defRPr>
            </a:lvl1pPr>
            <a:lvl2pPr>
              <a:defRPr lang="pt-pt"/>
            </a:lvl2pPr>
            <a:lvl3pPr>
              <a:defRPr lang="pt-pt"/>
            </a:lvl3pPr>
            <a:lvl4pPr>
              <a:defRPr lang="pt-pt"/>
            </a:lvl4pPr>
            <a:lvl5pPr>
              <a:defRPr lang="pt-pt"/>
            </a:lvl5pPr>
            <a:lvl6pPr>
              <a:defRPr lang="pt-pt"/>
            </a:lvl6pPr>
            <a:lvl7pPr>
              <a:defRPr lang="pt-pt"/>
            </a:lvl7pPr>
            <a:lvl8pPr>
              <a:defRPr lang="pt-pt"/>
            </a:lvl8pPr>
            <a:lvl9pPr>
              <a:defRPr lang="pt-pt"/>
            </a:lvl9pPr>
          </a:lstStyle>
          <a:p>
            <a:pPr>
              <a:defRPr lang="pt-pt"/>
            </a:pPr>
            <a:fld id="{30F64B79-37DD-A3BD-934E-C1E805006594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pt-pt" sz="4400" b="0" i="0" u="none" strike="noStrike" kern="1" cap="none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OFckAP///whcAAAAAAAAAAAAAAAAAAAAAAAAAAAAAAAAAAAAZAAAAAEAAABAAAAAAAAAAAAAAAAAAAAAAAAAAAAAAAAAAAAAAAAAAAAAAAAAAAAAAAAAAAAAAAAAAAAAAAAAAAAAAAAAAAAAAAAAAAAAAAAAAAAAAAAAAAAAAAAAAAAAFAAAADwAAAABAAAAAAAAAACwU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FckAP///wEAAAAAAAAAAAAAAAAAAAAAAAAAAAAAAAAAAAAAAAAAAACwUAB/f38A5+bmA8zMzADAwP8Af39/AAAAAAAAAAAAAAAAAAAAAAAAAAAAIQAAABgAAAAUAAAAOQQAAKgGAACzPwAAvgsAAAAAAAAmAAAACAAAAP//////////"/>
              </a:ext>
            </a:extLst>
          </p:cNvSpPr>
          <p:nvPr/>
        </p:nvSpPr>
        <p:spPr>
          <a:xfrm>
            <a:off x="686435" y="1082040"/>
            <a:ext cx="9668510" cy="826770"/>
          </a:xfrm>
          <a:prstGeom prst="rect">
            <a:avLst/>
          </a:prstGeom>
          <a:solidFill>
            <a:srgbClr val="385724">
              <a:alpha val="8000"/>
            </a:srgbClr>
          </a:solidFill>
          <a:ln w="57150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 cap="none" noProof="1">
                <a:solidFill>
                  <a:srgbClr val="000000"/>
                </a:solidFill>
              </a:rPr>
              <a:t>TÍTULO DA </a:t>
            </a:r>
            <a:r>
              <a:rPr lang="en-gb" b="1" cap="none" dirty="0">
                <a:solidFill>
                  <a:srgbClr val="000000"/>
                </a:solidFill>
              </a:rPr>
              <a:t>RECEITA</a:t>
            </a:r>
            <a:r>
              <a:rPr lang="en-gb" cap="none" dirty="0">
                <a:solidFill>
                  <a:srgbClr val="000000"/>
                </a:solidFill>
              </a:rPr>
              <a:t>: Coelho </a:t>
            </a:r>
            <a:r>
              <a:rPr lang="en-gb" cap="none" dirty="0" err="1">
                <a:solidFill>
                  <a:srgbClr val="000000"/>
                </a:solidFill>
              </a:rPr>
              <a:t>Estufado</a:t>
            </a:r>
            <a:r>
              <a:rPr lang="en-gb" cap="none" dirty="0">
                <a:solidFill>
                  <a:srgbClr val="000000"/>
                </a:solidFill>
              </a:rPr>
              <a:t> com arroz de </a:t>
            </a:r>
            <a:r>
              <a:rPr lang="en-gb" cap="none" dirty="0" err="1">
                <a:solidFill>
                  <a:srgbClr val="000000"/>
                </a:solidFill>
              </a:rPr>
              <a:t>ervilhas</a:t>
            </a:r>
            <a:endParaRPr lang="en-gb" cap="none" dirty="0">
              <a:solidFill>
                <a:srgbClr val="000000"/>
              </a:solidFill>
            </a:endParaRPr>
          </a:p>
        </p:txBody>
      </p:sp>
      <p:sp>
        <p:nvSpPr>
          <p:cNvPr id="3" name="CaixaDeTexto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IUnAADuLgAAaikAABAgAAAmAAAACAAAAP//////////"/>
              </a:ext>
            </a:extLst>
          </p:cNvSpPr>
          <p:nvPr/>
        </p:nvSpPr>
        <p:spPr>
          <a:xfrm>
            <a:off x="686435" y="6424295"/>
            <a:ext cx="6942455" cy="30797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1400" cap="none" noProof="1">
                <a:solidFill>
                  <a:srgbClr val="FFFFFF"/>
                </a:solidFill>
              </a:rPr>
              <a:t>https://alimentacaosaudavelesustentavel.abae.pt/desafios-2022-2023/receitas-sustentaveis/</a:t>
            </a:r>
            <a:endParaRPr sz="1400" cap="none" noProof="1">
              <a:solidFill>
                <a:srgbClr val="FFFFFF"/>
              </a:solidFill>
              <a:latin typeface="Trebuchet MS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J/f38A5+bmA8zMzADAwP8Af39/AAAAAAAAAAAAAAAAAAAAAAAAAAAAIQAAABgAAAAUAAAAAAAAAAAAAADcAgAAxikAABAAAAAmAAAACAAAAAEgAAB/AAAA"/>
              </a:ext>
            </a:extLst>
          </p:cNvSpPr>
          <p:nvPr>
            <p:ph type="title"/>
          </p:nvPr>
        </p:nvSpPr>
        <p:spPr>
          <a:xfrm>
            <a:off x="0" y="0"/>
            <a:ext cx="464820" cy="6790690"/>
          </a:xfrm>
          <a:solidFill>
            <a:srgbClr val="05764A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pt" sz="3960" cap="none"/>
            </a:pPr>
            <a:r>
              <a:rPr lang="en-gb" sz="2520" b="1" cap="none">
                <a:solidFill>
                  <a:schemeClr val="bg1"/>
                </a:solidFill>
                <a:latin typeface="Bahnschrift" pitchFamily="2" charset="0"/>
                <a:ea typeface="Calibri Light" pitchFamily="2" charset="0"/>
                <a:cs typeface="Calibri Light" pitchFamily="2" charset="0"/>
              </a:rPr>
              <a:t>Desafio ASS 2022/2023</a:t>
            </a:r>
            <a:r>
              <a:rPr lang="en-gb" sz="2520" b="1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ixaDeTexto 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CoAAACzPwAAhQQAABAgAAAmAAAACAAAAP//////////"/>
              </a:ext>
            </a:extLst>
          </p:cNvSpPr>
          <p:nvPr/>
        </p:nvSpPr>
        <p:spPr>
          <a:xfrm>
            <a:off x="686435" y="26670"/>
            <a:ext cx="9668510" cy="70802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40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“Receitas Sustentáveis</a:t>
            </a:r>
            <a:r>
              <a:rPr lang="en-gb" sz="4000" b="1" cap="none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, têm Tradição</a:t>
            </a:r>
            <a:r>
              <a:rPr sz="32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”</a:t>
            </a:r>
          </a:p>
        </p:txBody>
      </p:sp>
      <p:pic>
        <p:nvPicPr>
          <p:cNvPr id="6" name="Imagem 2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CzlhZB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nWFl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A0AAABqAAAAvQIAABU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67310"/>
            <a:ext cx="436880" cy="433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xt+1AP///wgAAAAAAAAAAAAAAAAAAAAAAAAAAAAAAAAAAAAAeAAAAAEAAABAAAAAAAAAAAAAAABaAAAAAAAAAAAAAAAAAAAAAAAAAAAAAAAAAAAAAAAAAAAAAAAAAAAAAAAAAAAAAAAAAAAAAAAAAAAAAAAAAAAAAAAAAAAAAAAAAAAAFAAAADwAAAABAAAAAAAAAACwUABf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ACwUAB/f38A5+bmA8zMzADAwP8Af39/AAAAAAAAAAAAAAAAAAAAAAAAAAAAIQAAABgAAAAUAAAAOQQAAEILAACzPwAAIiUAAAAgAAAmAAAACAAAAP//////////"/>
              </a:ext>
            </a:extLst>
          </p:cNvSpPr>
          <p:nvPr/>
        </p:nvSpPr>
        <p:spPr>
          <a:xfrm>
            <a:off x="686435" y="1774190"/>
            <a:ext cx="9668510" cy="4206240"/>
          </a:xfrm>
          <a:prstGeom prst="rect">
            <a:avLst/>
          </a:prstGeom>
          <a:solidFill>
            <a:srgbClr val="C6DFB5"/>
          </a:solidFill>
          <a:ln w="60325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pt"/>
            </a:pPr>
            <a:endParaRPr dirty="0"/>
          </a:p>
          <a:p>
            <a:pPr>
              <a:defRPr lang="pt-pt"/>
            </a:pPr>
            <a:r>
              <a:rPr dirty="0"/>
              <a:t>INGREDIENTES </a:t>
            </a:r>
            <a:r>
              <a:rPr dirty="0">
                <a:highlight>
                  <a:srgbClr val="FFFF00"/>
                </a:highlight>
              </a:rPr>
              <a:t>(1 dose familiar):</a:t>
            </a:r>
          </a:p>
          <a:p>
            <a:pPr marL="285750" indent="-285750">
              <a:buFontTx/>
              <a:buChar char="-"/>
              <a:defRPr lang="pt-pt"/>
            </a:pPr>
            <a:r>
              <a:rPr dirty="0"/>
              <a:t>Coelho bem lavado e desfiado;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Sal q.b.; </a:t>
            </a:r>
            <a:endParaRPr dirty="0"/>
          </a:p>
          <a:p>
            <a:pPr marL="285750" indent="-285750">
              <a:buFontTx/>
              <a:buChar char="-"/>
              <a:defRPr lang="pt-pt"/>
            </a:pPr>
            <a:r>
              <a:rPr dirty="0"/>
              <a:t>6 dentes de alho;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4 folhas de louro;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Polpa de tomate;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2 dl de vinho tinto;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1 dl de azeite;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1 cebola picada; </a:t>
            </a:r>
            <a:endParaRPr dirty="0"/>
          </a:p>
          <a:p>
            <a:pPr marL="285750" indent="-285750">
              <a:buFontTx/>
              <a:buChar char="-"/>
              <a:defRPr lang="pt-pt"/>
            </a:pPr>
            <a:r>
              <a:rPr dirty="0"/>
              <a:t>Arroz; </a:t>
            </a:r>
          </a:p>
          <a:p>
            <a:pPr marL="285750" indent="-285750">
              <a:buFontTx/>
              <a:buChar char="-"/>
              <a:defRPr lang="pt-pt"/>
            </a:pPr>
            <a:r>
              <a:rPr dirty="0"/>
              <a:t>Ervilhas</a:t>
            </a:r>
            <a:r>
              <a:rPr lang="pt-PT" dirty="0"/>
              <a:t>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Chouriço; </a:t>
            </a:r>
          </a:p>
          <a:p>
            <a:pPr marL="285750" indent="-285750">
              <a:buFontTx/>
              <a:buChar char="-"/>
              <a:defRPr lang="pt-pt"/>
            </a:pPr>
            <a:r>
              <a:rPr lang="pt-PT" dirty="0"/>
              <a:t>1 a 2 cenouras </a:t>
            </a: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</p:txBody>
      </p:sp>
      <p:sp>
        <p:nvSpPr>
          <p:cNvPr id="8" name="CaixaDeTexto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ALBQ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LBQAP///wEAAAAAAAAAAAAAAAAAAAAAAAAAAAAAAAAAAAAAAAAAAAAAAAB/f38A5+bmA8zMzADAwP8Af39/AAAAAAAAAAAAAAAAAAAAAAAAAAAAIQAAABgAAAAUAAAAfSYAABIOAAB0PAAAyiQAABAgAAAmAAAACAAAAP//////////"/>
              </a:ext>
            </a:extLst>
          </p:cNvSpPr>
          <p:nvPr/>
        </p:nvSpPr>
        <p:spPr>
          <a:xfrm>
            <a:off x="6256655" y="2287270"/>
            <a:ext cx="3570605" cy="369316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algn="ctr">
              <a:defRPr lang="pt-pt"/>
            </a:pPr>
            <a:endParaRPr dirty="0"/>
          </a:p>
          <a:p>
            <a:pPr algn="ctr">
              <a:defRPr lang="pt-pt"/>
            </a:pPr>
            <a:endParaRPr dirty="0"/>
          </a:p>
          <a:p>
            <a:pPr algn="ctr"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algn="ctr">
              <a:defRPr lang="pt-pt"/>
            </a:pPr>
            <a:endParaRPr dirty="0"/>
          </a:p>
          <a:p>
            <a:pPr>
              <a:defRPr lang="pt-pt"/>
            </a:pPr>
            <a:endParaRPr dirty="0"/>
          </a:p>
        </p:txBody>
      </p:sp>
      <p:pic>
        <p:nvPicPr>
          <p:cNvPr id="10" name="Imagem 9" descr="Uma imagem com ar livre, vestuário, pessoa, árvore&#10;&#10;Descrição gerada automaticamente">
            <a:extLst>
              <a:ext uri="{FF2B5EF4-FFF2-40B4-BE49-F238E27FC236}">
                <a16:creationId xmlns:a16="http://schemas.microsoft.com/office/drawing/2014/main" id="{F04CED3F-33C7-E1D0-50FA-516FC27D6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65" y="2496647"/>
            <a:ext cx="3483783" cy="348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OFckAP///whcAAAAAAAAAAAAAAAAAAAAAAAAAAAAAAAAAAAAZAAAAAEAAABAAAAAAAAAAAAAAAAAAAAAAAAAAAAAAAAAAAAAAAAAAAAAAAAAAAAAAAAAAAAAAAAAAAAAAAAAAAAAAAAAAAAAAAAAAAAAAAAAAAAAAAAAAAAAAAAAAAAAFAAAADwAAAABAAAAAAAAAACwU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FckAP///wEAAAAAAAAAAAAAAAAAAAAAAAAAAAAAAAAAAAAAAAAAAACwUAB/f38A5+bmA8zMzADAwP8Af39/AAAAAAAAAAAAAAAAAAAAAAAAAAAAIQAAABgAAAAUAAAAOQQAAKgGAACzPwAAvgsAABAAAAAmAAAACAAAAP//////////"/>
              </a:ext>
            </a:extLst>
          </p:cNvSpPr>
          <p:nvPr/>
        </p:nvSpPr>
        <p:spPr>
          <a:xfrm>
            <a:off x="686435" y="1082040"/>
            <a:ext cx="9668510" cy="826770"/>
          </a:xfrm>
          <a:prstGeom prst="rect">
            <a:avLst/>
          </a:prstGeom>
          <a:solidFill>
            <a:srgbClr val="385724">
              <a:alpha val="8000"/>
            </a:srgbClr>
          </a:solidFill>
          <a:ln w="57150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gb" cap="none" dirty="0">
                <a:solidFill>
                  <a:srgbClr val="000000"/>
                </a:solidFill>
              </a:rPr>
              <a:t>PROCEDIMENTOS: </a:t>
            </a:r>
            <a:endParaRPr cap="none" noProof="1">
              <a:solidFill>
                <a:srgbClr val="000000"/>
              </a:solidFill>
            </a:endParaRPr>
          </a:p>
        </p:txBody>
      </p:sp>
      <p:sp>
        <p:nvSpPr>
          <p:cNvPr id="3" name="CaixaDeTexto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IUnAADuLgAAaikAABAgAAAmAAAACAAAAP//////////"/>
              </a:ext>
            </a:extLst>
          </p:cNvSpPr>
          <p:nvPr/>
        </p:nvSpPr>
        <p:spPr>
          <a:xfrm>
            <a:off x="686435" y="6424295"/>
            <a:ext cx="6942455" cy="30797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1400" cap="none" noProof="1">
                <a:solidFill>
                  <a:srgbClr val="FFFFFF"/>
                </a:solidFill>
              </a:rPr>
              <a:t>https://alimentacaosaudavelesustentavel.abae.pt/desafios-2022-2023/receitas-sustentaveis/</a:t>
            </a:r>
            <a:endParaRPr sz="1400" cap="none" noProof="1">
              <a:solidFill>
                <a:srgbClr val="FFFFFF"/>
              </a:solidFill>
              <a:latin typeface="Trebuchet MS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J/f38A5+bmA8zMzADAwP8Af39/AAAAAAAAAAAAAAAAAAAAAAAAAAAAIQAAABgAAAAUAAAAAAAAAAAAAADcAgAAxikAABAAAAAmAAAACAAAAAEgAAB/AAAA"/>
              </a:ext>
            </a:extLst>
          </p:cNvSpPr>
          <p:nvPr>
            <p:ph type="title"/>
          </p:nvPr>
        </p:nvSpPr>
        <p:spPr>
          <a:xfrm>
            <a:off x="0" y="0"/>
            <a:ext cx="464820" cy="6790690"/>
          </a:xfrm>
          <a:solidFill>
            <a:srgbClr val="05764A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pt" sz="3960" cap="none"/>
            </a:pPr>
            <a:r>
              <a:rPr lang="en-gb" sz="2520" b="1" cap="none">
                <a:solidFill>
                  <a:schemeClr val="bg1"/>
                </a:solidFill>
                <a:latin typeface="Bahnschrift" pitchFamily="2" charset="0"/>
                <a:ea typeface="Calibri Light" pitchFamily="2" charset="0"/>
                <a:cs typeface="Calibri Light" pitchFamily="2" charset="0"/>
              </a:rPr>
              <a:t>Desafio ASS 2022/2023</a:t>
            </a:r>
            <a:r>
              <a:rPr lang="en-gb" sz="2520" b="1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ixaDeTexto 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CoAAACzPwAAhQQAABAgAAAmAAAACAAAAP//////////"/>
              </a:ext>
            </a:extLst>
          </p:cNvSpPr>
          <p:nvPr/>
        </p:nvSpPr>
        <p:spPr>
          <a:xfrm>
            <a:off x="686435" y="26670"/>
            <a:ext cx="9668510" cy="70802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40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“Receitas Sustentáveis</a:t>
            </a:r>
            <a:r>
              <a:rPr lang="en-gb" sz="4000" b="1" cap="none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, têm Tradição</a:t>
            </a:r>
            <a:r>
              <a:rPr sz="32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”</a:t>
            </a:r>
          </a:p>
        </p:txBody>
      </p:sp>
      <p:pic>
        <p:nvPicPr>
          <p:cNvPr id="6" name="Imagem 2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CzlhZB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A0AAABqAAAAvQIAABU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67310"/>
            <a:ext cx="436880" cy="433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xt+1AP///wgAAAAAAAAAAAAAAAAAAAAAAAAAAAAAAAAAAAAAeAAAAAEAAABAAAAAAAAAAAAAAABaAAAAAAAAAAAAAAAAAAAAAAAAAAAAAAAAAAAAAAAAAAAAAAAAAAAAAAAAAAAAAAAAAAAAAAAAAAAAAAAAAAAAAAAAAAAAAAAAAAAAFAAAADwAAAABAAAAAAAAAACwUABf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ACwUAB/f38A5+bmA8zMzADAwP8Af39/AAAAAAAAAAAAAAAAAAAAAAAAAAAAIQAAABgAAAAUAAAAOQQAAEILAACzPwAAFicAABAgAAAmAAAACAAAAP//////////"/>
              </a:ext>
            </a:extLst>
          </p:cNvSpPr>
          <p:nvPr/>
        </p:nvSpPr>
        <p:spPr>
          <a:xfrm>
            <a:off x="686435" y="1904683"/>
            <a:ext cx="9668510" cy="4523740"/>
          </a:xfrm>
          <a:prstGeom prst="rect">
            <a:avLst/>
          </a:prstGeom>
          <a:solidFill>
            <a:srgbClr val="C6DFB5"/>
          </a:solidFill>
          <a:ln w="60325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pt"/>
            </a:pPr>
            <a:endParaRPr dirty="0"/>
          </a:p>
          <a:p>
            <a:pPr>
              <a:defRPr lang="pt-pt"/>
            </a:pPr>
            <a:r>
              <a:rPr dirty="0"/>
              <a:t>1º) </a:t>
            </a:r>
            <a:r>
              <a:rPr b="1" dirty="0"/>
              <a:t>Marinada (de um dia para o outro)</a:t>
            </a:r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br>
              <a:rPr dirty="0"/>
            </a:br>
            <a:endParaRPr b="1"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F3D1CB-C19B-D7D7-3427-2322D07E6B84}"/>
              </a:ext>
            </a:extLst>
          </p:cNvPr>
          <p:cNvSpPr txBox="1"/>
          <p:nvPr/>
        </p:nvSpPr>
        <p:spPr>
          <a:xfrm>
            <a:off x="686435" y="2583088"/>
            <a:ext cx="95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- Com o coelho bem lavado e partido aos pedaços, temperou-se com sal (</a:t>
            </a:r>
            <a:r>
              <a:rPr lang="pt-PT" dirty="0" err="1"/>
              <a:t>q.b</a:t>
            </a:r>
            <a:r>
              <a:rPr lang="pt-PT" dirty="0"/>
              <a:t>), 3 dentes de alho, 2 folhas de louro. </a:t>
            </a:r>
          </a:p>
        </p:txBody>
      </p:sp>
      <p:pic>
        <p:nvPicPr>
          <p:cNvPr id="12" name="Imagem 11" descr="Uma imagem com marisco, carne, comida">
            <a:extLst>
              <a:ext uri="{FF2B5EF4-FFF2-40B4-BE49-F238E27FC236}">
                <a16:creationId xmlns:a16="http://schemas.microsoft.com/office/drawing/2014/main" id="{FC7B59C4-D686-48E7-6937-48B092C42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58" y="3429000"/>
            <a:ext cx="3907864" cy="294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OFckAP///whcAAAAAAAAAAAAAAAAAAAAAAAAAAAAAAAAAAAAZAAAAAEAAABAAAAAAAAAAAAAAAAAAAAAAAAAAAAAAAAAAAAAAAAAAAAAAAAAAAAAAAAAAAAAAAAAAAAAAAAAAAAAAAAAAAAAAAAAAAAAAAAAAAAAAAAAAAAAAAAAAAAAFAAAADwAAAABAAAAAAAAAACwU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FckAP///wEAAAAAAAAAAAAAAAAAAAAAAAAAAAAAAAAAAAAAAAAAAACwUAB/f38A5+bmA8zMzADAwP8Af39/AAAAAAAAAAAAAAAAAAAAAAAAAAAAIQAAABgAAAAUAAAAOQQAAKgGAACzPwAAvgsAABAAAAAmAAAACAAAAP//////////"/>
              </a:ext>
            </a:extLst>
          </p:cNvSpPr>
          <p:nvPr/>
        </p:nvSpPr>
        <p:spPr>
          <a:xfrm>
            <a:off x="686435" y="1082040"/>
            <a:ext cx="9668510" cy="826770"/>
          </a:xfrm>
          <a:prstGeom prst="rect">
            <a:avLst/>
          </a:prstGeom>
          <a:solidFill>
            <a:srgbClr val="385724">
              <a:alpha val="8000"/>
            </a:srgbClr>
          </a:solidFill>
          <a:ln w="57150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gb" cap="none">
                <a:solidFill>
                  <a:srgbClr val="000000"/>
                </a:solidFill>
              </a:rPr>
              <a:t>PROCEDIMENTOS: </a:t>
            </a:r>
            <a:endParaRPr cap="none" noProof="1">
              <a:solidFill>
                <a:srgbClr val="000000"/>
              </a:solidFill>
            </a:endParaRPr>
          </a:p>
        </p:txBody>
      </p:sp>
      <p:sp>
        <p:nvSpPr>
          <p:cNvPr id="3" name="CaixaDeTexto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IUnAADuLgAAaikAABAgAAAmAAAACAAAAP//////////"/>
              </a:ext>
            </a:extLst>
          </p:cNvSpPr>
          <p:nvPr/>
        </p:nvSpPr>
        <p:spPr>
          <a:xfrm>
            <a:off x="686435" y="6424295"/>
            <a:ext cx="6942455" cy="30797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1400" cap="none" noProof="1">
                <a:solidFill>
                  <a:srgbClr val="FFFFFF"/>
                </a:solidFill>
              </a:rPr>
              <a:t>https://alimentacaosaudavelesustentavel.abae.pt/desafios-2022-2023/receitas-sustentaveis/</a:t>
            </a:r>
            <a:endParaRPr sz="1400" cap="none" noProof="1">
              <a:solidFill>
                <a:srgbClr val="FFFFFF"/>
              </a:solidFill>
              <a:latin typeface="Trebuchet MS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J/f38A5+bmA8zMzADAwP8Af39/AAAAAAAAAAAAAAAAAAAAAAAAAAAAIQAAABgAAAAUAAAAAAAAAAAAAADcAgAAxikAABAAAAAmAAAACAAAAAEgAAB/AAAA"/>
              </a:ext>
            </a:extLst>
          </p:cNvSpPr>
          <p:nvPr>
            <p:ph type="title"/>
          </p:nvPr>
        </p:nvSpPr>
        <p:spPr>
          <a:xfrm>
            <a:off x="0" y="0"/>
            <a:ext cx="464820" cy="6790690"/>
          </a:xfrm>
          <a:solidFill>
            <a:srgbClr val="05764A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pt" sz="3960" cap="none"/>
            </a:pPr>
            <a:r>
              <a:rPr lang="en-gb" sz="2520" b="1" cap="none">
                <a:solidFill>
                  <a:schemeClr val="bg1"/>
                </a:solidFill>
                <a:latin typeface="Bahnschrift" pitchFamily="2" charset="0"/>
                <a:ea typeface="Calibri Light" pitchFamily="2" charset="0"/>
                <a:cs typeface="Calibri Light" pitchFamily="2" charset="0"/>
              </a:rPr>
              <a:t>Desafio ASS 2022/2023</a:t>
            </a:r>
            <a:r>
              <a:rPr lang="en-gb" sz="2520" b="1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ixaDeTexto 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CoAAACzPwAAhQQAABAgAAAmAAAACAAAAP//////////"/>
              </a:ext>
            </a:extLst>
          </p:cNvSpPr>
          <p:nvPr/>
        </p:nvSpPr>
        <p:spPr>
          <a:xfrm>
            <a:off x="686435" y="26670"/>
            <a:ext cx="9668510" cy="70802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40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“Receitas Sustentáveis</a:t>
            </a:r>
            <a:r>
              <a:rPr lang="en-gb" sz="4000" b="1" cap="none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, têm Tradição</a:t>
            </a:r>
            <a:r>
              <a:rPr sz="32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”</a:t>
            </a:r>
          </a:p>
        </p:txBody>
      </p:sp>
      <p:pic>
        <p:nvPicPr>
          <p:cNvPr id="6" name="Imagem 2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CzlhZB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A0AAABqAAAAvQIAABU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67310"/>
            <a:ext cx="436880" cy="433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xt+1AP///wgAAAAAAAAAAAAAAAAAAAAAAAAAAAAAAAAAAAAAeAAAAAEAAABAAAAAAAAAAAAAAABaAAAAAAAAAAAAAAAAAAAAAAAAAAAAAAAAAAAAAAAAAAAAAAAAAAAAAAAAAAAAAAAAAAAAAAAAAAAAAAAAAAAAAAAAAAAAAAAAAAAAFAAAADwAAAABAAAAAAAAAACwUABf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ACwUAB/f38A5+bmA8zMzADAwP8Af39/AAAAAAAAAAAAAAAAAAAAAAAAAAAAIQAAABgAAAAUAAAAOQQAAEILAACzPwAAFicAABAgAAAmAAAACAAAAP//////////"/>
              </a:ext>
            </a:extLst>
          </p:cNvSpPr>
          <p:nvPr/>
        </p:nvSpPr>
        <p:spPr>
          <a:xfrm>
            <a:off x="686435" y="1908810"/>
            <a:ext cx="9668510" cy="4523740"/>
          </a:xfrm>
          <a:prstGeom prst="rect">
            <a:avLst/>
          </a:prstGeom>
          <a:solidFill>
            <a:srgbClr val="C6DFB5"/>
          </a:solidFill>
          <a:ln w="60325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</p:txBody>
      </p:sp>
      <p:pic>
        <p:nvPicPr>
          <p:cNvPr id="10" name="Imagem 9" descr="Uma imagem com pessoa, Tigela de mistura, Utensílios de cozinha e pastelaria, interior&#10;&#10;Descrição gerada automaticamente">
            <a:extLst>
              <a:ext uri="{FF2B5EF4-FFF2-40B4-BE49-F238E27FC236}">
                <a16:creationId xmlns:a16="http://schemas.microsoft.com/office/drawing/2014/main" id="{4C076353-74A8-D1D6-2B4B-C830EDCD7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0" y="3168283"/>
            <a:ext cx="2950149" cy="308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EED75E-F621-6246-FF5C-CCCDDD97864E}"/>
              </a:ext>
            </a:extLst>
          </p:cNvPr>
          <p:cNvSpPr txBox="1"/>
          <p:nvPr/>
        </p:nvSpPr>
        <p:spPr>
          <a:xfrm>
            <a:off x="686435" y="1979295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2º</a:t>
            </a:r>
            <a:r>
              <a:rPr lang="pt-PT" b="1" dirty="0"/>
              <a:t>) Refogado</a:t>
            </a:r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554CFC-75FE-5FD1-3649-94C05164D886}"/>
              </a:ext>
            </a:extLst>
          </p:cNvPr>
          <p:cNvSpPr txBox="1"/>
          <p:nvPr/>
        </p:nvSpPr>
        <p:spPr>
          <a:xfrm>
            <a:off x="858370" y="2348627"/>
            <a:ext cx="93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- Preparou-se o refogado com 1 dl de azeite, 1 cebola picada, 3 dentes de alho e 2 folhas de louro. Quando alourou, juntou-se o chouriço ao preparado, cortado aos cubos. </a:t>
            </a:r>
          </a:p>
        </p:txBody>
      </p:sp>
      <p:pic>
        <p:nvPicPr>
          <p:cNvPr id="15" name="Imagem 14" descr="Uma imagem com pessoa, comida, Tigela de mistura, interior&#10;&#10;Descrição gerada automaticamente">
            <a:extLst>
              <a:ext uri="{FF2B5EF4-FFF2-40B4-BE49-F238E27FC236}">
                <a16:creationId xmlns:a16="http://schemas.microsoft.com/office/drawing/2014/main" id="{24C86C95-B8F3-8692-DC53-9ED069C3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15778"/>
          <a:stretch/>
        </p:blipFill>
        <p:spPr>
          <a:xfrm>
            <a:off x="3980454" y="3168283"/>
            <a:ext cx="3205167" cy="303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 descr="Uma imagem com pessoa, comida, tigela, preparar alimentos&#10;&#10;Descrição gerada automaticamente">
            <a:extLst>
              <a:ext uri="{FF2B5EF4-FFF2-40B4-BE49-F238E27FC236}">
                <a16:creationId xmlns:a16="http://schemas.microsoft.com/office/drawing/2014/main" id="{B04E7EEE-70FD-B306-6190-39FFF6D12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3113363"/>
            <a:ext cx="3011212" cy="301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OFckAP///whcAAAAAAAAAAAAAAAAAAAAAAAAAAAAAAAAAAAAZAAAAAEAAABAAAAAAAAAAAAAAAAAAAAAAAAAAAAAAAAAAAAAAAAAAAAAAAAAAAAAAAAAAAAAAAAAAAAAAAAAAAAAAAAAAAAAAAAAAAAAAAAAAAAAAAAAAAAAAAAAAAAAFAAAADwAAAABAAAAAAAAAACwU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FckAP///wEAAAAAAAAAAAAAAAAAAAAAAAAAAAAAAAAAAAAAAAAAAACwUAB/f38A5+bmA8zMzADAwP8Af39/AAAAAAAAAAAAAAAAAAAAAAAAAAAAIQAAABgAAAAUAAAAOQQAAKgGAACzPwAAvgsAABAAAAAmAAAACAAAAP//////////"/>
              </a:ext>
            </a:extLst>
          </p:cNvSpPr>
          <p:nvPr/>
        </p:nvSpPr>
        <p:spPr>
          <a:xfrm>
            <a:off x="686435" y="1082040"/>
            <a:ext cx="9668510" cy="826770"/>
          </a:xfrm>
          <a:prstGeom prst="rect">
            <a:avLst/>
          </a:prstGeom>
          <a:solidFill>
            <a:srgbClr val="385724">
              <a:alpha val="8000"/>
            </a:srgbClr>
          </a:solidFill>
          <a:ln w="57150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gb" cap="none">
                <a:solidFill>
                  <a:srgbClr val="000000"/>
                </a:solidFill>
              </a:rPr>
              <a:t>PROCEDIMENTOS: </a:t>
            </a:r>
            <a:endParaRPr cap="none" noProof="1">
              <a:solidFill>
                <a:srgbClr val="000000"/>
              </a:solidFill>
            </a:endParaRP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A0AAAAAkAAAAEgAAACQAAAASAAAAAAAAAAB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J/f38A5+bmA8zMzADAwP8Af39/AAAAAAAAAAAAAAAAAAAAAAAAAAAAIQAAABgAAAAUAAAAAAAAAAAAAADcAgAAxikAABAAAAAmAAAACAAAAAEgAAB/AAAA"/>
              </a:ext>
            </a:extLst>
          </p:cNvSpPr>
          <p:nvPr>
            <p:ph type="title"/>
          </p:nvPr>
        </p:nvSpPr>
        <p:spPr>
          <a:xfrm>
            <a:off x="0" y="0"/>
            <a:ext cx="464820" cy="6790690"/>
          </a:xfrm>
          <a:solidFill>
            <a:srgbClr val="05764A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pt" sz="3960" cap="none"/>
            </a:pPr>
            <a:r>
              <a:rPr lang="en-gb" sz="2520" b="1" cap="none">
                <a:solidFill>
                  <a:schemeClr val="bg1"/>
                </a:solidFill>
                <a:latin typeface="Bahnschrift" pitchFamily="2" charset="0"/>
                <a:ea typeface="Calibri Light" pitchFamily="2" charset="0"/>
                <a:cs typeface="Calibri Light" pitchFamily="2" charset="0"/>
              </a:rPr>
              <a:t>Desafio ASS 2022/2023</a:t>
            </a:r>
            <a:r>
              <a:rPr lang="en-gb" sz="2520" b="1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aixaDeTexto 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CoAAACzPwAAhQQAABAgAAAmAAAACAAAAP//////////"/>
              </a:ext>
            </a:extLst>
          </p:cNvSpPr>
          <p:nvPr/>
        </p:nvSpPr>
        <p:spPr>
          <a:xfrm>
            <a:off x="686435" y="26670"/>
            <a:ext cx="9668510" cy="70802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40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“Receitas Sustentáveis</a:t>
            </a:r>
            <a:r>
              <a:rPr lang="en-gb" sz="4000" b="1" cap="none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, têm Tradição</a:t>
            </a:r>
            <a:r>
              <a:rPr sz="32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”</a:t>
            </a:r>
          </a:p>
        </p:txBody>
      </p:sp>
      <p:pic>
        <p:nvPicPr>
          <p:cNvPr id="5" name="Imagem 2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CzlhZB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+/v4n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A0AAABqAAAAvQIAABU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67310"/>
            <a:ext cx="436880" cy="433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aixaDeTexto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xt+1AP///wgAAAAAAAAAAAAAAAAAAAAAAAAAAAAAAAAAAAAAeAAAAAEAAABAAAAAAAAAAAAAAABaAAAAAAAAAAAAAAAAAAAAAAAAAAAAAAAAAAAAAAAAAAAAAAAAAAAAAAAAAAAAAAAAAAAAAAAAAAAAAAAAAAAAAAAAAAAAAAAAAAAAFAAAADwAAAABAAAAAAAAAACwUABf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ACwUAB/f38A5+bmA8zMzADAwP8Af39/AAAAAAAAAAAAAAAAAAAAAAAAAAAAIQAAABgAAAAUAAAAOQQAAEILAACzPwAAFicAABAgAAAmAAAACAAAAP//////////"/>
              </a:ext>
            </a:extLst>
          </p:cNvSpPr>
          <p:nvPr/>
        </p:nvSpPr>
        <p:spPr>
          <a:xfrm>
            <a:off x="686435" y="1830070"/>
            <a:ext cx="9668510" cy="4523740"/>
          </a:xfrm>
          <a:prstGeom prst="rect">
            <a:avLst/>
          </a:prstGeom>
          <a:solidFill>
            <a:srgbClr val="C6DFB5"/>
          </a:solidFill>
          <a:ln w="60325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pt"/>
            </a:pPr>
            <a:endParaRPr dirty="0"/>
          </a:p>
          <a:p>
            <a:pPr algn="just">
              <a:defRPr lang="pt-pt"/>
            </a:pPr>
            <a:r>
              <a:rPr dirty="0"/>
              <a:t>3º) De seguida, </a:t>
            </a:r>
            <a:r>
              <a:rPr b="1" dirty="0"/>
              <a:t>juntou-se o coelho ao refogado </a:t>
            </a:r>
            <a:r>
              <a:rPr dirty="0"/>
              <a:t>e, posteriormente, 2 tomates e 2 dl de vinho tinto. Mexeu-se bem para o coelho ficar envolvido no preparado anterior. </a:t>
            </a:r>
          </a:p>
          <a:p>
            <a:pPr algn="just">
              <a:defRPr lang="pt-pt"/>
            </a:pPr>
            <a:endParaRPr dirty="0"/>
          </a:p>
          <a:p>
            <a:pPr>
              <a:defRPr lang="pt-pt"/>
            </a:pPr>
            <a:endParaRPr lang="pt-PT" dirty="0"/>
          </a:p>
          <a:p>
            <a:pPr>
              <a:defRPr lang="pt-pt"/>
            </a:pPr>
            <a:endParaRPr lang="pt-PT"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</p:txBody>
      </p:sp>
      <p:sp>
        <p:nvSpPr>
          <p:cNvPr id="9" name="CaixaDeTexto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4gw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IUnAADuLgAAaikAABAgAAAmAAAACAAAAP//////////"/>
              </a:ext>
            </a:extLst>
          </p:cNvSpPr>
          <p:nvPr/>
        </p:nvSpPr>
        <p:spPr>
          <a:xfrm>
            <a:off x="686435" y="6424295"/>
            <a:ext cx="6942455" cy="30797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1400" cap="none" noProof="1">
                <a:solidFill>
                  <a:srgbClr val="FFFFFF"/>
                </a:solidFill>
              </a:rPr>
              <a:t>https://alimentacaosaudavelesustentavel.abae.pt/desafios-2022-2023/receitas-sustentaveis/</a:t>
            </a:r>
            <a:endParaRPr sz="1400" cap="none" noProof="1">
              <a:solidFill>
                <a:srgbClr val="FFFFFF"/>
              </a:solidFill>
              <a:latin typeface="Trebuchet MS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11" name="Imagem 10" descr="Uma imagem com Utensílios de cozinha e pastelaria, preparar alimentos, interior, comida&#10;&#10;Descrição gerada automaticamente">
            <a:extLst>
              <a:ext uri="{FF2B5EF4-FFF2-40B4-BE49-F238E27FC236}">
                <a16:creationId xmlns:a16="http://schemas.microsoft.com/office/drawing/2014/main" id="{87FF254D-B10D-3619-D571-2B58D76D2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 r="1995"/>
          <a:stretch/>
        </p:blipFill>
        <p:spPr>
          <a:xfrm>
            <a:off x="1663826" y="2748675"/>
            <a:ext cx="3600632" cy="33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Uma imagem com interior, Utensílios de cozinha e pastelaria, Eletrodoméstico de cozinha, comida&#10;&#10;Descrição gerada automaticamente">
            <a:extLst>
              <a:ext uri="{FF2B5EF4-FFF2-40B4-BE49-F238E27FC236}">
                <a16:creationId xmlns:a16="http://schemas.microsoft.com/office/drawing/2014/main" id="{31E328AC-F1C7-3EB6-201E-3E58DF2DC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r="6493"/>
          <a:stretch/>
        </p:blipFill>
        <p:spPr>
          <a:xfrm>
            <a:off x="5707075" y="2794204"/>
            <a:ext cx="4057926" cy="326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CzlhZBMAAAAlAAAAZAAAAA0AAAAAkAAAAEgAAACQAAAASAAAAAAAAAABAAAAAAAAAAEAAABQAAAAAAAAAAAA4D8AAAAAAADgPwAAAAAAAOA/AAAAAAAA4D8AAAAAAADgPwAAAAAAAOA/AAAAAAAA4D8AAAAAAADgPwAAAAAAAOA/AAAAAAAA4D8CAAAAjAAAAAEAAAAAAAAAOFckAP///whcAAAAAAAAAAAAAAAAAAAAAAAAAAAAAAAAAAAAZAAAAAEAAABAAAAAAAAAAAAAAAAAAAAAAAAAAAAAAAAAAAAAAAAAAAAAAAAAAAAAAAAAAAAAAAAAAAAAAAAAAAAAAAAAAAAAAAAAAAAAAAAAAAAAAAAAAAAAAAAAAAAAFAAAADwAAAABAAAAAAAAAACwU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FckAP///wEAAAAAAAAAAAAAAAAAAAAAAAAAAAAAAAAAAAAAAAAAAACwUAB/f38A5+bmA8zMzADAwP8Af39/AAAAAAAAAAAAAAAAAAAAAAAAAAAAIQAAABgAAAAUAAAAOQQAAKgGAACzPwAAvgsAABAAAAAmAAAACAAAAP//////////"/>
              </a:ext>
            </a:extLst>
          </p:cNvSpPr>
          <p:nvPr/>
        </p:nvSpPr>
        <p:spPr>
          <a:xfrm>
            <a:off x="686435" y="1082040"/>
            <a:ext cx="9668510" cy="826770"/>
          </a:xfrm>
          <a:prstGeom prst="rect">
            <a:avLst/>
          </a:prstGeom>
          <a:solidFill>
            <a:srgbClr val="385724">
              <a:alpha val="8000"/>
            </a:srgbClr>
          </a:solidFill>
          <a:ln w="57150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gb" cap="none">
                <a:solidFill>
                  <a:srgbClr val="000000"/>
                </a:solidFill>
              </a:rPr>
              <a:t>PROCEDIMENTOS: </a:t>
            </a:r>
            <a:endParaRPr cap="none" noProof="1">
              <a:solidFill>
                <a:srgbClr val="000000"/>
              </a:solidFill>
            </a:endParaRP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CzlhZBMAAAAlAAAAZAAAAA0AAAAAkAAAAEgAAACQAAAASAAAAAAAAAAB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J/f38A5+bmA8zMzADAwP8Af39/AAAAAAAAAAAAAAAAAAAAAAAAAAAAIQAAABgAAAAUAAAAAAAAAAAAAADcAgAAxikAABAAAAAmAAAACAAAAAEgAAB/AAAA"/>
              </a:ext>
            </a:extLst>
          </p:cNvSpPr>
          <p:nvPr>
            <p:ph type="title"/>
          </p:nvPr>
        </p:nvSpPr>
        <p:spPr>
          <a:xfrm>
            <a:off x="0" y="0"/>
            <a:ext cx="464820" cy="6790690"/>
          </a:xfrm>
          <a:solidFill>
            <a:srgbClr val="05764A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pt" sz="3960" cap="none"/>
            </a:pPr>
            <a:r>
              <a:rPr lang="en-gb" sz="2520" b="1" cap="none">
                <a:solidFill>
                  <a:schemeClr val="bg1"/>
                </a:solidFill>
                <a:latin typeface="Bahnschrift" pitchFamily="2" charset="0"/>
                <a:ea typeface="Calibri Light" pitchFamily="2" charset="0"/>
                <a:cs typeface="Calibri Light" pitchFamily="2" charset="0"/>
              </a:rPr>
              <a:t>Desafio ASS 2022/2023</a:t>
            </a:r>
            <a:r>
              <a:rPr lang="en-gb" sz="2520" b="1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aixaDeTexto 3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CoAAACzPwAAhQQAABAgAAAmAAAACAAAAP//////////"/>
              </a:ext>
            </a:extLst>
          </p:cNvSpPr>
          <p:nvPr/>
        </p:nvSpPr>
        <p:spPr>
          <a:xfrm>
            <a:off x="686435" y="26670"/>
            <a:ext cx="9668510" cy="70802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40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“Receitas Sustentáveis</a:t>
            </a:r>
            <a:r>
              <a:rPr lang="en-gb" sz="4000" b="1" cap="none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, têm Tradição</a:t>
            </a:r>
            <a:r>
              <a:rPr sz="3200" b="1" cap="none" noProof="1">
                <a:solidFill>
                  <a:srgbClr val="FFFFFF"/>
                </a:solidFill>
                <a:latin typeface="Bahnschrift" pitchFamily="2" charset="0"/>
                <a:ea typeface="Calibri" pitchFamily="2" charset="0"/>
                <a:cs typeface="Calibri" pitchFamily="2" charset="0"/>
              </a:rPr>
              <a:t>”</a:t>
            </a:r>
          </a:p>
        </p:txBody>
      </p:sp>
      <p:pic>
        <p:nvPicPr>
          <p:cNvPr id="5" name="Imagem 2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CzlhZB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+/v4n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A0AAABqAAAAvQIAABU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67310"/>
            <a:ext cx="436880" cy="433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aixaDeTexto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CzlhZBMAAAAlAAAAZAAAAE0AAAAAkAAAAEgAAACQAAAASAAAAAAAAAAAAAAAAAAAAAEAAABQAAAAAAAAAAAA4D8AAAAAAADgPwAAAAAAAOA/AAAAAAAA4D8AAAAAAADgPwAAAAAAAOA/AAAAAAAA4D8AAAAAAADgPwAAAAAAAOA/AAAAAAAA4D8CAAAAjAAAAAEAAAAAAAAAxt+1AP///wgAAAAAAAAAAAAAAAAAAAAAAAAAAAAAAAAAAAAAeAAAAAEAAABAAAAAAAAAAAAAAABaAAAAAAAAAAAAAAAAAAAAAAAAAAAAAAAAAAAAAAAAAAAAAAAAAAAAAAAAAAAAAAAAAAAAAAAAAAAAAAAAAAAAAAAAAAAAAAAAAAAAFAAAADwAAAABAAAAAAAAAACwUABf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ACwUAB/f38A5+bmA8zMzADAwP8Af39/AAAAAAAAAAAAAAAAAAAAAAAAAAAAIQAAABgAAAAUAAAAOQQAAEILAACzPwAAFicAABAgAAAmAAAACAAAAP//////////"/>
              </a:ext>
            </a:extLst>
          </p:cNvSpPr>
          <p:nvPr/>
        </p:nvSpPr>
        <p:spPr>
          <a:xfrm>
            <a:off x="686435" y="1830070"/>
            <a:ext cx="9668510" cy="4523740"/>
          </a:xfrm>
          <a:prstGeom prst="rect">
            <a:avLst/>
          </a:prstGeom>
          <a:solidFill>
            <a:srgbClr val="C6DFB5"/>
          </a:solidFill>
          <a:ln w="60325" cap="flat" cmpd="sng" algn="ctr">
            <a:solidFill>
              <a:srgbClr val="00B05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pt-pt"/>
            </a:pPr>
            <a:r>
              <a:rPr b="1" dirty="0"/>
              <a:t>Nota: </a:t>
            </a:r>
            <a:r>
              <a:rPr dirty="0"/>
              <a:t>Por tradição, junta-se o sangue do coelho misturado com um pouco de vinagre. No entanto, o preparado não contou com este procedim</a:t>
            </a:r>
            <a:r>
              <a:rPr lang="pt-PT" dirty="0"/>
              <a:t>ento. </a:t>
            </a:r>
          </a:p>
          <a:p>
            <a:pPr algn="just">
              <a:defRPr lang="pt-pt"/>
            </a:pPr>
            <a:r>
              <a:rPr lang="pt-PT" b="1" dirty="0"/>
              <a:t>4º) </a:t>
            </a:r>
            <a:r>
              <a:rPr lang="pt-PT" dirty="0"/>
              <a:t>De seguida, quando o coelho ficou “lourinho” foi desfiado. </a:t>
            </a:r>
          </a:p>
          <a:p>
            <a:pPr algn="just">
              <a:defRPr lang="pt-pt"/>
            </a:pPr>
            <a:r>
              <a:rPr lang="pt-PT" b="1" dirty="0"/>
              <a:t>5º) </a:t>
            </a:r>
            <a:r>
              <a:rPr lang="pt-PT" dirty="0"/>
              <a:t>Por fim, o coelho foi envolvido no arroz de ervilhas com cenouras, preparado à parte, como acompanhamento. </a:t>
            </a:r>
            <a:endParaRPr dirty="0"/>
          </a:p>
          <a:p>
            <a:pPr algn="just">
              <a:defRPr lang="pt-pt"/>
            </a:pPr>
            <a:endParaRPr lang="pt-PT" dirty="0"/>
          </a:p>
          <a:p>
            <a:pPr>
              <a:defRPr lang="pt-pt"/>
            </a:pPr>
            <a:endParaRPr lang="pt-PT"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 marL="285750" indent="-285750">
              <a:buFontTx/>
              <a:buChar char="-"/>
              <a:defRPr lang="pt-pt"/>
            </a:pPr>
            <a:endParaRPr dirty="0"/>
          </a:p>
          <a:p>
            <a:pPr>
              <a:defRPr lang="pt-pt"/>
            </a:pPr>
            <a:endParaRPr dirty="0"/>
          </a:p>
          <a:p>
            <a:pPr>
              <a:defRPr lang="pt-pt"/>
            </a:pPr>
            <a:endParaRPr dirty="0"/>
          </a:p>
        </p:txBody>
      </p:sp>
      <p:sp>
        <p:nvSpPr>
          <p:cNvPr id="9" name="CaixaDeTexto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CzlhZBMAAAAlAAAAZAAAAE0AAAAAkAAAAEgAAACQAAAASAAAAAAAAAAAAAAAAAAAAAEAAABQAAAAAAAAAAAA4D8AAAAAAADgPwAAAAAAAOA/AAAAAAAA4D8AAAAAAADgPwAAAAAAAOA/AAAAAAAA4D8AAAAAAADgPwAAAAAAAOA/AAAAAAAA4D8CAAAAjAAAAAEAAAAAAAAABXZK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4gw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XZKAP///wEAAAAAAAAAAAAAAAAAAAAAAAAAAAAAAAAAAAAAAAAAAAAAAAB/f38A5+bmA8zMzADAwP8Af39/AAAAAAAAAAAAAAAAAAAAAAAAAAAAIQAAABgAAAAUAAAAOQQAAIUnAADuLgAAaikAABAgAAAmAAAACAAAAP//////////"/>
              </a:ext>
            </a:extLst>
          </p:cNvSpPr>
          <p:nvPr/>
        </p:nvSpPr>
        <p:spPr>
          <a:xfrm>
            <a:off x="686435" y="6424295"/>
            <a:ext cx="6942455" cy="307975"/>
          </a:xfrm>
          <a:prstGeom prst="rect">
            <a:avLst/>
          </a:prstGeom>
          <a:solidFill>
            <a:srgbClr val="0576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/>
            </a:pPr>
            <a:r>
              <a:rPr sz="1400" cap="none" noProof="1">
                <a:solidFill>
                  <a:srgbClr val="FFFFFF"/>
                </a:solidFill>
              </a:rPr>
              <a:t>https://alimentacaosaudavelesustentavel.abae.pt/desafios-2022-2023/receitas-sustentaveis/</a:t>
            </a:r>
            <a:endParaRPr sz="1400" cap="none" noProof="1">
              <a:solidFill>
                <a:srgbClr val="FFFFFF"/>
              </a:solidFill>
              <a:latin typeface="Trebuchet MS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8" name="Imagem 7" descr="Uma imagem com preparar alimentos, comida, Utensílios de cozinha e pastelaria, marisco&#10;&#10;Descrição gerada automaticamente">
            <a:extLst>
              <a:ext uri="{FF2B5EF4-FFF2-40B4-BE49-F238E27FC236}">
                <a16:creationId xmlns:a16="http://schemas.microsoft.com/office/drawing/2014/main" id="{DAF4DD76-2564-74C4-CC69-ABC2A82B1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b="8058"/>
          <a:stretch/>
        </p:blipFill>
        <p:spPr>
          <a:xfrm>
            <a:off x="799042" y="3805115"/>
            <a:ext cx="2318637" cy="200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Uma imagem com pessoa, interior, Utensílios de cozinha e pastelaria, preparar alimentos&#10;&#10;Descrição gerada automaticamente">
            <a:extLst>
              <a:ext uri="{FF2B5EF4-FFF2-40B4-BE49-F238E27FC236}">
                <a16:creationId xmlns:a16="http://schemas.microsoft.com/office/drawing/2014/main" id="{CDE7EEBF-F329-D1FD-D854-A7909D6C1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0"/>
          <a:stretch/>
        </p:blipFill>
        <p:spPr>
          <a:xfrm>
            <a:off x="2965846" y="3836296"/>
            <a:ext cx="2597706" cy="201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Uma imagem com interior, ervilha, legume, vegetal&#10;&#10;Descrição gerada automaticamente">
            <a:extLst>
              <a:ext uri="{FF2B5EF4-FFF2-40B4-BE49-F238E27FC236}">
                <a16:creationId xmlns:a16="http://schemas.microsoft.com/office/drawing/2014/main" id="{3EB4AC07-7B7F-6B3C-57DA-CEA350284B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9" r="8403" b="1"/>
          <a:stretch/>
        </p:blipFill>
        <p:spPr>
          <a:xfrm>
            <a:off x="5397090" y="3765811"/>
            <a:ext cx="2519969" cy="200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5102B60-748E-A828-264C-187936241B46}"/>
              </a:ext>
            </a:extLst>
          </p:cNvPr>
          <p:cNvGrpSpPr/>
          <p:nvPr/>
        </p:nvGrpSpPr>
        <p:grpSpPr>
          <a:xfrm>
            <a:off x="7833360" y="3836297"/>
            <a:ext cx="2329069" cy="1845397"/>
            <a:chOff x="7833360" y="3836297"/>
            <a:chExt cx="2329069" cy="1845397"/>
          </a:xfrm>
        </p:grpSpPr>
        <p:pic>
          <p:nvPicPr>
            <p:cNvPr id="14" name="Imagem 13" descr="Uma imagem com comida, Arroz de jasmim, Arroz branco, Arroz cozido&#10;&#10;Descrição gerada automaticamente">
              <a:extLst>
                <a:ext uri="{FF2B5EF4-FFF2-40B4-BE49-F238E27FC236}">
                  <a16:creationId xmlns:a16="http://schemas.microsoft.com/office/drawing/2014/main" id="{B96FC944-024B-AA53-DBCC-B559C51C0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2"/>
            <a:stretch/>
          </p:blipFill>
          <p:spPr>
            <a:xfrm rot="5400000">
              <a:off x="8075196" y="3594461"/>
              <a:ext cx="1845397" cy="23290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9F96FB00-E4BC-034B-F4D9-AA87A071F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510998" y="4180761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092A1249-9739-F683-BBBB-6E5CD8B515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903244" y="4511842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CDE576BB-9720-84F0-C52D-5A7FE73760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380767" y="5070082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01061112-D8C4-2182-A7F5-3446DE335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391052" y="4288761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6BB3BC54-8ACE-B3A6-230F-B3A29E38F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088740" y="5222361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C52E7DBB-3091-3640-BE8E-E2CF19426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605521" y="5114361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3470F2D2-569E-F625-89B6-6DDBAF353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310881" y="4770264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0EFACF95-43F1-8BBB-C5C3-48E920CE16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286244" y="4824264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AD3A35A2-C9AB-1C87-FC7C-5B53F4F40B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855982" y="4387357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FB2BD3BA-1377-1F2D-3DAA-59573CDAE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821963" y="4057827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6D272F01-CD8E-BAE0-048F-9EC16C1515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605521" y="4619842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326560D4-5F48-8A43-4DBA-DFD47DF7C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090121" y="4111827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873FA049-7474-C7CD-0BDA-0AC8E336C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8757590" y="4824264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CAB567AF-4167-CA1F-4A41-79966F70B2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590382" y="4922346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Pedaços de cenoura Imagens, banco de imagens e fotos de Pedaços de cenoura">
              <a:extLst>
                <a:ext uri="{FF2B5EF4-FFF2-40B4-BE49-F238E27FC236}">
                  <a16:creationId xmlns:a16="http://schemas.microsoft.com/office/drawing/2014/main" id="{EF990076-A150-7971-0568-4A259A662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63" b="37667" l="26473" r="34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1688" r="64211" b="60558"/>
            <a:stretch/>
          </p:blipFill>
          <p:spPr bwMode="auto">
            <a:xfrm>
              <a:off x="9386933" y="4541637"/>
              <a:ext cx="9452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431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367</Words>
  <Application>Microsoft Office PowerPoint</Application>
  <PresentationFormat>Ecrã Panorâmico</PresentationFormat>
  <Paragraphs>102</Paragraphs>
  <Slides>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Trebuchet MS</vt:lpstr>
      <vt:lpstr>Presentation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subject/>
  <dc:creator>Office1</dc:creator>
  <cp:keywords/>
  <dc:description/>
  <cp:lastModifiedBy>Tania Alexandre</cp:lastModifiedBy>
  <cp:revision>3</cp:revision>
  <dcterms:created xsi:type="dcterms:W3CDTF">2023-02-27T10:13:03Z</dcterms:created>
  <dcterms:modified xsi:type="dcterms:W3CDTF">2023-05-22T17:25:55Z</dcterms:modified>
</cp:coreProperties>
</file>