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195" r:id="rId2"/>
    <p:sldId id="1188" r:id="rId3"/>
    <p:sldId id="1189" r:id="rId4"/>
    <p:sldId id="1197" r:id="rId5"/>
    <p:sldId id="1198" r:id="rId6"/>
    <p:sldId id="1199" r:id="rId7"/>
    <p:sldId id="1200" r:id="rId8"/>
    <p:sldId id="1196" r:id="rId9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38" autoAdjust="0"/>
    <p:restoredTop sz="94660"/>
  </p:normalViewPr>
  <p:slideViewPr>
    <p:cSldViewPr snapToGrid="0">
      <p:cViewPr varScale="1">
        <p:scale>
          <a:sx n="69" d="100"/>
          <a:sy n="69" d="100"/>
        </p:scale>
        <p:origin x="90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F26165-1E18-4B17-FEFD-848B5CD754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696A831-8CEB-1D43-DC2D-8CEEEBB687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28B36003-54C7-4CFB-634F-DE234CC48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26/05/2024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FCA8F8E0-DAC0-B0FB-DAF2-F71949569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AFC390B-21A3-EB93-E6D7-A4A5F1146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10801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79CC68-62D9-F860-6138-39C47B40C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9148357D-45E0-0CAD-C1E2-278288BF66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C418DB9-19E0-1347-7879-3C9D37962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26/05/2024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0E75C0E-B89D-2FAC-CE4A-D63A27477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9336A7F-FCF3-E202-999C-6876E8E1F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41433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E277BC9-FC1D-09E1-CA78-192577155A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A330C3F2-FA01-BFD9-5066-1BF1AC178D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6522744-3CE4-D021-4CB8-75536197E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26/05/2024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4C3F5B31-2E7E-E1B0-55D8-B5203A4B2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B05BEF5-4FEA-145C-8BB9-C1ACFA99E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17942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407F01-F726-BA9E-88FA-87CC0513D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9D9774A-BEC0-3CD4-542E-E6BA41A3C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833A447-6C80-7E25-B806-6C99E827B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26/05/2024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AB55647-1526-D447-F03B-94B824C7E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2FEC5440-476A-686C-C549-E0D39A9D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76765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190762-CB1F-A95B-6F98-0E8A09F3E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7FF22BBC-ED11-0220-8255-0D64A7D780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DAEC8C2-EB57-D72D-E1B5-1F38495B2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26/05/2024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30E16B7-867A-F17F-0A7E-624D25388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E8C1792D-81B0-BC88-8586-1947DCDF8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68398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3D7820-8674-57BD-A83C-A96167C82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D280E7E-FD25-442F-61AD-E9C852DC0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53873DAD-2503-3DF1-EF07-B4F4739E8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F7B52DDF-F60D-C5A8-18B2-DCF6514D7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26/05/2024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00799CB3-E490-FC7D-3451-57A6101C3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97E31EC-AEA0-A6F6-6957-634E849E2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70978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038457-1059-1835-6D9B-A10F64FE3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4FA122B5-5E8E-A83A-2CA1-09103DFDD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539FF231-0BC4-0845-20CA-741EB21AB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C53DCFA1-BBE9-1F7B-AE0B-90B3D146EB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90962913-CBC3-F64F-77C1-41121C6DEC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9ACD432B-BDE9-86BF-1A60-2FCC0631A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26/05/2024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63A76A14-BA5B-6D51-EFA8-6D28AFF10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66A2C3D7-182A-EB6F-5BF5-2320C7C0B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70975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272911-F6EC-74F2-04C6-F4378196E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05C2E833-31EB-D9B8-AA3B-142EEC067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26/05/2024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FEF9E0D4-F993-2527-5F20-9258D82D1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744E2744-8233-3840-6350-99A711191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31605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AA213ED2-2B5D-6C11-E1EF-FC3AB2594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26/05/2024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4B0276F1-FF58-FA52-E5DE-DCCCD1EAB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C460F91B-E5ED-A042-A5D6-50BB8BDE8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71705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797CD3-F935-840F-040C-90D4F39BD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499366F-1E29-634B-05D0-F9821573D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E3F6556B-6D0B-246C-2859-42B3766FC7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B933AB06-42BB-4A12-B31A-8CE7F46B5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26/05/2024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509EE807-BF45-3715-526B-1F1206E6F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A983A9FB-4F00-216D-21E1-6D1CCCAF3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01335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836A3C-EAD4-7A47-F7E8-A78B8E0BF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EB8D06B2-5979-5415-30FD-62F754C0D1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595E3C8F-7521-49CC-955D-23044333B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D171543B-D629-9D1B-3126-2F81F3D6A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26/05/2024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6FFB1A09-F49F-F24F-C3DA-077F749AB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D3BDB32-204F-9A7D-5D28-2A4AD069E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44794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366B22D4-619A-606A-96AA-F2FE5593F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57B6DD22-9819-6075-6BFA-06300FE6E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F01BDA5-C48A-9CD0-94FB-BB9ADF90FF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1234A-1678-4A81-9E48-B951248B38F4}" type="datetimeFigureOut">
              <a:rPr lang="pt-PT" smtClean="0"/>
              <a:t>26/05/2024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D9311F8-E3AD-E174-1872-A34A5CB87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AC44E2B-0BB7-E7CE-38ED-4FBAC31031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07591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0XBXPpwJmrY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TÍTULO DA </a:t>
            </a: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RECEITA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: </a:t>
            </a:r>
            <a:r>
              <a:rPr lang="en-GB" dirty="0" err="1">
                <a:solidFill>
                  <a:prstClr val="black"/>
                </a:solidFill>
                <a:latin typeface="Calibri" panose="020F0502020204030204"/>
              </a:rPr>
              <a:t>Cozido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 à Portuguesa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F1C0A8-F533-4CC2-B6DC-FE6C7B018641}"/>
              </a:ext>
            </a:extLst>
          </p:cNvPr>
          <p:cNvSpPr txBox="1"/>
          <p:nvPr/>
        </p:nvSpPr>
        <p:spPr>
          <a:xfrm>
            <a:off x="686595" y="6424603"/>
            <a:ext cx="557018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71499"/>
            <a:ext cx="9668654" cy="45243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dirty="0"/>
              <a:t>HISTÓRIA</a:t>
            </a:r>
          </a:p>
          <a:p>
            <a:pPr>
              <a:lnSpc>
                <a:spcPct val="150000"/>
              </a:lnSpc>
            </a:pPr>
            <a:endParaRPr lang="pt-PT" dirty="0"/>
          </a:p>
          <a:p>
            <a:pPr>
              <a:lnSpc>
                <a:spcPct val="150000"/>
              </a:lnSpc>
              <a:buFont typeface="Garamond" panose="02020404030301010803" pitchFamily="18" charset="0"/>
              <a:buChar char="→"/>
            </a:pPr>
            <a:r>
              <a:rPr lang="pt-PT" dirty="0"/>
              <a:t> O Cozido à Portuguesa é provavelmente o prato mais famoso da gastronomia portuguesa.</a:t>
            </a:r>
          </a:p>
          <a:p>
            <a:pPr>
              <a:lnSpc>
                <a:spcPct val="150000"/>
              </a:lnSpc>
              <a:buFont typeface="Garamond" panose="02020404030301010803" pitchFamily="18" charset="0"/>
              <a:buChar char="→"/>
            </a:pPr>
            <a:r>
              <a:rPr lang="pt-PT" dirty="0"/>
              <a:t> A sua origem gera alguma controvérsia;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PT" dirty="0"/>
              <a:t>Uma teoria refere que este prato surgiu devido à necessidade económica: como não existiam meios de subsistência, a solução seria aproveitar as sobras. Essas sobras eram colocadas numa panela, a  cozer a apurar para obter uma refeição energética e capaz de aquecer as famílias nos dias frios de inverno</a:t>
            </a:r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878437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TÍTULO DA </a:t>
            </a: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RECEITA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: </a:t>
            </a:r>
            <a:r>
              <a:rPr lang="en-GB" dirty="0" err="1">
                <a:solidFill>
                  <a:prstClr val="black"/>
                </a:solidFill>
                <a:latin typeface="Calibri" panose="020F0502020204030204"/>
              </a:rPr>
              <a:t>Cozido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 à Portuguesa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F1C0A8-F533-4CC2-B6DC-FE6C7B018641}"/>
              </a:ext>
            </a:extLst>
          </p:cNvPr>
          <p:cNvSpPr txBox="1"/>
          <p:nvPr/>
        </p:nvSpPr>
        <p:spPr>
          <a:xfrm>
            <a:off x="686595" y="6424603"/>
            <a:ext cx="557018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908699"/>
            <a:ext cx="9668654" cy="43428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INGREDIENTES:</a:t>
            </a:r>
          </a:p>
          <a:p>
            <a:pPr>
              <a:lnSpc>
                <a:spcPct val="150000"/>
              </a:lnSpc>
              <a:buFont typeface="Garamond" panose="02020404030301010803" pitchFamily="18" charset="0"/>
              <a:buChar char="→"/>
            </a:pPr>
            <a:r>
              <a:rPr lang="pt-PT" dirty="0"/>
              <a:t> Carne de vaca (500g);</a:t>
            </a:r>
          </a:p>
          <a:p>
            <a:pPr>
              <a:lnSpc>
                <a:spcPct val="150000"/>
              </a:lnSpc>
              <a:buFont typeface="Garamond" panose="02020404030301010803" pitchFamily="18" charset="0"/>
              <a:buChar char="→"/>
            </a:pPr>
            <a:r>
              <a:rPr lang="pt-PT" dirty="0"/>
              <a:t> Frango (1/2); </a:t>
            </a:r>
          </a:p>
          <a:p>
            <a:pPr>
              <a:lnSpc>
                <a:spcPct val="150000"/>
              </a:lnSpc>
              <a:buFont typeface="Garamond" panose="02020404030301010803" pitchFamily="18" charset="0"/>
              <a:buChar char="→"/>
            </a:pPr>
            <a:r>
              <a:rPr lang="pt-PT" dirty="0"/>
              <a:t> Carne de porco (entremeada, toucinho) (1kg);</a:t>
            </a:r>
          </a:p>
          <a:p>
            <a:pPr>
              <a:lnSpc>
                <a:spcPct val="150000"/>
              </a:lnSpc>
              <a:buFont typeface="Garamond" panose="02020404030301010803" pitchFamily="18" charset="0"/>
              <a:buChar char="→"/>
            </a:pPr>
            <a:r>
              <a:rPr lang="pt-PT" dirty="0"/>
              <a:t> Enchidos (1 chouriço e 1 farinheira);</a:t>
            </a:r>
          </a:p>
          <a:p>
            <a:pPr>
              <a:lnSpc>
                <a:spcPct val="150000"/>
              </a:lnSpc>
              <a:buFont typeface="Garamond" panose="02020404030301010803" pitchFamily="18" charset="0"/>
              <a:buChar char="→"/>
            </a:pPr>
            <a:r>
              <a:rPr lang="pt-PT" dirty="0"/>
              <a:t> Cenoura (4), nabo (2), couve coração (1) e lombarda (1);</a:t>
            </a:r>
          </a:p>
          <a:p>
            <a:pPr>
              <a:lnSpc>
                <a:spcPct val="150000"/>
              </a:lnSpc>
              <a:buFont typeface="Garamond" panose="02020404030301010803" pitchFamily="18" charset="0"/>
              <a:buChar char="→"/>
            </a:pPr>
            <a:r>
              <a:rPr lang="pt-PT" dirty="0"/>
              <a:t> Batata (4);</a:t>
            </a:r>
          </a:p>
          <a:p>
            <a:pPr>
              <a:lnSpc>
                <a:spcPct val="150000"/>
              </a:lnSpc>
              <a:buFont typeface="Garamond" panose="02020404030301010803" pitchFamily="18" charset="0"/>
              <a:buChar char="→"/>
            </a:pPr>
            <a:r>
              <a:rPr lang="pt-PT" dirty="0"/>
              <a:t> Arroz (80g);</a:t>
            </a:r>
          </a:p>
          <a:p>
            <a:pPr>
              <a:lnSpc>
                <a:spcPct val="150000"/>
              </a:lnSpc>
              <a:buFont typeface="Garamond" panose="02020404030301010803" pitchFamily="18" charset="0"/>
              <a:buChar char="→"/>
            </a:pPr>
            <a:r>
              <a:rPr lang="pt-PT" dirty="0"/>
              <a:t> Feijão vermelho (1 lata);</a:t>
            </a:r>
          </a:p>
          <a:p>
            <a:pPr>
              <a:lnSpc>
                <a:spcPct val="150000"/>
              </a:lnSpc>
              <a:buFont typeface="Garamond" panose="02020404030301010803" pitchFamily="18" charset="0"/>
              <a:buChar char="→"/>
            </a:pPr>
            <a:r>
              <a:rPr lang="pt-PT" dirty="0"/>
              <a:t> Sal e coentros (q.b.).</a:t>
            </a:r>
          </a:p>
        </p:txBody>
      </p:sp>
      <p:sp>
        <p:nvSpPr>
          <p:cNvPr id="2" name="AutoShape 2" descr="https://mail.google.com/mail/u/0?ui=2&amp;ik=70a3a9b327&amp;attid=0.1&amp;permmsgid=msg-a:r-8155147026778950018&amp;th=18fb6c077fd8b80c&amp;view=fimg&amp;fur=ip&amp;sz=s0-l75-ft&amp;attbid=ANGjdJ9tdY9kgTVKSR7AOTILi39jKSO8AcEa2XCG3B4VVraljxmYH5D0HYZ17t2tQCX79N2OU2gFyvDju7QE6wtyoK4UFc7N-eo06J-xOYPpYMCxMxe8V5SIBdJeOcY&amp;disp=emb&amp;realattid=0D630D26-EF2D-4B2D-B61F-3B0DB183EF8E">
            <a:extLst>
              <a:ext uri="{FF2B5EF4-FFF2-40B4-BE49-F238E27FC236}">
                <a16:creationId xmlns:a16="http://schemas.microsoft.com/office/drawing/2014/main" id="{26A09C35-AB54-4265-8F10-96353DDC7C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07326"/>
            <a:ext cx="1191491" cy="119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4DDD7AA-9E95-424E-B44A-3A92FF44A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9423" y="4177166"/>
            <a:ext cx="2620436" cy="192102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980EFCC-C32E-49CF-A1E5-452A90791B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798" r="1031" b="19999"/>
          <a:stretch/>
        </p:blipFill>
        <p:spPr>
          <a:xfrm rot="5400000">
            <a:off x="7304411" y="1718349"/>
            <a:ext cx="1990460" cy="262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607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42473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1º) Cortar as carnes variadas em pedaços;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2º) Cozer a carne de frango  numa panela e a carne de vaca,</a:t>
            </a:r>
          </a:p>
          <a:p>
            <a:r>
              <a:rPr lang="pt-PT" dirty="0"/>
              <a:t> porco e enchidos noutra panela (em água e sal) e esperar 1h 30m.</a:t>
            </a:r>
          </a:p>
          <a:p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76FFF41-FEF5-A623-258F-F1900D040516}"/>
              </a:ext>
            </a:extLst>
          </p:cNvPr>
          <p:cNvSpPr txBox="1"/>
          <p:nvPr/>
        </p:nvSpPr>
        <p:spPr>
          <a:xfrm>
            <a:off x="686595" y="6424603"/>
            <a:ext cx="557018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75AF286-8D44-4FF9-A847-3AA7829430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699"/>
          <a:stretch/>
        </p:blipFill>
        <p:spPr>
          <a:xfrm>
            <a:off x="5809721" y="1864159"/>
            <a:ext cx="2038195" cy="220316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C78DB91-E65E-4FC0-8093-5800D7CE7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7916" y="3086360"/>
            <a:ext cx="2259695" cy="284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574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42473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3º) Entretanto lavar os legumes, couves e a batata e cortar em pedaços;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4º) Aproveitar a água de cozedura das carnes de vaca e porco para</a:t>
            </a:r>
          </a:p>
          <a:p>
            <a:r>
              <a:rPr lang="pt-PT" dirty="0"/>
              <a:t> cozinhar os legumes, couves e batata;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76FFF41-FEF5-A623-258F-F1900D040516}"/>
              </a:ext>
            </a:extLst>
          </p:cNvPr>
          <p:cNvSpPr txBox="1"/>
          <p:nvPr/>
        </p:nvSpPr>
        <p:spPr>
          <a:xfrm>
            <a:off x="686595" y="6424603"/>
            <a:ext cx="557018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45E9636-A2BB-43EC-8281-352D11EBE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663626" y="2114454"/>
            <a:ext cx="1529162" cy="250058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D04AEA6-2441-45D9-9084-EEAFCFC225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7879" y="2466136"/>
            <a:ext cx="2119945" cy="213274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39629BD-2163-4FD2-8CA7-085226188A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5152" r="11981" b="8687"/>
          <a:stretch/>
        </p:blipFill>
        <p:spPr>
          <a:xfrm>
            <a:off x="7124166" y="3549979"/>
            <a:ext cx="2834741" cy="222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8749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42473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pt-PT" dirty="0"/>
              <a:t>5º) Temperar de sal e coentros;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6º) Cozer o arroz em água e sal e esperar 20 minutos;</a:t>
            </a:r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76FFF41-FEF5-A623-258F-F1900D040516}"/>
              </a:ext>
            </a:extLst>
          </p:cNvPr>
          <p:cNvSpPr txBox="1"/>
          <p:nvPr/>
        </p:nvSpPr>
        <p:spPr>
          <a:xfrm>
            <a:off x="686595" y="6424603"/>
            <a:ext cx="557018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7FAF97C-D47B-41DC-8D3C-496D068F4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0508" y="2573262"/>
            <a:ext cx="2884113" cy="330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94368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42473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7º) Lavar o feijão vermelho (enlatado);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8º) Colocar todas as carnes e enchidos numa travessa;</a:t>
            </a:r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76FFF41-FEF5-A623-258F-F1900D040516}"/>
              </a:ext>
            </a:extLst>
          </p:cNvPr>
          <p:cNvSpPr txBox="1"/>
          <p:nvPr/>
        </p:nvSpPr>
        <p:spPr>
          <a:xfrm>
            <a:off x="686595" y="6424603"/>
            <a:ext cx="557018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A6B6E1F-9BD0-4A09-8CAD-76ACE014BF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142" r="-15268"/>
          <a:stretch/>
        </p:blipFill>
        <p:spPr>
          <a:xfrm>
            <a:off x="4863153" y="2038934"/>
            <a:ext cx="2465693" cy="155993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DAA4AB0-A211-4BD9-A82E-5B1F1340A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8846" y="2918289"/>
            <a:ext cx="2656063" cy="293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59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480131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9º) Colocar a batata, legumes e couves em travessa </a:t>
            </a:r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10º) Desenformar o arroz numa taça – colocar na travessa </a:t>
            </a:r>
          </a:p>
          <a:p>
            <a:r>
              <a:rPr lang="pt-PT" dirty="0"/>
              <a:t>dos legumes;</a:t>
            </a:r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76FFF41-FEF5-A623-258F-F1900D040516}"/>
              </a:ext>
            </a:extLst>
          </p:cNvPr>
          <p:cNvSpPr txBox="1"/>
          <p:nvPr/>
        </p:nvSpPr>
        <p:spPr>
          <a:xfrm>
            <a:off x="686595" y="6424603"/>
            <a:ext cx="557018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49C68E9-9E3B-43F2-980B-99E987153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1935685"/>
            <a:ext cx="3336313" cy="432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095694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>
                <a:solidFill>
                  <a:prstClr val="black"/>
                </a:solidFill>
                <a:latin typeface="Calibri" panose="020F0502020204030204"/>
              </a:rPr>
              <a:t>Trabalho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Calibri" panose="020F0502020204030204"/>
              </a:rPr>
              <a:t>realizado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 por: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17543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r>
              <a:rPr lang="pt-PT" b="1" dirty="0"/>
              <a:t>Rodrigo Tralhão, 5º G</a:t>
            </a:r>
          </a:p>
          <a:p>
            <a:pPr algn="ctr"/>
            <a:endParaRPr lang="pt-PT" b="1" dirty="0"/>
          </a:p>
          <a:p>
            <a:pPr algn="ctr"/>
            <a:r>
              <a:rPr lang="pt-PT" dirty="0"/>
              <a:t>Escola Escola EB Professor Noronha Feio</a:t>
            </a:r>
          </a:p>
          <a:p>
            <a:pPr algn="ctr"/>
            <a:endParaRPr lang="pt-PT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8203D8E-567A-06BA-6EE5-40084791325A}"/>
              </a:ext>
            </a:extLst>
          </p:cNvPr>
          <p:cNvSpPr txBox="1"/>
          <p:nvPr/>
        </p:nvSpPr>
        <p:spPr>
          <a:xfrm>
            <a:off x="686595" y="6424603"/>
            <a:ext cx="557018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1C3E13C-1D46-43D1-A522-D58E0EF3AAC9}"/>
              </a:ext>
            </a:extLst>
          </p:cNvPr>
          <p:cNvSpPr txBox="1"/>
          <p:nvPr/>
        </p:nvSpPr>
        <p:spPr>
          <a:xfrm>
            <a:off x="686595" y="4021650"/>
            <a:ext cx="9668654" cy="17543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dirty="0"/>
          </a:p>
          <a:p>
            <a:pPr algn="ctr"/>
            <a:r>
              <a:rPr lang="pt-PT" i="1" dirty="0"/>
              <a:t>Link </a:t>
            </a:r>
            <a:r>
              <a:rPr lang="pt-PT" i="1" dirty="0" err="1"/>
              <a:t>youtube</a:t>
            </a:r>
            <a:r>
              <a:rPr lang="pt-PT" i="1" dirty="0"/>
              <a:t>:</a:t>
            </a:r>
          </a:p>
          <a:p>
            <a:pPr algn="ctr"/>
            <a:endParaRPr lang="pt-PT" dirty="0"/>
          </a:p>
          <a:p>
            <a:pPr algn="ctr"/>
            <a:r>
              <a:rPr lang="pt-PT" dirty="0">
                <a:hlinkClick r:id="rId3"/>
              </a:rPr>
              <a:t>https://www.youtube.com/watch?v=0XBXPpwJmrY</a:t>
            </a:r>
            <a:endParaRPr lang="pt-PT" dirty="0"/>
          </a:p>
          <a:p>
            <a:pPr algn="ctr"/>
            <a:r>
              <a:rPr lang="pt-PT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922450DB D574 47B2 9B63 5625A8D56C90 (youtube.com)</a:t>
            </a:r>
            <a:r>
              <a:rPr lang="pt-PT" dirty="0"/>
              <a:t> </a:t>
            </a:r>
          </a:p>
          <a:p>
            <a:pPr algn="ctr"/>
            <a:r>
              <a:rPr lang="pt-P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651476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1366</TotalTime>
  <Words>530</Words>
  <Application>Microsoft Office PowerPoint</Application>
  <PresentationFormat>Ecrã Panorâmico</PresentationFormat>
  <Paragraphs>128</Paragraphs>
  <Slides>8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8</vt:i4>
      </vt:variant>
    </vt:vector>
  </HeadingPairs>
  <TitlesOfParts>
    <vt:vector size="16" baseType="lpstr">
      <vt:lpstr>Arial</vt:lpstr>
      <vt:lpstr>Bahnschrift</vt:lpstr>
      <vt:lpstr>Calibri</vt:lpstr>
      <vt:lpstr>Calibri Light</vt:lpstr>
      <vt:lpstr>Garamond</vt:lpstr>
      <vt:lpstr>Trebuchet MS</vt:lpstr>
      <vt:lpstr>Wingdings</vt:lpstr>
      <vt:lpstr>Tema do Office</vt:lpstr>
      <vt:lpstr>Desafio ASS 2023/2024 </vt:lpstr>
      <vt:lpstr>Desafio ASS 2023/2024 </vt:lpstr>
      <vt:lpstr>Desafio ASS 2023/2024 </vt:lpstr>
      <vt:lpstr>Desafio ASS 2023/2024 </vt:lpstr>
      <vt:lpstr>Desafio ASS 2023/2024 </vt:lpstr>
      <vt:lpstr>Desafio ASS 2023/2024 </vt:lpstr>
      <vt:lpstr>Desafio ASS 2023/2024 </vt:lpstr>
      <vt:lpstr>Desafio ASS 2023/2024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Desafio ASS 2022/2023</dc:title>
  <dc:creator>Office1</dc:creator>
  <cp:lastModifiedBy>aluno</cp:lastModifiedBy>
  <cp:revision>13</cp:revision>
  <dcterms:created xsi:type="dcterms:W3CDTF">2023-02-27T10:13:03Z</dcterms:created>
  <dcterms:modified xsi:type="dcterms:W3CDTF">2024-05-26T22:12:44Z</dcterms:modified>
</cp:coreProperties>
</file>