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6943" y="1082421"/>
            <a:ext cx="9669145" cy="826769"/>
          </a:xfrm>
          <a:custGeom>
            <a:avLst/>
            <a:gdLst/>
            <a:ahLst/>
            <a:cxnLst/>
            <a:rect l="l" t="t" r="r" b="b"/>
            <a:pathLst>
              <a:path w="9669145" h="826769">
                <a:moveTo>
                  <a:pt x="9669018" y="0"/>
                </a:moveTo>
                <a:lnTo>
                  <a:pt x="0" y="0"/>
                </a:lnTo>
                <a:lnTo>
                  <a:pt x="0" y="826770"/>
                </a:lnTo>
                <a:lnTo>
                  <a:pt x="9669018" y="826770"/>
                </a:lnTo>
                <a:lnTo>
                  <a:pt x="9669018" y="0"/>
                </a:lnTo>
                <a:close/>
              </a:path>
            </a:pathLst>
          </a:custGeom>
          <a:solidFill>
            <a:srgbClr val="385723">
              <a:alpha val="901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6943" y="1082421"/>
            <a:ext cx="9669145" cy="826769"/>
          </a:xfrm>
          <a:custGeom>
            <a:avLst/>
            <a:gdLst/>
            <a:ahLst/>
            <a:cxnLst/>
            <a:rect l="l" t="t" r="r" b="b"/>
            <a:pathLst>
              <a:path w="9669145" h="826769">
                <a:moveTo>
                  <a:pt x="0" y="0"/>
                </a:moveTo>
                <a:lnTo>
                  <a:pt x="9669018" y="0"/>
                </a:lnTo>
                <a:lnTo>
                  <a:pt x="9669018" y="826770"/>
                </a:lnTo>
                <a:lnTo>
                  <a:pt x="0" y="826770"/>
                </a:lnTo>
                <a:lnTo>
                  <a:pt x="0" y="0"/>
                </a:lnTo>
                <a:close/>
              </a:path>
            </a:pathLst>
          </a:custGeom>
          <a:ln w="57149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6562" y="26669"/>
            <a:ext cx="10818875" cy="70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335" y="1331023"/>
            <a:ext cx="5332095" cy="1914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jpg"/><Relationship Id="rId4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8368" y="1053846"/>
            <a:ext cx="9726295" cy="883919"/>
            <a:chOff x="658368" y="1053846"/>
            <a:chExt cx="9726295" cy="883919"/>
          </a:xfrm>
        </p:grpSpPr>
        <p:sp>
          <p:nvSpPr>
            <p:cNvPr id="3" name="object 3" descr=""/>
            <p:cNvSpPr/>
            <p:nvPr/>
          </p:nvSpPr>
          <p:spPr>
            <a:xfrm>
              <a:off x="686943" y="1082421"/>
              <a:ext cx="9669145" cy="748030"/>
            </a:xfrm>
            <a:custGeom>
              <a:avLst/>
              <a:gdLst/>
              <a:ahLst/>
              <a:cxnLst/>
              <a:rect l="l" t="t" r="r" b="b"/>
              <a:pathLst>
                <a:path w="9669145" h="748030">
                  <a:moveTo>
                    <a:pt x="0" y="747521"/>
                  </a:moveTo>
                  <a:lnTo>
                    <a:pt x="9669018" y="747521"/>
                  </a:lnTo>
                  <a:lnTo>
                    <a:pt x="9669018" y="0"/>
                  </a:lnTo>
                  <a:lnTo>
                    <a:pt x="0" y="0"/>
                  </a:lnTo>
                  <a:lnTo>
                    <a:pt x="0" y="747521"/>
                  </a:lnTo>
                  <a:close/>
                </a:path>
              </a:pathLst>
            </a:custGeom>
            <a:solidFill>
              <a:srgbClr val="385723">
                <a:alpha val="901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86943" y="1082421"/>
              <a:ext cx="9669145" cy="826769"/>
            </a:xfrm>
            <a:custGeom>
              <a:avLst/>
              <a:gdLst/>
              <a:ahLst/>
              <a:cxnLst/>
              <a:rect l="l" t="t" r="r" b="b"/>
              <a:pathLst>
                <a:path w="9669145" h="826769">
                  <a:moveTo>
                    <a:pt x="0" y="0"/>
                  </a:moveTo>
                  <a:lnTo>
                    <a:pt x="9669018" y="0"/>
                  </a:lnTo>
                  <a:lnTo>
                    <a:pt x="9669018" y="826770"/>
                  </a:lnTo>
                  <a:lnTo>
                    <a:pt x="0" y="826770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778035" y="6504803"/>
            <a:ext cx="5313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20">
                <a:solidFill>
                  <a:srgbClr val="FFFFFF"/>
                </a:solidFill>
                <a:latin typeface="Carlito"/>
                <a:cs typeface="Carlito"/>
              </a:rPr>
              <a:t>https://alimentacaosaudavelesustentavel.abaae.pt/receitas-</a:t>
            </a:r>
            <a:r>
              <a:rPr dirty="0" sz="1400" spc="-10">
                <a:solidFill>
                  <a:srgbClr val="FFFFFF"/>
                </a:solidFill>
                <a:latin typeface="Carlito"/>
                <a:cs typeface="Carlito"/>
              </a:rPr>
              <a:t>sustentaveis/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182"/>
                </a:lnTo>
                <a:lnTo>
                  <a:pt x="464820" y="6790182"/>
                </a:lnTo>
                <a:lnTo>
                  <a:pt x="464820" y="0"/>
                </a:lnTo>
                <a:close/>
              </a:path>
            </a:pathLst>
          </a:custGeom>
          <a:solidFill>
            <a:srgbClr val="0576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9009" y="1729332"/>
            <a:ext cx="343535" cy="3331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5"/>
              </a:lnSpc>
            </a:pPr>
            <a:r>
              <a:rPr dirty="0" sz="250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95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6562" y="26669"/>
            <a:ext cx="9669145" cy="708025"/>
          </a:xfrm>
          <a:prstGeom prst="rect"/>
          <a:solidFill>
            <a:srgbClr val="05764A"/>
          </a:solidFill>
        </p:spPr>
        <p:txBody>
          <a:bodyPr wrap="square" lIns="0" tIns="431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dirty="0" spc="-25"/>
              <a:t>“Receitas</a:t>
            </a:r>
            <a:r>
              <a:rPr dirty="0" spc="-150"/>
              <a:t> </a:t>
            </a:r>
            <a:r>
              <a:rPr dirty="0"/>
              <a:t>Sustentáveis,</a:t>
            </a:r>
            <a:r>
              <a:rPr dirty="0" spc="-135"/>
              <a:t> </a:t>
            </a:r>
            <a:r>
              <a:rPr dirty="0" spc="495"/>
              <a:t>tim</a:t>
            </a:r>
            <a:r>
              <a:rPr dirty="0" spc="-140"/>
              <a:t> </a:t>
            </a:r>
            <a:r>
              <a:rPr dirty="0" spc="-10"/>
              <a:t>Tradição</a:t>
            </a:r>
            <a:r>
              <a:rPr dirty="0" sz="3200" spc="-10"/>
              <a:t>”</a:t>
            </a:r>
            <a:endParaRPr sz="3200"/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818"/>
            <a:ext cx="437375" cy="433577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656780" y="1799780"/>
            <a:ext cx="9729470" cy="5088890"/>
            <a:chOff x="656780" y="1799780"/>
            <a:chExt cx="9729470" cy="5088890"/>
          </a:xfrm>
        </p:grpSpPr>
        <p:sp>
          <p:nvSpPr>
            <p:cNvPr id="11" name="object 11" descr=""/>
            <p:cNvSpPr/>
            <p:nvPr/>
          </p:nvSpPr>
          <p:spPr>
            <a:xfrm>
              <a:off x="717105" y="1829942"/>
              <a:ext cx="9639300" cy="5028565"/>
            </a:xfrm>
            <a:custGeom>
              <a:avLst/>
              <a:gdLst/>
              <a:ahLst/>
              <a:cxnLst/>
              <a:rect l="l" t="t" r="r" b="b"/>
              <a:pathLst>
                <a:path w="9639300" h="5028565">
                  <a:moveTo>
                    <a:pt x="0" y="5028057"/>
                  </a:moveTo>
                  <a:lnTo>
                    <a:pt x="9638855" y="5028057"/>
                  </a:lnTo>
                  <a:lnTo>
                    <a:pt x="9638855" y="0"/>
                  </a:lnTo>
                  <a:lnTo>
                    <a:pt x="0" y="0"/>
                  </a:lnTo>
                  <a:lnTo>
                    <a:pt x="0" y="5028057"/>
                  </a:lnTo>
                  <a:close/>
                </a:path>
              </a:pathLst>
            </a:custGeom>
            <a:solidFill>
              <a:srgbClr val="C5E0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86943" y="1829942"/>
              <a:ext cx="9669145" cy="5028565"/>
            </a:xfrm>
            <a:custGeom>
              <a:avLst/>
              <a:gdLst/>
              <a:ahLst/>
              <a:cxnLst/>
              <a:rect l="l" t="t" r="r" b="b"/>
              <a:pathLst>
                <a:path w="9669145" h="5028565">
                  <a:moveTo>
                    <a:pt x="0" y="0"/>
                  </a:moveTo>
                  <a:lnTo>
                    <a:pt x="9669018" y="0"/>
                  </a:lnTo>
                  <a:lnTo>
                    <a:pt x="9669018" y="5028057"/>
                  </a:lnTo>
                </a:path>
                <a:path w="9669145" h="5028565">
                  <a:moveTo>
                    <a:pt x="0" y="5028057"/>
                  </a:moveTo>
                  <a:lnTo>
                    <a:pt x="0" y="0"/>
                  </a:lnTo>
                </a:path>
              </a:pathLst>
            </a:custGeom>
            <a:ln w="603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765335" y="1331023"/>
            <a:ext cx="4899025" cy="4109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rlito"/>
                <a:cs typeface="Carlito"/>
              </a:rPr>
              <a:t>TÍTULO</a:t>
            </a:r>
            <a:r>
              <a:rPr dirty="0" sz="1800" spc="-60" b="1">
                <a:latin typeface="Carlito"/>
                <a:cs typeface="Carlito"/>
              </a:rPr>
              <a:t> </a:t>
            </a:r>
            <a:r>
              <a:rPr dirty="0" sz="1800" b="1">
                <a:latin typeface="Carlito"/>
                <a:cs typeface="Carlito"/>
              </a:rPr>
              <a:t>DA</a:t>
            </a:r>
            <a:r>
              <a:rPr dirty="0" sz="1800" spc="-60" b="1">
                <a:latin typeface="Carlito"/>
                <a:cs typeface="Carlito"/>
              </a:rPr>
              <a:t> </a:t>
            </a:r>
            <a:r>
              <a:rPr dirty="0" sz="1800" spc="-20" b="1">
                <a:latin typeface="Carlito"/>
                <a:cs typeface="Carlito"/>
              </a:rPr>
              <a:t>RECEITA</a:t>
            </a:r>
            <a:r>
              <a:rPr dirty="0" sz="1800" spc="-20">
                <a:latin typeface="Carlito"/>
                <a:cs typeface="Carlito"/>
              </a:rPr>
              <a:t>: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Receita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de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Bacalhau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da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Avó</a:t>
            </a:r>
            <a:r>
              <a:rPr dirty="0" sz="1800" spc="-55">
                <a:latin typeface="Carlito"/>
                <a:cs typeface="Carlito"/>
              </a:rPr>
              <a:t> </a:t>
            </a:r>
            <a:r>
              <a:rPr dirty="0" sz="1800" spc="-25">
                <a:latin typeface="Carlito"/>
                <a:cs typeface="Carlito"/>
              </a:rPr>
              <a:t>São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arlito"/>
                <a:cs typeface="Carlito"/>
              </a:rPr>
              <a:t>INGREDIENTES: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spcBef>
                <a:spcPts val="2160"/>
              </a:spcBef>
              <a:buChar char="-"/>
              <a:tabLst>
                <a:tab pos="297815" algn="l"/>
              </a:tabLst>
            </a:pPr>
            <a:r>
              <a:rPr dirty="0" sz="1800">
                <a:latin typeface="Carlito"/>
                <a:cs typeface="Carlito"/>
              </a:rPr>
              <a:t>Cebolas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biológicas;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Batatas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biológicas;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Alhos;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Especiarias;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>
                <a:latin typeface="Carlito"/>
                <a:cs typeface="Carlito"/>
              </a:rPr>
              <a:t>Louro</a:t>
            </a:r>
            <a:r>
              <a:rPr dirty="0" sz="1800" spc="-7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q.b.;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>
                <a:latin typeface="Carlito"/>
                <a:cs typeface="Carlito"/>
              </a:rPr>
              <a:t>Ovos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biológicos;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Bacalhau;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Alface;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 spc="-10">
                <a:latin typeface="Carlito"/>
                <a:cs typeface="Carlito"/>
              </a:rPr>
              <a:t>Tomate;</a:t>
            </a:r>
            <a:endParaRPr sz="1800">
              <a:latin typeface="Carlito"/>
              <a:cs typeface="Carlito"/>
            </a:endParaRPr>
          </a:p>
          <a:p>
            <a:pPr marL="297815" indent="-285115">
              <a:lnSpc>
                <a:spcPct val="100000"/>
              </a:lnSpc>
              <a:buChar char="-"/>
              <a:tabLst>
                <a:tab pos="297815" algn="l"/>
              </a:tabLst>
            </a:pPr>
            <a:r>
              <a:rPr dirty="0" sz="1800">
                <a:latin typeface="Carlito"/>
                <a:cs typeface="Carlito"/>
              </a:rPr>
              <a:t>Azeite</a:t>
            </a:r>
            <a:r>
              <a:rPr dirty="0" sz="1800" spc="-85">
                <a:latin typeface="Carlito"/>
                <a:cs typeface="Carlito"/>
              </a:rPr>
              <a:t> </a:t>
            </a:r>
            <a:r>
              <a:rPr dirty="0" sz="1800" spc="-20">
                <a:latin typeface="Carlito"/>
                <a:cs typeface="Carlito"/>
              </a:rPr>
              <a:t>q.b..</a:t>
            </a:r>
            <a:endParaRPr sz="1800">
              <a:latin typeface="Carlito"/>
              <a:cs typeface="Carlito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53200" y="2273045"/>
            <a:ext cx="2885694" cy="3847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6780" y="1053846"/>
            <a:ext cx="9729470" cy="5331460"/>
            <a:chOff x="656780" y="1053846"/>
            <a:chExt cx="9729470" cy="5331460"/>
          </a:xfrm>
        </p:grpSpPr>
        <p:sp>
          <p:nvSpPr>
            <p:cNvPr id="3" name="object 3" descr=""/>
            <p:cNvSpPr/>
            <p:nvPr/>
          </p:nvSpPr>
          <p:spPr>
            <a:xfrm>
              <a:off x="686943" y="1829943"/>
              <a:ext cx="9669145" cy="4525010"/>
            </a:xfrm>
            <a:custGeom>
              <a:avLst/>
              <a:gdLst/>
              <a:ahLst/>
              <a:cxnLst/>
              <a:rect l="l" t="t" r="r" b="b"/>
              <a:pathLst>
                <a:path w="9669145" h="4525010">
                  <a:moveTo>
                    <a:pt x="9669018" y="0"/>
                  </a:moveTo>
                  <a:lnTo>
                    <a:pt x="0" y="0"/>
                  </a:lnTo>
                  <a:lnTo>
                    <a:pt x="0" y="4524756"/>
                  </a:lnTo>
                  <a:lnTo>
                    <a:pt x="9669018" y="4524756"/>
                  </a:lnTo>
                  <a:lnTo>
                    <a:pt x="9669018" y="0"/>
                  </a:lnTo>
                  <a:close/>
                </a:path>
              </a:pathLst>
            </a:custGeom>
            <a:solidFill>
              <a:srgbClr val="C5E0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86943" y="1829943"/>
              <a:ext cx="9669145" cy="4525010"/>
            </a:xfrm>
            <a:custGeom>
              <a:avLst/>
              <a:gdLst/>
              <a:ahLst/>
              <a:cxnLst/>
              <a:rect l="l" t="t" r="r" b="b"/>
              <a:pathLst>
                <a:path w="9669145" h="4525010">
                  <a:moveTo>
                    <a:pt x="0" y="0"/>
                  </a:moveTo>
                  <a:lnTo>
                    <a:pt x="9669018" y="0"/>
                  </a:lnTo>
                  <a:lnTo>
                    <a:pt x="9669018" y="4524756"/>
                  </a:lnTo>
                  <a:lnTo>
                    <a:pt x="0" y="4524756"/>
                  </a:lnTo>
                  <a:lnTo>
                    <a:pt x="0" y="0"/>
                  </a:lnTo>
                  <a:close/>
                </a:path>
              </a:pathLst>
            </a:custGeom>
            <a:ln w="603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765335" y="1331023"/>
            <a:ext cx="2760345" cy="1091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rlito"/>
                <a:cs typeface="Carlito"/>
              </a:rPr>
              <a:t>PROCEDIMENTOS: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rlito"/>
                <a:cs typeface="Carlito"/>
              </a:rPr>
              <a:t>1º)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Metemos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os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ovos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a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cozer;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86562" y="6424421"/>
            <a:ext cx="6943090" cy="307975"/>
          </a:xfrm>
          <a:prstGeom prst="rect">
            <a:avLst/>
          </a:prstGeom>
          <a:solidFill>
            <a:srgbClr val="05764A"/>
          </a:solidFill>
        </p:spPr>
        <p:txBody>
          <a:bodyPr wrap="square" lIns="0" tIns="3556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dirty="0" sz="1400" spc="-20">
                <a:solidFill>
                  <a:srgbClr val="FFFFFF"/>
                </a:solidFill>
                <a:latin typeface="Carlito"/>
                <a:cs typeface="Carlito"/>
              </a:rPr>
              <a:t>https://alimentacaosaudavelesustentavel.abaae.pt/receitas-</a:t>
            </a:r>
            <a:r>
              <a:rPr dirty="0" sz="1400" spc="-10">
                <a:solidFill>
                  <a:srgbClr val="FFFFFF"/>
                </a:solidFill>
                <a:latin typeface="Carlito"/>
                <a:cs typeface="Carlito"/>
              </a:rPr>
              <a:t>sustentaveis/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182"/>
                </a:lnTo>
                <a:lnTo>
                  <a:pt x="464820" y="6790182"/>
                </a:lnTo>
                <a:lnTo>
                  <a:pt x="464820" y="0"/>
                </a:lnTo>
                <a:close/>
              </a:path>
            </a:pathLst>
          </a:custGeom>
          <a:solidFill>
            <a:srgbClr val="0576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9009" y="1729332"/>
            <a:ext cx="343535" cy="3331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5"/>
              </a:lnSpc>
            </a:pPr>
            <a:r>
              <a:rPr dirty="0" sz="250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95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562" y="26669"/>
            <a:ext cx="9669145" cy="708025"/>
          </a:xfrm>
          <a:prstGeom prst="rect"/>
          <a:solidFill>
            <a:srgbClr val="05764A"/>
          </a:solidFill>
        </p:spPr>
        <p:txBody>
          <a:bodyPr wrap="square" lIns="0" tIns="431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dirty="0" spc="-25"/>
              <a:t>“Receitas</a:t>
            </a:r>
            <a:r>
              <a:rPr dirty="0" spc="-150"/>
              <a:t> </a:t>
            </a:r>
            <a:r>
              <a:rPr dirty="0"/>
              <a:t>Sustentáveis,</a:t>
            </a:r>
            <a:r>
              <a:rPr dirty="0" spc="-135"/>
              <a:t> </a:t>
            </a:r>
            <a:r>
              <a:rPr dirty="0" spc="495"/>
              <a:t>tim</a:t>
            </a:r>
            <a:r>
              <a:rPr dirty="0" spc="-140"/>
              <a:t> </a:t>
            </a:r>
            <a:r>
              <a:rPr dirty="0" spc="-10"/>
              <a:t>Tradição</a:t>
            </a:r>
            <a:r>
              <a:rPr dirty="0" sz="3200" spc="-10"/>
              <a:t>”</a:t>
            </a:r>
            <a:endParaRPr sz="3200"/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818"/>
            <a:ext cx="437375" cy="433577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765335" y="4042867"/>
            <a:ext cx="5699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2º)</a:t>
            </a:r>
            <a:r>
              <a:rPr dirty="0" sz="1800" spc="-2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Descascamos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as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batatas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cortamos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às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rodelas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para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fritar;</a:t>
            </a:r>
            <a:endParaRPr sz="1800">
              <a:latin typeface="Carlito"/>
              <a:cs typeface="Carlito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10093" y="1978164"/>
            <a:ext cx="2487168" cy="1758683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7771713" y="2767774"/>
            <a:ext cx="2164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Imagem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da</a:t>
            </a:r>
            <a:r>
              <a:rPr dirty="0" sz="1800" spc="-2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preparação</a:t>
            </a:r>
            <a:endParaRPr sz="1800">
              <a:latin typeface="Carlito"/>
              <a:cs typeface="Carlito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38516" y="3824478"/>
            <a:ext cx="1831085" cy="24414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8035" y="6504803"/>
            <a:ext cx="53130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20">
                <a:solidFill>
                  <a:srgbClr val="FFFFFF"/>
                </a:solidFill>
                <a:latin typeface="Carlito"/>
                <a:cs typeface="Carlito"/>
              </a:rPr>
              <a:t>https://alimentacaosaudavelesustentavel.abaae.pt/receitas-</a:t>
            </a:r>
            <a:r>
              <a:rPr dirty="0" sz="1400" spc="-10">
                <a:solidFill>
                  <a:srgbClr val="FFFFFF"/>
                </a:solidFill>
                <a:latin typeface="Carlito"/>
                <a:cs typeface="Carlito"/>
              </a:rPr>
              <a:t>sustentaveis/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182"/>
                </a:lnTo>
                <a:lnTo>
                  <a:pt x="464820" y="6790182"/>
                </a:lnTo>
                <a:lnTo>
                  <a:pt x="464820" y="0"/>
                </a:lnTo>
                <a:close/>
              </a:path>
            </a:pathLst>
          </a:custGeom>
          <a:solidFill>
            <a:srgbClr val="0576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9009" y="1729332"/>
            <a:ext cx="343535" cy="3331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5"/>
              </a:lnSpc>
            </a:pPr>
            <a:r>
              <a:rPr dirty="0" sz="250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95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6562" y="26669"/>
            <a:ext cx="9669145" cy="708025"/>
          </a:xfrm>
          <a:prstGeom prst="rect"/>
          <a:solidFill>
            <a:srgbClr val="05764A"/>
          </a:solidFill>
        </p:spPr>
        <p:txBody>
          <a:bodyPr wrap="square" lIns="0" tIns="431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dirty="0" spc="-25"/>
              <a:t>“Receitas</a:t>
            </a:r>
            <a:r>
              <a:rPr dirty="0" spc="-150"/>
              <a:t> </a:t>
            </a:r>
            <a:r>
              <a:rPr dirty="0"/>
              <a:t>Sustentáveis,</a:t>
            </a:r>
            <a:r>
              <a:rPr dirty="0" spc="-135"/>
              <a:t> </a:t>
            </a:r>
            <a:r>
              <a:rPr dirty="0" spc="495"/>
              <a:t>tim</a:t>
            </a:r>
            <a:r>
              <a:rPr dirty="0" spc="-140"/>
              <a:t> </a:t>
            </a:r>
            <a:r>
              <a:rPr dirty="0" spc="-10"/>
              <a:t>Tradição</a:t>
            </a:r>
            <a:r>
              <a:rPr dirty="0" sz="3200" spc="-10"/>
              <a:t>”</a:t>
            </a:r>
            <a:endParaRPr sz="3200"/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818"/>
            <a:ext cx="437375" cy="433577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656780" y="1799780"/>
            <a:ext cx="9729470" cy="5088890"/>
            <a:chOff x="656780" y="1799780"/>
            <a:chExt cx="9729470" cy="5088890"/>
          </a:xfrm>
        </p:grpSpPr>
        <p:sp>
          <p:nvSpPr>
            <p:cNvPr id="8" name="object 8" descr=""/>
            <p:cNvSpPr/>
            <p:nvPr/>
          </p:nvSpPr>
          <p:spPr>
            <a:xfrm>
              <a:off x="717105" y="1829942"/>
              <a:ext cx="9639300" cy="5028565"/>
            </a:xfrm>
            <a:custGeom>
              <a:avLst/>
              <a:gdLst/>
              <a:ahLst/>
              <a:cxnLst/>
              <a:rect l="l" t="t" r="r" b="b"/>
              <a:pathLst>
                <a:path w="9639300" h="5028565">
                  <a:moveTo>
                    <a:pt x="0" y="5028057"/>
                  </a:moveTo>
                  <a:lnTo>
                    <a:pt x="9638855" y="5028057"/>
                  </a:lnTo>
                  <a:lnTo>
                    <a:pt x="9638855" y="0"/>
                  </a:lnTo>
                  <a:lnTo>
                    <a:pt x="0" y="0"/>
                  </a:lnTo>
                  <a:lnTo>
                    <a:pt x="0" y="5028057"/>
                  </a:lnTo>
                  <a:close/>
                </a:path>
              </a:pathLst>
            </a:custGeom>
            <a:solidFill>
              <a:srgbClr val="C5E0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6943" y="1829942"/>
              <a:ext cx="9669145" cy="5028565"/>
            </a:xfrm>
            <a:custGeom>
              <a:avLst/>
              <a:gdLst/>
              <a:ahLst/>
              <a:cxnLst/>
              <a:rect l="l" t="t" r="r" b="b"/>
              <a:pathLst>
                <a:path w="9669145" h="5028565">
                  <a:moveTo>
                    <a:pt x="0" y="0"/>
                  </a:moveTo>
                  <a:lnTo>
                    <a:pt x="9669018" y="0"/>
                  </a:lnTo>
                  <a:lnTo>
                    <a:pt x="9669018" y="5028057"/>
                  </a:lnTo>
                </a:path>
                <a:path w="9669145" h="5028565">
                  <a:moveTo>
                    <a:pt x="0" y="5028057"/>
                  </a:moveTo>
                  <a:lnTo>
                    <a:pt x="0" y="0"/>
                  </a:lnTo>
                </a:path>
              </a:pathLst>
            </a:custGeom>
            <a:ln w="603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PROCEDIMENTOS:</a:t>
            </a:r>
          </a:p>
          <a:p>
            <a:pPr>
              <a:lnSpc>
                <a:spcPct val="100000"/>
              </a:lnSpc>
              <a:spcBef>
                <a:spcPts val="1875"/>
              </a:spcBef>
            </a:pPr>
          </a:p>
          <a:p>
            <a:pPr marL="327025" marR="599440" indent="-314960">
              <a:lnSpc>
                <a:spcPct val="100000"/>
              </a:lnSpc>
            </a:pPr>
            <a:r>
              <a:rPr dirty="0"/>
              <a:t>3º)</a:t>
            </a:r>
            <a:r>
              <a:rPr dirty="0" spc="-25"/>
              <a:t> </a:t>
            </a:r>
            <a:r>
              <a:rPr dirty="0" spc="-10"/>
              <a:t>Descascamos</a:t>
            </a:r>
            <a:r>
              <a:rPr dirty="0" spc="-25"/>
              <a:t> </a:t>
            </a:r>
            <a:r>
              <a:rPr dirty="0"/>
              <a:t>as</a:t>
            </a:r>
            <a:r>
              <a:rPr dirty="0" spc="-25"/>
              <a:t> </a:t>
            </a:r>
            <a:r>
              <a:rPr dirty="0"/>
              <a:t>cebolas</a:t>
            </a:r>
            <a:r>
              <a:rPr dirty="0" spc="-25"/>
              <a:t> </a:t>
            </a:r>
            <a:r>
              <a:rPr dirty="0"/>
              <a:t>e</a:t>
            </a:r>
            <a:r>
              <a:rPr dirty="0" spc="-20"/>
              <a:t> </a:t>
            </a:r>
            <a:r>
              <a:rPr dirty="0"/>
              <a:t>cortamos</a:t>
            </a:r>
            <a:r>
              <a:rPr dirty="0" spc="-35"/>
              <a:t> </a:t>
            </a:r>
            <a:r>
              <a:rPr dirty="0"/>
              <a:t>às</a:t>
            </a:r>
            <a:r>
              <a:rPr dirty="0" spc="-25"/>
              <a:t> </a:t>
            </a:r>
            <a:r>
              <a:rPr dirty="0" spc="-10"/>
              <a:t>rodelas; Descascamos </a:t>
            </a:r>
            <a:r>
              <a:rPr dirty="0"/>
              <a:t>os</a:t>
            </a:r>
            <a:r>
              <a:rPr dirty="0" spc="-10"/>
              <a:t> alhos;</a:t>
            </a:r>
          </a:p>
          <a:p>
            <a:pPr marL="327025" marR="5080" indent="-635">
              <a:lnSpc>
                <a:spcPct val="100000"/>
              </a:lnSpc>
            </a:pPr>
            <a:r>
              <a:rPr dirty="0" spc="-10"/>
              <a:t>Juntamos</a:t>
            </a:r>
            <a:r>
              <a:rPr dirty="0" spc="-40"/>
              <a:t> </a:t>
            </a:r>
            <a:r>
              <a:rPr dirty="0"/>
              <a:t>às</a:t>
            </a:r>
            <a:r>
              <a:rPr dirty="0" spc="-50"/>
              <a:t> </a:t>
            </a:r>
            <a:r>
              <a:rPr dirty="0"/>
              <a:t>cebolas,</a:t>
            </a:r>
            <a:r>
              <a:rPr dirty="0" spc="-35"/>
              <a:t> </a:t>
            </a:r>
            <a:r>
              <a:rPr dirty="0"/>
              <a:t>metemos</a:t>
            </a:r>
            <a:r>
              <a:rPr dirty="0" spc="-35"/>
              <a:t> </a:t>
            </a:r>
            <a:r>
              <a:rPr dirty="0" spc="-10"/>
              <a:t>azeite,</a:t>
            </a:r>
            <a:r>
              <a:rPr dirty="0" spc="-35"/>
              <a:t> </a:t>
            </a:r>
            <a:r>
              <a:rPr dirty="0"/>
              <a:t>louro</a:t>
            </a:r>
            <a:r>
              <a:rPr dirty="0" spc="-45"/>
              <a:t> </a:t>
            </a:r>
            <a:r>
              <a:rPr dirty="0"/>
              <a:t>e</a:t>
            </a:r>
            <a:r>
              <a:rPr dirty="0" spc="-35"/>
              <a:t> </a:t>
            </a:r>
            <a:r>
              <a:rPr dirty="0" spc="-10"/>
              <a:t>colorau </a:t>
            </a:r>
            <a:r>
              <a:rPr dirty="0"/>
              <a:t>e</a:t>
            </a:r>
            <a:r>
              <a:rPr dirty="0" spc="-35"/>
              <a:t> </a:t>
            </a:r>
            <a:r>
              <a:rPr dirty="0"/>
              <a:t>fizemos</a:t>
            </a:r>
            <a:r>
              <a:rPr dirty="0" spc="-35"/>
              <a:t> </a:t>
            </a:r>
            <a:r>
              <a:rPr dirty="0"/>
              <a:t>o</a:t>
            </a:r>
            <a:r>
              <a:rPr dirty="0" spc="-30"/>
              <a:t> </a:t>
            </a:r>
            <a:r>
              <a:rPr dirty="0" spc="-10"/>
              <a:t>refugado;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765335" y="4865827"/>
            <a:ext cx="6066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4º)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Passamos</a:t>
            </a:r>
            <a:r>
              <a:rPr dirty="0" sz="1800" spc="-6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bacalhau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por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farinha</a:t>
            </a:r>
            <a:r>
              <a:rPr dirty="0" sz="1800" spc="-5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ovo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para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fritar</a:t>
            </a:r>
            <a:r>
              <a:rPr dirty="0" sz="1800" spc="-5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de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seguida;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7538466" y="1962150"/>
            <a:ext cx="2540000" cy="4895850"/>
            <a:chOff x="7538466" y="1962150"/>
            <a:chExt cx="2540000" cy="489585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144" y="1962150"/>
              <a:ext cx="2449055" cy="210693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38466" y="4333494"/>
              <a:ext cx="2539746" cy="25245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6780" y="1053846"/>
            <a:ext cx="9729470" cy="5331460"/>
            <a:chOff x="656780" y="1053846"/>
            <a:chExt cx="9729470" cy="5331460"/>
          </a:xfrm>
        </p:grpSpPr>
        <p:sp>
          <p:nvSpPr>
            <p:cNvPr id="3" name="object 3" descr=""/>
            <p:cNvSpPr/>
            <p:nvPr/>
          </p:nvSpPr>
          <p:spPr>
            <a:xfrm>
              <a:off x="686943" y="1829943"/>
              <a:ext cx="9669145" cy="4525010"/>
            </a:xfrm>
            <a:custGeom>
              <a:avLst/>
              <a:gdLst/>
              <a:ahLst/>
              <a:cxnLst/>
              <a:rect l="l" t="t" r="r" b="b"/>
              <a:pathLst>
                <a:path w="9669145" h="4525010">
                  <a:moveTo>
                    <a:pt x="9669018" y="0"/>
                  </a:moveTo>
                  <a:lnTo>
                    <a:pt x="0" y="0"/>
                  </a:lnTo>
                  <a:lnTo>
                    <a:pt x="0" y="4524756"/>
                  </a:lnTo>
                  <a:lnTo>
                    <a:pt x="9669018" y="4524756"/>
                  </a:lnTo>
                  <a:lnTo>
                    <a:pt x="9669018" y="0"/>
                  </a:lnTo>
                  <a:close/>
                </a:path>
              </a:pathLst>
            </a:custGeom>
            <a:solidFill>
              <a:srgbClr val="C5E0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86943" y="1829943"/>
              <a:ext cx="9669145" cy="4525010"/>
            </a:xfrm>
            <a:custGeom>
              <a:avLst/>
              <a:gdLst/>
              <a:ahLst/>
              <a:cxnLst/>
              <a:rect l="l" t="t" r="r" b="b"/>
              <a:pathLst>
                <a:path w="9669145" h="4525010">
                  <a:moveTo>
                    <a:pt x="0" y="0"/>
                  </a:moveTo>
                  <a:lnTo>
                    <a:pt x="9669018" y="0"/>
                  </a:lnTo>
                  <a:lnTo>
                    <a:pt x="9669018" y="4524756"/>
                  </a:lnTo>
                  <a:lnTo>
                    <a:pt x="0" y="4524756"/>
                  </a:lnTo>
                  <a:lnTo>
                    <a:pt x="0" y="0"/>
                  </a:lnTo>
                  <a:close/>
                </a:path>
              </a:pathLst>
            </a:custGeom>
            <a:ln w="603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765335" y="1331023"/>
            <a:ext cx="5929630" cy="1091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rlito"/>
                <a:cs typeface="Carlito"/>
              </a:rPr>
              <a:t>PROCEDIMENTOS: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rlito"/>
                <a:cs typeface="Carlito"/>
              </a:rPr>
              <a:t>5º)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Descascámos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os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ovos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esmigalhamos,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guardamos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de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parte;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182"/>
                </a:lnTo>
                <a:lnTo>
                  <a:pt x="464820" y="6790182"/>
                </a:lnTo>
                <a:lnTo>
                  <a:pt x="464820" y="0"/>
                </a:lnTo>
                <a:close/>
              </a:path>
            </a:pathLst>
          </a:custGeom>
          <a:solidFill>
            <a:srgbClr val="0576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9009" y="1729332"/>
            <a:ext cx="343535" cy="3331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5"/>
              </a:lnSpc>
            </a:pPr>
            <a:r>
              <a:rPr dirty="0" sz="250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95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6562" y="26669"/>
            <a:ext cx="9669145" cy="708025"/>
          </a:xfrm>
          <a:prstGeom prst="rect"/>
          <a:solidFill>
            <a:srgbClr val="05764A"/>
          </a:solidFill>
        </p:spPr>
        <p:txBody>
          <a:bodyPr wrap="square" lIns="0" tIns="431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dirty="0" spc="-25"/>
              <a:t>“Receitas</a:t>
            </a:r>
            <a:r>
              <a:rPr dirty="0" spc="-150"/>
              <a:t> </a:t>
            </a:r>
            <a:r>
              <a:rPr dirty="0"/>
              <a:t>Sustentáveis,</a:t>
            </a:r>
            <a:r>
              <a:rPr dirty="0" spc="-135"/>
              <a:t> </a:t>
            </a:r>
            <a:r>
              <a:rPr dirty="0" spc="495"/>
              <a:t>tim</a:t>
            </a:r>
            <a:r>
              <a:rPr dirty="0" spc="-140"/>
              <a:t> </a:t>
            </a:r>
            <a:r>
              <a:rPr dirty="0" spc="-10"/>
              <a:t>Tradição</a:t>
            </a:r>
            <a:r>
              <a:rPr dirty="0" sz="3200" spc="-10"/>
              <a:t>”</a:t>
            </a:r>
            <a:endParaRPr sz="3200"/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818"/>
            <a:ext cx="437375" cy="433577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765335" y="4042867"/>
            <a:ext cx="344677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rlito"/>
                <a:cs typeface="Carlito"/>
              </a:rPr>
              <a:t>6º)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Fritamos</a:t>
            </a:r>
            <a:r>
              <a:rPr dirty="0" sz="1800" spc="-4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as</a:t>
            </a:r>
            <a:r>
              <a:rPr dirty="0" sz="1800" spc="-2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batatas</a:t>
            </a:r>
            <a:r>
              <a:rPr dirty="0" sz="1800" spc="-25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e</a:t>
            </a:r>
            <a:r>
              <a:rPr dirty="0" sz="1800" spc="-2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o</a:t>
            </a:r>
            <a:r>
              <a:rPr dirty="0" sz="1800" spc="-2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bacalhau;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6562" y="6424421"/>
            <a:ext cx="6943090" cy="307975"/>
          </a:xfrm>
          <a:prstGeom prst="rect">
            <a:avLst/>
          </a:prstGeom>
          <a:solidFill>
            <a:srgbClr val="05764A"/>
          </a:solidFill>
        </p:spPr>
        <p:txBody>
          <a:bodyPr wrap="square" lIns="0" tIns="3556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dirty="0" sz="1400" spc="-20">
                <a:solidFill>
                  <a:srgbClr val="FFFFFF"/>
                </a:solidFill>
                <a:latin typeface="Carlito"/>
                <a:cs typeface="Carlito"/>
              </a:rPr>
              <a:t>https://alimentacaosaudavelesustentavel.abaae.pt/receitas-</a:t>
            </a:r>
            <a:r>
              <a:rPr dirty="0" sz="1400" spc="-10">
                <a:solidFill>
                  <a:srgbClr val="FFFFFF"/>
                </a:solidFill>
                <a:latin typeface="Carlito"/>
                <a:cs typeface="Carlito"/>
              </a:rPr>
              <a:t>sustentaveis/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6193535" y="1964435"/>
            <a:ext cx="3505200" cy="4181475"/>
            <a:chOff x="6193535" y="1964435"/>
            <a:chExt cx="3505200" cy="418147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8619" y="1964435"/>
              <a:ext cx="1690103" cy="198545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93535" y="4158999"/>
              <a:ext cx="3491471" cy="198653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56780" y="1053846"/>
          <a:ext cx="9805670" cy="564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42455"/>
                <a:gridCol w="2727325"/>
              </a:tblGrid>
              <a:tr h="747395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55"/>
                        </a:spcBef>
                      </a:pPr>
                      <a:r>
                        <a:rPr dirty="0" sz="1800" spc="-10">
                          <a:latin typeface="Carlito"/>
                          <a:cs typeface="Carlito"/>
                        </a:rPr>
                        <a:t>PROCEDIMENTOS: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260985">
                    <a:lnL w="57150">
                      <a:solidFill>
                        <a:srgbClr val="00B050"/>
                      </a:solidFill>
                      <a:prstDash val="solid"/>
                    </a:lnL>
                    <a:lnR w="57150">
                      <a:solidFill>
                        <a:srgbClr val="00B050"/>
                      </a:solidFill>
                      <a:prstDash val="solid"/>
                    </a:lnR>
                    <a:lnT w="57150">
                      <a:solidFill>
                        <a:srgbClr val="00B050"/>
                      </a:solidFill>
                      <a:prstDash val="solid"/>
                    </a:lnT>
                    <a:lnB w="76200">
                      <a:solidFill>
                        <a:srgbClr val="00B050"/>
                      </a:solidFill>
                      <a:prstDash val="solid"/>
                    </a:lnB>
                    <a:solidFill>
                      <a:srgbClr val="385723">
                        <a:alpha val="901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7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00B050"/>
                      </a:solidFill>
                      <a:prstDash val="solid"/>
                    </a:lnL>
                    <a:lnR w="76200">
                      <a:solidFill>
                        <a:srgbClr val="00B050"/>
                      </a:solidFill>
                      <a:prstDash val="solid"/>
                    </a:lnR>
                    <a:lnT w="76200">
                      <a:solidFill>
                        <a:srgbClr val="00B050"/>
                      </a:solidFill>
                      <a:prstDash val="solid"/>
                    </a:lnT>
                    <a:solidFill>
                      <a:srgbClr val="C5E0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14850">
                <a:tc gridSpan="2">
                  <a:txBody>
                    <a:bodyPr/>
                    <a:lstStyle/>
                    <a:p>
                      <a:pPr marL="457200" marR="3876040" indent="-367030">
                        <a:lnSpc>
                          <a:spcPct val="100000"/>
                        </a:lnSpc>
                        <a:spcBef>
                          <a:spcPts val="1780"/>
                        </a:spcBef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7º)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Depois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montamos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o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prato,</a:t>
                      </a:r>
                      <a:r>
                        <a:rPr dirty="0" sz="1800" spc="-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juntando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tudo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num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tradicional tabuleiro</a:t>
                      </a:r>
                      <a:r>
                        <a:rPr dirty="0" sz="1800" spc="-1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de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 barro;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rlito"/>
                          <a:cs typeface="Carlito"/>
                        </a:rPr>
                        <a:t>8º)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Preparámos</a:t>
                      </a:r>
                      <a:r>
                        <a:rPr dirty="0" sz="1800" spc="-6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uma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salada</a:t>
                      </a:r>
                      <a:r>
                        <a:rPr dirty="0" sz="1800" spc="-5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biológica</a:t>
                      </a:r>
                      <a:r>
                        <a:rPr dirty="0" sz="1800" spc="-3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para</a:t>
                      </a:r>
                      <a:r>
                        <a:rPr dirty="0" sz="1800" spc="-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acompanhar</a:t>
                      </a:r>
                      <a:r>
                        <a:rPr dirty="0" sz="1800" spc="-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o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bacalhau</a:t>
                      </a:r>
                      <a:r>
                        <a:rPr dirty="0" sz="1800" spc="-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>
                          <a:latin typeface="Carlito"/>
                          <a:cs typeface="Carlito"/>
                        </a:rPr>
                        <a:t>da</a:t>
                      </a:r>
                      <a:r>
                        <a:rPr dirty="0" sz="1800" spc="-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800" spc="-10">
                          <a:latin typeface="Carlito"/>
                          <a:cs typeface="Carlito"/>
                        </a:rPr>
                        <a:t>bisavó!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226060">
                    <a:lnL w="76200">
                      <a:solidFill>
                        <a:srgbClr val="00B050"/>
                      </a:solidFill>
                      <a:prstDash val="solid"/>
                    </a:lnL>
                    <a:lnR w="76200">
                      <a:solidFill>
                        <a:srgbClr val="00B050"/>
                      </a:solidFill>
                      <a:prstDash val="solid"/>
                    </a:lnR>
                    <a:solidFill>
                      <a:srgbClr val="C5E0B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6375">
                <a:tc>
                  <a:txBody>
                    <a:bodyPr/>
                    <a:lstStyle/>
                    <a:p>
                      <a:pPr marL="90805">
                        <a:lnSpc>
                          <a:spcPts val="1250"/>
                        </a:lnSpc>
                        <a:spcBef>
                          <a:spcPts val="280"/>
                        </a:spcBef>
                      </a:pPr>
                      <a:r>
                        <a:rPr dirty="0" sz="1400" spc="-2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https://alimentacaosaudavelesustentavel.abaae.pt/receitas-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sustentaveis/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35560">
                    <a:lnL w="76200">
                      <a:solidFill>
                        <a:srgbClr val="00B050"/>
                      </a:solidFill>
                      <a:prstDash val="solid"/>
                    </a:lnL>
                    <a:lnB w="76200">
                      <a:solidFill>
                        <a:srgbClr val="00B050"/>
                      </a:solidFill>
                      <a:prstDash val="solid"/>
                    </a:lnB>
                    <a:solidFill>
                      <a:srgbClr val="05764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00B050"/>
                      </a:solidFill>
                      <a:prstDash val="solid"/>
                    </a:lnR>
                    <a:lnB w="76200">
                      <a:solidFill>
                        <a:srgbClr val="00B050"/>
                      </a:solidFill>
                      <a:prstDash val="solid"/>
                    </a:lnB>
                    <a:solidFill>
                      <a:srgbClr val="C5E0B4"/>
                    </a:solidFill>
                  </a:tcPr>
                </a:tc>
              </a:tr>
              <a:tr h="100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00B050"/>
                      </a:solidFill>
                      <a:prstDash val="solid"/>
                    </a:lnT>
                    <a:solidFill>
                      <a:srgbClr val="05764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6200">
                      <a:solidFill>
                        <a:srgbClr val="00B05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182"/>
                </a:lnTo>
                <a:lnTo>
                  <a:pt x="464820" y="6790182"/>
                </a:lnTo>
                <a:lnTo>
                  <a:pt x="464820" y="0"/>
                </a:lnTo>
                <a:close/>
              </a:path>
            </a:pathLst>
          </a:custGeom>
          <a:solidFill>
            <a:srgbClr val="0576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9009" y="1729332"/>
            <a:ext cx="343535" cy="3331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5"/>
              </a:lnSpc>
            </a:pPr>
            <a:r>
              <a:rPr dirty="0" sz="250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95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6562" y="26669"/>
            <a:ext cx="9669145" cy="708025"/>
          </a:xfrm>
          <a:prstGeom prst="rect"/>
          <a:solidFill>
            <a:srgbClr val="05764A"/>
          </a:solidFill>
        </p:spPr>
        <p:txBody>
          <a:bodyPr wrap="square" lIns="0" tIns="431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dirty="0" spc="-25"/>
              <a:t>“Receitas</a:t>
            </a:r>
            <a:r>
              <a:rPr dirty="0" spc="-150"/>
              <a:t> </a:t>
            </a:r>
            <a:r>
              <a:rPr dirty="0"/>
              <a:t>Sustentáveis,</a:t>
            </a:r>
            <a:r>
              <a:rPr dirty="0" spc="-135"/>
              <a:t> </a:t>
            </a:r>
            <a:r>
              <a:rPr dirty="0" spc="495"/>
              <a:t>tim</a:t>
            </a:r>
            <a:r>
              <a:rPr dirty="0" spc="-140"/>
              <a:t> </a:t>
            </a:r>
            <a:r>
              <a:rPr dirty="0" spc="-10"/>
              <a:t>Tradição</a:t>
            </a:r>
            <a:r>
              <a:rPr dirty="0" sz="3200" spc="-10"/>
              <a:t>”</a:t>
            </a:r>
            <a:endParaRPr sz="3200"/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818"/>
            <a:ext cx="437375" cy="43357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23097" y="1925573"/>
            <a:ext cx="1831530" cy="23446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23097" y="4602479"/>
            <a:ext cx="1979676" cy="19758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Office1</dc:creator>
  <dc:title>Desafio ASS 2022/2023</dc:title>
  <dcterms:created xsi:type="dcterms:W3CDTF">2024-05-28T21:58:13Z</dcterms:created>
  <dcterms:modified xsi:type="dcterms:W3CDTF">2024-05-28T21:58:13Z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2024-05-28T00:00:00Z</vt:filetime>
  </property>
  <property fmtid="{D5CDD505-2E9C-101B-9397-08002B2CF9AE}" pid="3" name="Creator">
    <vt:lpwstr>Acrobat PDFMaker 11 para PowerPoint</vt:lpwstr>
  </property>
  <property fmtid="{D5CDD505-2E9C-101B-9397-08002B2CF9AE}" pid="4" name="LastSaved">
    <vt:filetime>2024-05-28T00:00:00Z</vt:filetime>
  </property>
  <property fmtid="{D5CDD505-2E9C-101B-9397-08002B2CF9AE}" pid="5" name="Producer">
    <vt:lpwstr>3-Heights(TM) PDF Security Shell 4.8.25.2 (http://www.pdf-tools.com)</vt:lpwstr>
  </property>
</Properties>
</file>