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97" r:id="rId3"/>
    <p:sldId id="1198" r:id="rId4"/>
    <p:sldId id="1196" r:id="rId5"/>
    <p:sldId id="1189" r:id="rId6"/>
    <p:sldId id="1191" r:id="rId7"/>
    <p:sldId id="1194" r:id="rId8"/>
    <p:sldId id="1195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A9E1E-A8B7-4271-BB8C-8E90FF4D0DE6}" v="73" dt="2024-05-27T22:13:21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69236"/>
            <a:ext cx="1030119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pt-PT" sz="3200" b="1" dirty="0">
                <a:solidFill>
                  <a:prstClr val="black"/>
                </a:solidFill>
                <a:latin typeface="Calibri" panose="020F0502020204030204"/>
              </a:rPr>
              <a:t>Caldeirada de Peixe </a:t>
            </a:r>
            <a:endParaRPr lang="en-GB" sz="3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33014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4" y="26824"/>
            <a:ext cx="10301193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4" y="1863997"/>
            <a:ext cx="10301195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A414EEC-CC01-8140-D7B9-40B09F90AE76}"/>
              </a:ext>
            </a:extLst>
          </p:cNvPr>
          <p:cNvSpPr/>
          <p:nvPr/>
        </p:nvSpPr>
        <p:spPr>
          <a:xfrm>
            <a:off x="3088403" y="1886423"/>
            <a:ext cx="5791457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Escola Superior de Tecnologia do Barreiro</a:t>
            </a:r>
          </a:p>
          <a:p>
            <a:pPr algn="ctr"/>
            <a:r>
              <a:rPr lang="pt-PT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</a:t>
            </a:r>
          </a:p>
          <a:p>
            <a:pPr algn="ctr"/>
            <a:r>
              <a:rPr lang="pt-PT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Instituto Politécnico de Setúbal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11092BA-8148-E440-3908-CAF84B07733A}"/>
              </a:ext>
            </a:extLst>
          </p:cNvPr>
          <p:cNvSpPr/>
          <p:nvPr/>
        </p:nvSpPr>
        <p:spPr>
          <a:xfrm>
            <a:off x="3833563" y="3311211"/>
            <a:ext cx="4007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Licenciatura em Biotecnologia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EFE51CE-FC41-441D-5D9B-212FC18B084F}"/>
              </a:ext>
            </a:extLst>
          </p:cNvPr>
          <p:cNvSpPr/>
          <p:nvPr/>
        </p:nvSpPr>
        <p:spPr>
          <a:xfrm>
            <a:off x="3135969" y="3911154"/>
            <a:ext cx="5402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Unidade Curricular: Tecnologia Alimentar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0B9387B-35C4-47D0-3D4B-2A806010446B}"/>
              </a:ext>
            </a:extLst>
          </p:cNvPr>
          <p:cNvSpPr/>
          <p:nvPr/>
        </p:nvSpPr>
        <p:spPr>
          <a:xfrm rot="19306729">
            <a:off x="698871" y="5130341"/>
            <a:ext cx="2951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Docente: Profª Natália Osório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96D5256-08FC-1F65-D065-2AAEB5A8DF87}"/>
              </a:ext>
            </a:extLst>
          </p:cNvPr>
          <p:cNvSpPr/>
          <p:nvPr/>
        </p:nvSpPr>
        <p:spPr>
          <a:xfrm>
            <a:off x="4164415" y="4431644"/>
            <a:ext cx="361509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Discentes:</a:t>
            </a:r>
          </a:p>
          <a:p>
            <a:pPr algn="ctr"/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Catarina </a:t>
            </a:r>
            <a:r>
              <a:rPr lang="pt-P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Nyögéri</a:t>
            </a: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Rodrigues</a:t>
            </a:r>
          </a:p>
          <a:p>
            <a:pPr algn="ctr"/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Catarina Sofia </a:t>
            </a:r>
            <a:r>
              <a:rPr lang="pt-P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Macioszczyk</a:t>
            </a: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Sousa</a:t>
            </a:r>
          </a:p>
          <a:p>
            <a:pPr algn="ctr"/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Irina Cruz Guarda</a:t>
            </a:r>
          </a:p>
          <a:p>
            <a:pPr algn="ctr"/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Jéssica Marques Canelas</a:t>
            </a:r>
          </a:p>
          <a:p>
            <a:pPr algn="ctr"/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Lúcia Clímaco da Guerra Palaio</a:t>
            </a:r>
          </a:p>
        </p:txBody>
      </p:sp>
      <p:pic>
        <p:nvPicPr>
          <p:cNvPr id="11" name="Picture 819215874" descr="Escola Superior de Tecnologia do Barreiro - ESTBarreiro/IPS">
            <a:extLst>
              <a:ext uri="{FF2B5EF4-FFF2-40B4-BE49-F238E27FC236}">
                <a16:creationId xmlns:a16="http://schemas.microsoft.com/office/drawing/2014/main" id="{CEC7F72E-A1F0-091A-145B-2DCBF3B50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7" y="606967"/>
            <a:ext cx="1951186" cy="135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120B1BF-9303-64A3-3655-2D3F0F595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67" y="2199802"/>
            <a:ext cx="1696146" cy="17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59981"/>
            <a:ext cx="10780880" cy="459153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pt-PT" sz="2800" b="1" dirty="0">
                <a:solidFill>
                  <a:prstClr val="black"/>
                </a:solidFill>
                <a:latin typeface="Calibri" panose="020F0502020204030204"/>
              </a:rPr>
              <a:t>Caldeirada de Peixe </a:t>
            </a:r>
            <a:endParaRPr lang="en-GB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33014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444405"/>
            <a:ext cx="10780880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Receitas sustentáveis, têm tradição” foi o tema do trabalho que a turma do 3º ano do curso de Biotecnologia da Escola Superior de Tecnologia do Barreiro do Instituto Politécnico de Setúbal desenvolveu no âmbito da unidade curricular de Tecnologia Alimentar. </a:t>
            </a:r>
          </a:p>
          <a:p>
            <a:pPr lvl="0" algn="just">
              <a:lnSpc>
                <a:spcPct val="200000"/>
              </a:lnSpc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Este trabalho teve como objetivo desafiar os estudantes na procura de receitas que tivessem tradição no seio das suas famílias onde os princípios da dieta </a:t>
            </a:r>
            <a:r>
              <a:rPr lang="pt-PT" dirty="0">
                <a:solidFill>
                  <a:prstClr val="black"/>
                </a:solidFill>
                <a:cs typeface="Times New Roman" panose="02020603050405020304" pitchFamily="18" charset="0"/>
              </a:rPr>
              <a:t>mediterrânica e da alimentação sustentável estivessem interligados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 receita eleita para ser apresentada no desafio ASS 2023/2024 foi a “Caldeirada de Peixe” . 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 receita selecionada é na sua essência sustentável, cheia de dicas para nada ser desperdiçado. Tradicionalmente é consumida em diferentes regiões de Portugal, principalmente nas zonas costeiras como a de Setúbal.</a:t>
            </a:r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4746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59981"/>
            <a:ext cx="9668654" cy="459153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pt-PT" sz="2800" b="1" dirty="0">
                <a:solidFill>
                  <a:prstClr val="black"/>
                </a:solidFill>
                <a:latin typeface="Calibri" panose="020F0502020204030204"/>
              </a:rPr>
              <a:t>Caldeirada de Peixe </a:t>
            </a:r>
            <a:endParaRPr lang="en-GB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33014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759195"/>
            <a:ext cx="9668654" cy="44189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alimentação sustentável, é aquela que trata de proteger e respeitar a biodiversidade e os ecossistemas, sendo também culturalmente aceitável, acessível e economicamente justa. Do ponto de vista nutricional é adequada, segura e saudável, e simultaneamente otimiza os recursos naturais e humanos.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7819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701585" y="766653"/>
            <a:ext cx="9668654" cy="106809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pt-PT" dirty="0">
                <a:solidFill>
                  <a:prstClr val="black"/>
                </a:solidFill>
                <a:latin typeface="Calibri" panose="020F0502020204030204"/>
              </a:rPr>
              <a:t>Caldeirada de peixe (4-5 doses)</a:t>
            </a:r>
            <a:r>
              <a:rPr lang="pt-PT" dirty="0">
                <a:solidFill>
                  <a:prstClr val="black"/>
                </a:solidFill>
                <a:latin typeface="Baskerville Old Face" panose="02020602080505020303" pitchFamily="18" charset="0"/>
              </a:rPr>
              <a:t> </a:t>
            </a:r>
          </a:p>
          <a:p>
            <a:pPr>
              <a:defRPr/>
            </a:pPr>
            <a:r>
              <a:rPr lang="pt-PT" dirty="0">
                <a:solidFill>
                  <a:prstClr val="black"/>
                </a:solidFill>
                <a:latin typeface="Calibri" panose="020F0502020204030204"/>
              </a:rPr>
              <a:t>Custo aproximado da receita: 17-22 euros                                                        </a:t>
            </a:r>
            <a:r>
              <a:rPr lang="pt-PT" dirty="0">
                <a:solidFill>
                  <a:prstClr val="black"/>
                </a:solidFill>
              </a:rPr>
              <a:t>35 minutos </a:t>
            </a: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pt-PT" dirty="0">
                <a:solidFill>
                  <a:prstClr val="black"/>
                </a:solidFill>
              </a:rPr>
              <a:t>Valor energético aproximado por 100 g: 92 Kcal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33014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83644" cy="646331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36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36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36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8699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INGREDIENTES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) </a:t>
            </a:r>
            <a:r>
              <a:rPr lang="pt-PT" dirty="0"/>
              <a:t>: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1,200 Kg Peixe de época (safio, pata roxa, tamboril, cherne,</a:t>
            </a:r>
          </a:p>
          <a:p>
            <a:pPr algn="just"/>
            <a:r>
              <a:rPr lang="pt-PT" dirty="0"/>
              <a:t>Cação, raia);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Fumet de peixe (se necessário);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2 Cebolas médias/grandes;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3 Dentes de alho;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4 Tomates;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1 Pimento vermelho grande;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5 Batatas;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Coentros;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Hortelã;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Sal;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Pimenta;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Azeite;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Vinho Branco;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Louro.</a:t>
            </a:r>
          </a:p>
        </p:txBody>
      </p:sp>
      <p:pic>
        <p:nvPicPr>
          <p:cNvPr id="5" name="Imagem 4" descr="Uma imagem com prato, serviço de mesa, comida, Cozinha&#10;&#10;Descrição gerada automaticamente">
            <a:extLst>
              <a:ext uri="{FF2B5EF4-FFF2-40B4-BE49-F238E27FC236}">
                <a16:creationId xmlns:a16="http://schemas.microsoft.com/office/drawing/2014/main" id="{6F209EE6-EE81-F86D-CF47-A90DE5102F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b="24479"/>
          <a:stretch/>
        </p:blipFill>
        <p:spPr>
          <a:xfrm>
            <a:off x="7096244" y="1985587"/>
            <a:ext cx="3048656" cy="4355192"/>
          </a:xfrm>
          <a:prstGeom prst="rect">
            <a:avLst/>
          </a:prstGeom>
        </p:spPr>
      </p:pic>
      <p:pic>
        <p:nvPicPr>
          <p:cNvPr id="3" name="Imagem 2" descr="Descarga gratis Arenas Del Tiempo en 2020">
            <a:extLst>
              <a:ext uri="{FF2B5EF4-FFF2-40B4-BE49-F238E27FC236}">
                <a16:creationId xmlns:a16="http://schemas.microsoft.com/office/drawing/2014/main" id="{81228F99-0F8A-E183-4342-F8DC48E7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172" y="1124261"/>
            <a:ext cx="417949" cy="3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29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998113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924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sz="2400" dirty="0"/>
              <a:t>1º) Cortar as cebolas, os tomates, os pimentos e </a:t>
            </a:r>
          </a:p>
          <a:p>
            <a:r>
              <a:rPr lang="pt-PT" sz="2400" dirty="0"/>
              <a:t>as batatas em rodelas e o alho ao meio;</a:t>
            </a:r>
          </a:p>
          <a:p>
            <a:r>
              <a:rPr lang="pt-PT" sz="1600" dirty="0"/>
              <a:t>       Dica sustentável - As cascas das batatas resultam num belo snack e por </a:t>
            </a:r>
          </a:p>
          <a:p>
            <a:r>
              <a:rPr lang="pt-PT" sz="1600" dirty="0"/>
              <a:t>isso podem ser aproveitadas.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sz="2400" dirty="0"/>
              <a:t>2º) Num tacho colocar um fio de azeite generoso, </a:t>
            </a:r>
          </a:p>
          <a:p>
            <a:r>
              <a:rPr lang="pt-PT" sz="2400" dirty="0"/>
              <a:t>dispor as cebolas em rodelas, o alho, </a:t>
            </a:r>
          </a:p>
          <a:p>
            <a:r>
              <a:rPr lang="pt-PT" sz="2400" dirty="0"/>
              <a:t>formando uma camada.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6FFF41-FEF5-A623-258F-F1900D040516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5637681-F019-9C7E-29A2-85214CAB283F}"/>
              </a:ext>
            </a:extLst>
          </p:cNvPr>
          <p:cNvGrpSpPr/>
          <p:nvPr/>
        </p:nvGrpSpPr>
        <p:grpSpPr>
          <a:xfrm>
            <a:off x="7074568" y="2026783"/>
            <a:ext cx="3126687" cy="1661175"/>
            <a:chOff x="6494422" y="1990016"/>
            <a:chExt cx="3696301" cy="2058564"/>
          </a:xfrm>
        </p:grpSpPr>
        <p:pic>
          <p:nvPicPr>
            <p:cNvPr id="11" name="Imagem 10" descr="Uma imagem com pessoa, unha, fruta, a cortar&#10;&#10;Descrição gerada automaticamente">
              <a:extLst>
                <a:ext uri="{FF2B5EF4-FFF2-40B4-BE49-F238E27FC236}">
                  <a16:creationId xmlns:a16="http://schemas.microsoft.com/office/drawing/2014/main" id="{727F9601-C9F5-5F2C-D6AA-4A22D76D5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59"/>
            <a:stretch/>
          </p:blipFill>
          <p:spPr>
            <a:xfrm>
              <a:off x="8416777" y="2005006"/>
              <a:ext cx="1773946" cy="2043574"/>
            </a:xfrm>
            <a:prstGeom prst="rect">
              <a:avLst/>
            </a:prstGeom>
          </p:spPr>
        </p:pic>
        <p:pic>
          <p:nvPicPr>
            <p:cNvPr id="13" name="Imagem 12" descr="Uma imagem com pessoa, unha, ferramenta, Alimentos naturais&#10;&#10;Descrição gerada automaticamente">
              <a:extLst>
                <a:ext uri="{FF2B5EF4-FFF2-40B4-BE49-F238E27FC236}">
                  <a16:creationId xmlns:a16="http://schemas.microsoft.com/office/drawing/2014/main" id="{15ABA643-3465-82DB-D2DC-8A96A766F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"/>
            <a:stretch/>
          </p:blipFill>
          <p:spPr>
            <a:xfrm>
              <a:off x="6494422" y="1990016"/>
              <a:ext cx="1773945" cy="2043575"/>
            </a:xfrm>
            <a:prstGeom prst="rect">
              <a:avLst/>
            </a:prstGeom>
          </p:spPr>
        </p:pic>
      </p:grpSp>
      <p:pic>
        <p:nvPicPr>
          <p:cNvPr id="16" name="Gráfico 15" descr="Folha com preenchimento sólido">
            <a:extLst>
              <a:ext uri="{FF2B5EF4-FFF2-40B4-BE49-F238E27FC236}">
                <a16:creationId xmlns:a16="http://schemas.microsoft.com/office/drawing/2014/main" id="{FC449388-3CCF-DC02-E129-0BF69B6C0D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053" y="2863418"/>
            <a:ext cx="291353" cy="291353"/>
          </a:xfrm>
          <a:prstGeom prst="rect">
            <a:avLst/>
          </a:prstGeom>
        </p:spPr>
      </p:pic>
      <p:pic>
        <p:nvPicPr>
          <p:cNvPr id="18" name="Imagem 17" descr="Uma imagem com pessoa, comida, Tigela de mistura, tigela&#10;&#10;Descrição gerada automaticamente">
            <a:extLst>
              <a:ext uri="{FF2B5EF4-FFF2-40B4-BE49-F238E27FC236}">
                <a16:creationId xmlns:a16="http://schemas.microsoft.com/office/drawing/2014/main" id="{B7559523-FC5C-515A-450E-2671D1E2C2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5" b="14553"/>
          <a:stretch/>
        </p:blipFill>
        <p:spPr>
          <a:xfrm>
            <a:off x="7703591" y="3943146"/>
            <a:ext cx="1990660" cy="23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60049"/>
            <a:ext cx="9668654" cy="4708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sz="2400" dirty="0"/>
          </a:p>
          <a:p>
            <a:r>
              <a:rPr lang="pt-PT" sz="2400" dirty="0"/>
              <a:t>3º) Posteriormente adicionar o tomate, formando uma</a:t>
            </a:r>
          </a:p>
          <a:p>
            <a:r>
              <a:rPr lang="pt-PT" sz="2400" dirty="0"/>
              <a:t>segunda camada.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sz="2400" dirty="0">
                <a:solidFill>
                  <a:prstClr val="black"/>
                </a:solidFill>
              </a:rPr>
              <a:t>4º) Adicionar as batatas e posteriormente os </a:t>
            </a:r>
          </a:p>
          <a:p>
            <a:r>
              <a:rPr lang="pt-PT" sz="2400" dirty="0">
                <a:solidFill>
                  <a:prstClr val="black"/>
                </a:solidFill>
              </a:rPr>
              <a:t>pimentos.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A552CB-A23D-22A9-8EF5-DEE1D0352D8D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 descr="Uma imagem com comida, pessoa, vegetal, Fast food&#10;&#10;Descrição gerada automaticamente">
            <a:extLst>
              <a:ext uri="{FF2B5EF4-FFF2-40B4-BE49-F238E27FC236}">
                <a16:creationId xmlns:a16="http://schemas.microsoft.com/office/drawing/2014/main" id="{823A9F0A-4C05-2B03-225F-EF74171146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3" b="32252"/>
          <a:stretch/>
        </p:blipFill>
        <p:spPr>
          <a:xfrm>
            <a:off x="7844589" y="2075845"/>
            <a:ext cx="1594479" cy="1972945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1078CD0-96E4-B484-0F09-B511D2A224E2}"/>
              </a:ext>
            </a:extLst>
          </p:cNvPr>
          <p:cNvGrpSpPr/>
          <p:nvPr/>
        </p:nvGrpSpPr>
        <p:grpSpPr>
          <a:xfrm>
            <a:off x="6526402" y="4229512"/>
            <a:ext cx="3633566" cy="2122902"/>
            <a:chOff x="6794027" y="4067468"/>
            <a:chExt cx="3462192" cy="1987672"/>
          </a:xfrm>
        </p:grpSpPr>
        <p:pic>
          <p:nvPicPr>
            <p:cNvPr id="9" name="Imagem 8" descr="Uma imagem com pessoa, comida, interior, tigela&#10;&#10;Descrição gerada automaticamente">
              <a:extLst>
                <a:ext uri="{FF2B5EF4-FFF2-40B4-BE49-F238E27FC236}">
                  <a16:creationId xmlns:a16="http://schemas.microsoft.com/office/drawing/2014/main" id="{95CF857A-8D14-A933-D3FC-DF1228E7AE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96" b="27831"/>
            <a:stretch/>
          </p:blipFill>
          <p:spPr>
            <a:xfrm>
              <a:off x="6794027" y="4069966"/>
              <a:ext cx="1692231" cy="1985174"/>
            </a:xfrm>
            <a:prstGeom prst="rect">
              <a:avLst/>
            </a:prstGeom>
          </p:spPr>
        </p:pic>
        <p:pic>
          <p:nvPicPr>
            <p:cNvPr id="11" name="Imagem 10" descr="Uma imagem com pessoa, comida, interior&#10;&#10;Descrição gerada automaticamente">
              <a:extLst>
                <a:ext uri="{FF2B5EF4-FFF2-40B4-BE49-F238E27FC236}">
                  <a16:creationId xmlns:a16="http://schemas.microsoft.com/office/drawing/2014/main" id="{9F75E27A-59B4-642D-C669-22A7B3B07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95" b="27832"/>
            <a:stretch/>
          </p:blipFill>
          <p:spPr>
            <a:xfrm>
              <a:off x="8563988" y="4067468"/>
              <a:ext cx="1692231" cy="1985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4" y="1082024"/>
            <a:ext cx="10188927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10188926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60049"/>
            <a:ext cx="10188928" cy="46474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sz="2400" dirty="0"/>
              <a:t>5º) Adicionar o peixe formando a última camada.</a:t>
            </a:r>
            <a:endParaRPr lang="pt-PT" dirty="0"/>
          </a:p>
          <a:p>
            <a:r>
              <a:rPr lang="pt-PT" sz="1800" dirty="0"/>
              <a:t>     </a:t>
            </a:r>
            <a:r>
              <a:rPr lang="pt-PT" sz="1600" dirty="0"/>
              <a:t> Dica sustentável – As aparas de peixe, espinhas, peles ou cabeças, menos apreciadas pela </a:t>
            </a:r>
          </a:p>
          <a:p>
            <a:r>
              <a:rPr lang="pt-PT" sz="1600" dirty="0"/>
              <a:t>família podem resultar num </a:t>
            </a:r>
            <a:r>
              <a:rPr lang="pt-PT" sz="1600" dirty="0" err="1"/>
              <a:t>fumet</a:t>
            </a:r>
            <a:r>
              <a:rPr lang="pt-PT" sz="1600" dirty="0"/>
              <a:t> de peixe, um delicioso caldo</a:t>
            </a:r>
          </a:p>
          <a:p>
            <a:r>
              <a:rPr lang="pt-PT" sz="1600" dirty="0"/>
              <a:t>para harmonizar outros pratos.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sz="2400" dirty="0">
              <a:solidFill>
                <a:prstClr val="black"/>
              </a:solidFill>
            </a:endParaRPr>
          </a:p>
          <a:p>
            <a:r>
              <a:rPr lang="pt-PT" sz="2400" dirty="0">
                <a:solidFill>
                  <a:prstClr val="black"/>
                </a:solidFill>
              </a:rPr>
              <a:t>6º) Regar com vinho branco e mais uma fio de azeite generoso. </a:t>
            </a:r>
          </a:p>
          <a:p>
            <a:r>
              <a:rPr lang="pt-PT" sz="2400" dirty="0">
                <a:solidFill>
                  <a:prstClr val="black"/>
                </a:solidFill>
              </a:rPr>
              <a:t>Temperar com sal e pimenta.</a:t>
            </a:r>
          </a:p>
          <a:p>
            <a:endParaRPr lang="pt-PT" sz="2400" dirty="0">
              <a:solidFill>
                <a:prstClr val="black"/>
              </a:solidFill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A552CB-A23D-22A9-8EF5-DEE1D0352D8D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Gráfico 4" descr="Folha com preenchimento sólido">
            <a:extLst>
              <a:ext uri="{FF2B5EF4-FFF2-40B4-BE49-F238E27FC236}">
                <a16:creationId xmlns:a16="http://schemas.microsoft.com/office/drawing/2014/main" id="{36E2AF15-C94A-CD6F-98E2-2674C1B6B7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611" y="2555632"/>
            <a:ext cx="291353" cy="29135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65871B-A44C-6633-028F-82193B907D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270" b="18462"/>
          <a:stretch/>
        </p:blipFill>
        <p:spPr>
          <a:xfrm>
            <a:off x="8933936" y="2023339"/>
            <a:ext cx="1591961" cy="2135319"/>
          </a:xfrm>
          <a:prstGeom prst="rect">
            <a:avLst/>
          </a:prstGeom>
        </p:spPr>
      </p:pic>
      <p:pic>
        <p:nvPicPr>
          <p:cNvPr id="9" name="Imagem 8" descr="Uma imagem com comida, pessoa, Utensílios de cozinha e pastelaria, marisco&#10;&#10;Descrição gerada automaticamente">
            <a:extLst>
              <a:ext uri="{FF2B5EF4-FFF2-40B4-BE49-F238E27FC236}">
                <a16:creationId xmlns:a16="http://schemas.microsoft.com/office/drawing/2014/main" id="{D2924EA4-A515-4B33-14A6-A11A67244F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1" b="26164"/>
          <a:stretch/>
        </p:blipFill>
        <p:spPr>
          <a:xfrm>
            <a:off x="8921579" y="4371590"/>
            <a:ext cx="1644714" cy="19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3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4" y="1082024"/>
            <a:ext cx="10364025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1036402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60049"/>
            <a:ext cx="10364026" cy="44319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sz="2400" dirty="0"/>
          </a:p>
          <a:p>
            <a:r>
              <a:rPr lang="pt-PT" sz="2400" dirty="0"/>
              <a:t>7º) Adicionar o ramo de cheiros formado por coentros</a:t>
            </a:r>
          </a:p>
          <a:p>
            <a:r>
              <a:rPr lang="pt-PT" sz="2400" dirty="0"/>
              <a:t>e hortelã. Tapar e deixar cozinhar, lentamente em lume</a:t>
            </a:r>
          </a:p>
          <a:p>
            <a:r>
              <a:rPr lang="pt-PT" sz="2400" dirty="0"/>
              <a:t>brando.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sz="2400" dirty="0">
                <a:solidFill>
                  <a:prstClr val="black"/>
                </a:solidFill>
              </a:rPr>
              <a:t>8º) Por fim, retificar os temperos, se necessário.</a:t>
            </a:r>
            <a:endParaRPr lang="pt-PT" dirty="0"/>
          </a:p>
          <a:p>
            <a:r>
              <a:rPr lang="pt-PT" dirty="0"/>
              <a:t>      Dica Sustentável – As sobras da caldeirada podem dar vida a uma reconfortante Massada de Caldeirada de Peixe.</a:t>
            </a:r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A552CB-A23D-22A9-8EF5-DEE1D0352D8D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Gráfico 4" descr="Folha com preenchimento sólido">
            <a:extLst>
              <a:ext uri="{FF2B5EF4-FFF2-40B4-BE49-F238E27FC236}">
                <a16:creationId xmlns:a16="http://schemas.microsoft.com/office/drawing/2014/main" id="{2660FDCB-46CB-7ECF-8891-DAB4E0239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066" y="5415543"/>
            <a:ext cx="291353" cy="291353"/>
          </a:xfrm>
          <a:prstGeom prst="rect">
            <a:avLst/>
          </a:prstGeom>
        </p:spPr>
      </p:pic>
      <p:pic>
        <p:nvPicPr>
          <p:cNvPr id="8" name="Imagem 7" descr="Uma imagem com comida, Fast food, pessoa, vegetal&#10;&#10;Descrição gerada automaticamente">
            <a:extLst>
              <a:ext uri="{FF2B5EF4-FFF2-40B4-BE49-F238E27FC236}">
                <a16:creationId xmlns:a16="http://schemas.microsoft.com/office/drawing/2014/main" id="{43C1BC01-F4AD-421F-4D0F-A9EB70D31D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b="13737"/>
          <a:stretch/>
        </p:blipFill>
        <p:spPr>
          <a:xfrm>
            <a:off x="8189799" y="2353915"/>
            <a:ext cx="2097201" cy="27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92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706</Words>
  <Application>Microsoft Office PowerPoint</Application>
  <PresentationFormat>Widescreen</PresentationFormat>
  <Paragraphs>131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Bahnschrift</vt:lpstr>
      <vt:lpstr>Baskerville Old Face</vt:lpstr>
      <vt:lpstr>Calibri</vt:lpstr>
      <vt:lpstr>Calibri Light</vt:lpstr>
      <vt:lpstr>Times New Roman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Sónia Santos</cp:lastModifiedBy>
  <cp:revision>18</cp:revision>
  <dcterms:created xsi:type="dcterms:W3CDTF">2023-02-27T10:13:03Z</dcterms:created>
  <dcterms:modified xsi:type="dcterms:W3CDTF">2024-05-29T22:22:38Z</dcterms:modified>
</cp:coreProperties>
</file>