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188" r:id="rId2"/>
    <p:sldId id="1189" r:id="rId3"/>
    <p:sldId id="1191" r:id="rId4"/>
    <p:sldId id="1192" r:id="rId5"/>
    <p:sldId id="1195" r:id="rId6"/>
    <p:sldId id="1196" r:id="rId7"/>
    <p:sldId id="1197" r:id="rId8"/>
    <p:sldId id="1198" r:id="rId9"/>
    <p:sldId id="1199" r:id="rId10"/>
    <p:sldId id="1200" r:id="rId11"/>
    <p:sldId id="1201" r:id="rId12"/>
    <p:sldId id="1193" r:id="rId13"/>
    <p:sldId id="1194" r:id="rId14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92B7B-62AD-4152-89AF-EC7CF6A8DB86}" v="20" dt="2024-05-15T22:36:52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75" d="100"/>
          <a:sy n="75" d="100"/>
        </p:scale>
        <p:origin x="90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19673-7422-4FEB-89B9-D291D9624915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6CAA6-E9DC-4EF0-A0ED-A87F66434ED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2648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B6CAA6-E9DC-4EF0-A0ED-A87F66434EDA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06790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25/05/2024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iQqT4BmUGA?feature=oembed" TargetMode="Externa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daaBGPgTlg?feature=oembed" TargetMode="Externa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Sopas de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espinafres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pPr marL="285750" indent="-285750">
              <a:buFontTx/>
              <a:buChar char="-"/>
            </a:pPr>
            <a:r>
              <a:rPr lang="pt-PT" dirty="0"/>
              <a:t>450g de espinafres</a:t>
            </a:r>
          </a:p>
          <a:p>
            <a:pPr marL="285750" indent="-285750">
              <a:buFontTx/>
              <a:buChar char="-"/>
            </a:pPr>
            <a:r>
              <a:rPr lang="pt-PT" dirty="0"/>
              <a:t>2 cebolas médias/1 cebola grande</a:t>
            </a:r>
          </a:p>
          <a:p>
            <a:pPr marL="285750" indent="-285750">
              <a:buFontTx/>
              <a:buChar char="-"/>
            </a:pPr>
            <a:r>
              <a:rPr lang="pt-PT" dirty="0"/>
              <a:t>30 cubos médios de pão alentejano</a:t>
            </a:r>
          </a:p>
          <a:p>
            <a:pPr marL="285750" indent="-285750">
              <a:buFontTx/>
              <a:buChar char="-"/>
            </a:pPr>
            <a:r>
              <a:rPr lang="pt-PT" dirty="0"/>
              <a:t>3 ovos caseiros</a:t>
            </a:r>
          </a:p>
          <a:p>
            <a:pPr marL="285750" indent="-285750">
              <a:buFontTx/>
              <a:buChar char="-"/>
            </a:pPr>
            <a:r>
              <a:rPr lang="pt-PT" dirty="0"/>
              <a:t>3 queijos frescos de cabra</a:t>
            </a:r>
          </a:p>
          <a:p>
            <a:pPr marL="285750" indent="-285750">
              <a:buFontTx/>
              <a:buChar char="-"/>
            </a:pPr>
            <a:r>
              <a:rPr lang="pt-PT" dirty="0"/>
              <a:t>1 ramo de salsa</a:t>
            </a:r>
          </a:p>
          <a:p>
            <a:pPr marL="285750" indent="-285750">
              <a:buFontTx/>
              <a:buChar char="-"/>
            </a:pPr>
            <a:r>
              <a:rPr lang="pt-PT" dirty="0"/>
              <a:t>½ colher de chá de sal marinho tradicional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colher de sopa de azeite extra virgem</a:t>
            </a:r>
          </a:p>
          <a:p>
            <a:pPr marL="285750" indent="-285750">
              <a:buFontTx/>
              <a:buChar char="-"/>
            </a:pPr>
            <a:r>
              <a:rPr lang="pt-PT" dirty="0"/>
              <a:t>1,5l de água</a:t>
            </a:r>
          </a:p>
          <a:p>
            <a:endParaRPr lang="pt-PT" dirty="0"/>
          </a:p>
          <a:p>
            <a:r>
              <a:rPr lang="pt-PT" dirty="0"/>
              <a:t>Receita para 3 pessoas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256775" y="2286998"/>
            <a:ext cx="3570513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E6EF3-2FE8-B244-8A5F-9D183E0FEA76}"/>
              </a:ext>
            </a:extLst>
          </p:cNvPr>
          <p:cNvSpPr txBox="1"/>
          <p:nvPr/>
        </p:nvSpPr>
        <p:spPr>
          <a:xfrm>
            <a:off x="686595" y="5536750"/>
            <a:ext cx="5570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Autores:</a:t>
            </a:r>
            <a:r>
              <a:rPr lang="pt-PT" dirty="0"/>
              <a:t> 	Carolina Ventura (nº 2022191)</a:t>
            </a:r>
          </a:p>
          <a:p>
            <a:r>
              <a:rPr lang="pt-PT" dirty="0"/>
              <a:t>2º C	Raquel Silva (nº 2022199)</a:t>
            </a:r>
            <a:endParaRPr lang="en-PT" dirty="0"/>
          </a:p>
        </p:txBody>
      </p:sp>
      <p:pic>
        <p:nvPicPr>
          <p:cNvPr id="4" name="Imagem 3" descr="Uma imagem com comida, prato, Cozinha, Vegetal de folha verde&#10;&#10;Descrição gerada automaticamente">
            <a:extLst>
              <a:ext uri="{FF2B5EF4-FFF2-40B4-BE49-F238E27FC236}">
                <a16:creationId xmlns:a16="http://schemas.microsoft.com/office/drawing/2014/main" id="{91457AC5-F28A-E0CA-E386-A7592C7ACC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6" t="14560" b="15145"/>
          <a:stretch/>
        </p:blipFill>
        <p:spPr>
          <a:xfrm>
            <a:off x="6256775" y="2051672"/>
            <a:ext cx="3812846" cy="372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17º) Depois de todo o pão estar dentro da taça, junta-se todo o caldo</a:t>
            </a:r>
          </a:p>
          <a:p>
            <a:r>
              <a:rPr lang="pt-PT" dirty="0"/>
              <a:t>à taça.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18º) Deixar passar alguns minutos para que o pão possa absorver um</a:t>
            </a:r>
          </a:p>
          <a:p>
            <a:r>
              <a:rPr lang="pt-PT" dirty="0"/>
              <a:t>pouco o caldo e assim ficarem com o aspeto das nossas sopas.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8" name="Imagem 7" descr="Uma imagem com comida, Utensílios de cozinha e pastelaria, Tigela de mistura, wok&#10;&#10;Descrição gerada automaticamente">
            <a:extLst>
              <a:ext uri="{FF2B5EF4-FFF2-40B4-BE49-F238E27FC236}">
                <a16:creationId xmlns:a16="http://schemas.microsoft.com/office/drawing/2014/main" id="{6F9D9353-D360-9D0F-94E3-AED3A287B67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b="21667"/>
          <a:stretch/>
        </p:blipFill>
        <p:spPr>
          <a:xfrm rot="5400000">
            <a:off x="7911250" y="1611642"/>
            <a:ext cx="1885191" cy="2691649"/>
          </a:xfrm>
          <a:prstGeom prst="rect">
            <a:avLst/>
          </a:prstGeom>
        </p:spPr>
      </p:pic>
      <p:pic>
        <p:nvPicPr>
          <p:cNvPr id="11" name="Imagem 10" descr="Uma imagem com comida, Snack, tigela, refeição&#10;&#10;Descrição gerada automaticamente">
            <a:extLst>
              <a:ext uri="{FF2B5EF4-FFF2-40B4-BE49-F238E27FC236}">
                <a16:creationId xmlns:a16="http://schemas.microsoft.com/office/drawing/2014/main" id="{97525D95-298B-AC1E-43AD-37697850C1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6" b="34243"/>
          <a:stretch/>
        </p:blipFill>
        <p:spPr>
          <a:xfrm>
            <a:off x="7508021" y="4057675"/>
            <a:ext cx="2691649" cy="191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07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19º) Quando as sopas estiverem no ponto, com o pão bem molhadinho,</a:t>
            </a:r>
          </a:p>
          <a:p>
            <a:r>
              <a:rPr lang="pt-PT" dirty="0"/>
              <a:t>podemos empratar colocando uma gentil quantidade de espinafres, 10</a:t>
            </a:r>
          </a:p>
          <a:p>
            <a:r>
              <a:rPr lang="pt-PT" dirty="0"/>
              <a:t>sopas, 4 quartos de queijo e um ovo por pessoa.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20º) Para finalizar e dar um toque Michelin à nossa receita, retirar um</a:t>
            </a:r>
          </a:p>
          <a:p>
            <a:r>
              <a:rPr lang="pt-PT" dirty="0"/>
              <a:t>pouco de caldo com o auxílio de um cacete e verter para cima do nosso</a:t>
            </a:r>
          </a:p>
          <a:p>
            <a:r>
              <a:rPr lang="pt-PT" dirty="0"/>
              <a:t>prato para ficar ainda mais saboroso. Finalizada a receita desejamos </a:t>
            </a:r>
          </a:p>
          <a:p>
            <a:r>
              <a:rPr lang="pt-PT" dirty="0"/>
              <a:t>apenas um bom apetite!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406763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6" name="Imagem 5" descr="Uma imagem com comida, Utensílio de cozinha, Cozinha, interior&#10;&#10;Descrição gerada automaticamente">
            <a:extLst>
              <a:ext uri="{FF2B5EF4-FFF2-40B4-BE49-F238E27FC236}">
                <a16:creationId xmlns:a16="http://schemas.microsoft.com/office/drawing/2014/main" id="{D7044E43-65A8-DD7E-DBF6-B41AD4BCD4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t="18350" r="5294" b="27832"/>
          <a:stretch/>
        </p:blipFill>
        <p:spPr>
          <a:xfrm rot="5400000">
            <a:off x="7866185" y="3876534"/>
            <a:ext cx="1978348" cy="2631971"/>
          </a:xfrm>
          <a:prstGeom prst="rect">
            <a:avLst/>
          </a:prstGeom>
        </p:spPr>
      </p:pic>
      <p:pic>
        <p:nvPicPr>
          <p:cNvPr id="10" name="Imagem 9" descr="Uma imagem com texto, captura de ecrã, comida&#10;&#10;Descrição gerada automaticamente">
            <a:extLst>
              <a:ext uri="{FF2B5EF4-FFF2-40B4-BE49-F238E27FC236}">
                <a16:creationId xmlns:a16="http://schemas.microsoft.com/office/drawing/2014/main" id="{F16AA304-F80F-0F17-3CF5-8D1F20CC46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4394" r="6017" b="24697"/>
          <a:stretch/>
        </p:blipFill>
        <p:spPr>
          <a:xfrm rot="16200000">
            <a:off x="7827977" y="1687591"/>
            <a:ext cx="2051738" cy="2634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57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Video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entrevista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(s) familiar(es):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D2412D-5890-334F-B3D2-5E91E9ED8C62}"/>
              </a:ext>
            </a:extLst>
          </p:cNvPr>
          <p:cNvSpPr txBox="1"/>
          <p:nvPr/>
        </p:nvSpPr>
        <p:spPr>
          <a:xfrm>
            <a:off x="825499" y="5930900"/>
            <a:ext cx="680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LINK</a:t>
            </a:r>
            <a:r>
              <a:rPr lang="en-PT" dirty="0">
                <a:sym typeface="Wingdings" pitchFamily="2" charset="2"/>
              </a:rPr>
              <a:t> (youtube ou vimeo):</a:t>
            </a:r>
            <a:r>
              <a:rPr lang="pt-PT" dirty="0">
                <a:sym typeface="Wingdings" pitchFamily="2" charset="2"/>
              </a:rPr>
              <a:t> https://youtu.be/-iQqT4BmUGA</a:t>
            </a:r>
            <a:endParaRPr lang="en-PT" dirty="0"/>
          </a:p>
        </p:txBody>
      </p:sp>
      <p:pic>
        <p:nvPicPr>
          <p:cNvPr id="9" name="Multimédia Online 8" title="Entrevista à Soninha">
            <a:hlinkClick r:id="" action="ppaction://media"/>
            <a:extLst>
              <a:ext uri="{FF2B5EF4-FFF2-40B4-BE49-F238E27FC236}">
                <a16:creationId xmlns:a16="http://schemas.microsoft.com/office/drawing/2014/main" id="{B3A8457B-F9AC-BD59-252C-A5821DBFDC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20337" y="1941171"/>
            <a:ext cx="7001169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3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Video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1BADCD-C070-C04A-9DE2-098446A48885}"/>
              </a:ext>
            </a:extLst>
          </p:cNvPr>
          <p:cNvSpPr txBox="1"/>
          <p:nvPr/>
        </p:nvSpPr>
        <p:spPr>
          <a:xfrm>
            <a:off x="825499" y="5930900"/>
            <a:ext cx="6614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LINK</a:t>
            </a:r>
            <a:r>
              <a:rPr lang="en-PT" dirty="0">
                <a:sym typeface="Wingdings" pitchFamily="2" charset="2"/>
              </a:rPr>
              <a:t> (youtube ou vimeo):</a:t>
            </a:r>
            <a:r>
              <a:rPr lang="pt-PT" dirty="0">
                <a:sym typeface="Wingdings" pitchFamily="2" charset="2"/>
              </a:rPr>
              <a:t> https://youtu.be/sdaaBGPgTlg</a:t>
            </a:r>
            <a:endParaRPr lang="en-PT" dirty="0"/>
          </a:p>
        </p:txBody>
      </p:sp>
      <p:pic>
        <p:nvPicPr>
          <p:cNvPr id="6" name="Multimédia Online 5" title="Receita Sopas de Espinafres">
            <a:hlinkClick r:id="" action="ppaction://media"/>
            <a:extLst>
              <a:ext uri="{FF2B5EF4-FFF2-40B4-BE49-F238E27FC236}">
                <a16:creationId xmlns:a16="http://schemas.microsoft.com/office/drawing/2014/main" id="{C024ABBF-11E5-D423-4C75-ED93C1A716B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16124" y="1908699"/>
            <a:ext cx="7029128" cy="39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Começa-se por descascar as 2 cebolas médias e picam-se </a:t>
            </a:r>
          </a:p>
          <a:p>
            <a:r>
              <a:rPr lang="pt-PT" dirty="0"/>
              <a:t>grosseiramente.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Colocam-se as cebolas picadas grosseiramente dentro de um </a:t>
            </a:r>
          </a:p>
          <a:p>
            <a:r>
              <a:rPr lang="pt-PT" dirty="0"/>
              <a:t>panela grande.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141762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9" name="Imagem 8" descr="Uma imagem com pessoa, a cortar, tábua de cortar, Faca&#10;&#10;Descrição gerada automaticamente">
            <a:extLst>
              <a:ext uri="{FF2B5EF4-FFF2-40B4-BE49-F238E27FC236}">
                <a16:creationId xmlns:a16="http://schemas.microsoft.com/office/drawing/2014/main" id="{F17FB0B5-DBE6-8ACC-9CAC-0C61283855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967" y="2023214"/>
            <a:ext cx="2657757" cy="1696893"/>
          </a:xfrm>
          <a:prstGeom prst="rect">
            <a:avLst/>
          </a:prstGeom>
        </p:spPr>
      </p:pic>
      <p:pic>
        <p:nvPicPr>
          <p:cNvPr id="5" name="Imagem 4" descr="Uma imagem com Utensílios de cozinha e pastelaria, Eletrodoméstico de cozinha, Eletrodoméstico, interior&#10;&#10;Descrição gerada automaticamente">
            <a:extLst>
              <a:ext uri="{FF2B5EF4-FFF2-40B4-BE49-F238E27FC236}">
                <a16:creationId xmlns:a16="http://schemas.microsoft.com/office/drawing/2014/main" id="{4303B878-4308-C877-6D61-455C3108F7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74" b="22575"/>
          <a:stretch/>
        </p:blipFill>
        <p:spPr>
          <a:xfrm rot="5400000">
            <a:off x="7833066" y="3664578"/>
            <a:ext cx="2041556" cy="265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Em seguida, coloca-se 1 colher mal cheia de azeite extra virgem.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just"/>
            <a:r>
              <a:rPr lang="pt-PT" dirty="0"/>
              <a:t>4º) Após colocar o azeite na panela, acender o bico do fogão com</a:t>
            </a:r>
          </a:p>
          <a:p>
            <a:pPr algn="just"/>
            <a:r>
              <a:rPr lang="pt-PT" dirty="0"/>
              <a:t>lume médio e deixar a cebola refogar até a mesma ficar mole e </a:t>
            </a:r>
          </a:p>
          <a:p>
            <a:pPr algn="just"/>
            <a:r>
              <a:rPr lang="pt-PT" dirty="0"/>
              <a:t>translúcida.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98648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pic>
        <p:nvPicPr>
          <p:cNvPr id="5" name="Imagem 4" descr="Uma imagem com Utensílios de cozinha e pastelaria, interior, Eletrodoméstico de cozinha, comida&#10;&#10;Descrição gerada automaticamente">
            <a:extLst>
              <a:ext uri="{FF2B5EF4-FFF2-40B4-BE49-F238E27FC236}">
                <a16:creationId xmlns:a16="http://schemas.microsoft.com/office/drawing/2014/main" id="{7141C582-8EB6-DEE6-CECB-C39436DC04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51" b="22121"/>
          <a:stretch/>
        </p:blipFill>
        <p:spPr>
          <a:xfrm rot="16200000">
            <a:off x="7850612" y="1664889"/>
            <a:ext cx="2006468" cy="2585024"/>
          </a:xfrm>
          <a:prstGeom prst="rect">
            <a:avLst/>
          </a:prstGeom>
        </p:spPr>
      </p:pic>
      <p:pic>
        <p:nvPicPr>
          <p:cNvPr id="6" name="Imagem 5" descr="Uma imagem com interior, Utensílios de cozinha e pastelaria, comida, Eletrodoméstico de cozinha&#10;&#10;Descrição gerada automaticamente">
            <a:extLst>
              <a:ext uri="{FF2B5EF4-FFF2-40B4-BE49-F238E27FC236}">
                <a16:creationId xmlns:a16="http://schemas.microsoft.com/office/drawing/2014/main" id="{E5154DCD-55B7-833C-0B9C-940EDCE6DC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22575"/>
          <a:stretch/>
        </p:blipFill>
        <p:spPr>
          <a:xfrm rot="16200000">
            <a:off x="7885084" y="3768172"/>
            <a:ext cx="1937524" cy="258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Enquanto a cebola está na panela a refogar podemos começar a</a:t>
            </a:r>
          </a:p>
          <a:p>
            <a:r>
              <a:rPr lang="pt-PT" dirty="0"/>
              <a:t>preparar a salsa e os espinafres. Para a nossa receita utilizámos 450g</a:t>
            </a:r>
          </a:p>
          <a:p>
            <a:r>
              <a:rPr lang="pt-PT" dirty="0"/>
              <a:t>de espinafres selvagens e então tivemos de os arranjar, pois apenas se </a:t>
            </a:r>
          </a:p>
          <a:p>
            <a:r>
              <a:rPr lang="pt-PT" dirty="0"/>
              <a:t>utiliza as folhas dos mesmos. Lavam-se os espinafres e o molho de</a:t>
            </a:r>
          </a:p>
          <a:p>
            <a:r>
              <a:rPr lang="pt-PT" dirty="0"/>
              <a:t>salsa.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Quando a cebola estiver translúcida, coloca-se primeiramente o</a:t>
            </a:r>
          </a:p>
          <a:p>
            <a:r>
              <a:rPr lang="pt-PT" dirty="0"/>
              <a:t>molho de salsa partido ao meio (podem partir o molho com as mãos).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6" name="Imagem 5" descr="Uma imagem com Vegetal de folha verde, comida, vegetal, erva&#10;&#10;Descrição gerada automaticamente">
            <a:extLst>
              <a:ext uri="{FF2B5EF4-FFF2-40B4-BE49-F238E27FC236}">
                <a16:creationId xmlns:a16="http://schemas.microsoft.com/office/drawing/2014/main" id="{B2A9BF36-63A9-9B4F-5461-D23F93201A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13333"/>
          <a:stretch/>
        </p:blipFill>
        <p:spPr>
          <a:xfrm rot="5400000">
            <a:off x="7969287" y="1459882"/>
            <a:ext cx="1769116" cy="2807795"/>
          </a:xfrm>
          <a:prstGeom prst="rect">
            <a:avLst/>
          </a:prstGeom>
        </p:spPr>
      </p:pic>
      <p:pic>
        <p:nvPicPr>
          <p:cNvPr id="9" name="Imagem 8" descr="Uma imagem com eletrodoméstico, comida, interior, forno&#10;&#10;Descrição gerada automaticamente">
            <a:extLst>
              <a:ext uri="{FF2B5EF4-FFF2-40B4-BE49-F238E27FC236}">
                <a16:creationId xmlns:a16="http://schemas.microsoft.com/office/drawing/2014/main" id="{4E8EF5F2-DD7A-BA36-9310-0A5CF85CA7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3" t="37121" b="39892"/>
          <a:stretch/>
        </p:blipFill>
        <p:spPr>
          <a:xfrm>
            <a:off x="7447320" y="4014125"/>
            <a:ext cx="2810423" cy="20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Logo em seguida, colocam-se os espinafres na panela.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8º) Devem envolver um pouco os espinafres de modo a que a cebola</a:t>
            </a:r>
          </a:p>
          <a:p>
            <a:r>
              <a:rPr lang="pt-PT" dirty="0"/>
              <a:t>e a salsa não fiquem todas no fundo e para evitar que se queime. </a:t>
            </a:r>
          </a:p>
          <a:p>
            <a:r>
              <a:rPr lang="pt-PT" dirty="0"/>
              <a:t>Depois de envolver um pouco, tapar a panela com a tampa e deixar</a:t>
            </a:r>
          </a:p>
          <a:p>
            <a:r>
              <a:rPr lang="pt-PT" dirty="0"/>
              <a:t>os espinafres cozinhar cerca de 3 minutos até ficarem murchos.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98648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6" name="Imagem 5" descr="Uma imagem com janela, eletrodoméstico, comida, alface&#10;&#10;Descrição gerada automaticamente">
            <a:extLst>
              <a:ext uri="{FF2B5EF4-FFF2-40B4-BE49-F238E27FC236}">
                <a16:creationId xmlns:a16="http://schemas.microsoft.com/office/drawing/2014/main" id="{E6276310-3653-5D4E-15E8-FD40C7F9D6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8" t="36970" r="-1" b="39821"/>
          <a:stretch/>
        </p:blipFill>
        <p:spPr>
          <a:xfrm>
            <a:off x="7558922" y="2066480"/>
            <a:ext cx="2589848" cy="1906534"/>
          </a:xfrm>
          <a:prstGeom prst="rect">
            <a:avLst/>
          </a:prstGeom>
        </p:spPr>
      </p:pic>
      <p:pic>
        <p:nvPicPr>
          <p:cNvPr id="9" name="Imagem 8" descr="Uma imagem com Eletrodoméstico de cozinha, captura de ecrã, preparar alimentos, interior&#10;&#10;Descrição gerada automaticamente">
            <a:extLst>
              <a:ext uri="{FF2B5EF4-FFF2-40B4-BE49-F238E27FC236}">
                <a16:creationId xmlns:a16="http://schemas.microsoft.com/office/drawing/2014/main" id="{2FEBB649-753B-1FEF-C733-7EE214C01D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37319" r="8589" b="39848"/>
          <a:stretch/>
        </p:blipFill>
        <p:spPr>
          <a:xfrm>
            <a:off x="7558923" y="4154395"/>
            <a:ext cx="2589848" cy="174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69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9º) Passado o tempo de cozedura dos espinafres, junta-se 1,5l de água</a:t>
            </a:r>
          </a:p>
          <a:p>
            <a:r>
              <a:rPr lang="pt-PT" dirty="0"/>
              <a:t>à panela. Esta quantidade deve tapar toda a mistura e cerca de mais</a:t>
            </a:r>
          </a:p>
          <a:p>
            <a:r>
              <a:rPr lang="pt-PT" dirty="0"/>
              <a:t>meio palmo. 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10º) Juntar metade de uma colher de chá de sal marinho tradicional à </a:t>
            </a:r>
          </a:p>
          <a:p>
            <a:r>
              <a:rPr lang="pt-PT" dirty="0"/>
              <a:t>panela e mexer tudo. Ligar o lume no máximo, tapar a panela com a </a:t>
            </a:r>
          </a:p>
          <a:p>
            <a:r>
              <a:rPr lang="pt-PT" dirty="0"/>
              <a:t>tampa e aguardar que a água comece a ferver.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9" name="Imagem 8" descr="Uma imagem com Eletrodoméstico de cozinha, Eletrodoméstico, eletrodoméstico, Utensílios de cozinha e pastelaria&#10;&#10;Descrição gerada automaticamente">
            <a:extLst>
              <a:ext uri="{FF2B5EF4-FFF2-40B4-BE49-F238E27FC236}">
                <a16:creationId xmlns:a16="http://schemas.microsoft.com/office/drawing/2014/main" id="{88B6075A-DDB5-5AC5-7B56-58E7289074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0712" r="6262" b="29394"/>
          <a:stretch/>
        </p:blipFill>
        <p:spPr>
          <a:xfrm rot="5400000">
            <a:off x="7957344" y="1626732"/>
            <a:ext cx="1793003" cy="2625042"/>
          </a:xfrm>
          <a:prstGeom prst="rect">
            <a:avLst/>
          </a:prstGeom>
        </p:spPr>
      </p:pic>
      <p:pic>
        <p:nvPicPr>
          <p:cNvPr id="11" name="Imagem 10" descr="Uma imagem com Eletrodoméstico de cozinha, Utensílios de cozinha e pastelaria, Eletrodoméstico, Tímpano&#10;&#10;Descrição gerada automaticamente">
            <a:extLst>
              <a:ext uri="{FF2B5EF4-FFF2-40B4-BE49-F238E27FC236}">
                <a16:creationId xmlns:a16="http://schemas.microsoft.com/office/drawing/2014/main" id="{3DA807E8-DDB6-CF78-5B62-0B3B358C3A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0" t="39892" r="7367" b="37121"/>
          <a:stretch/>
        </p:blipFill>
        <p:spPr>
          <a:xfrm>
            <a:off x="7541324" y="4091923"/>
            <a:ext cx="2625043" cy="1576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85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11º) Quando a água estiver a ferver, partem-se os ovos. Aconselha-se a</a:t>
            </a:r>
          </a:p>
          <a:p>
            <a:r>
              <a:rPr lang="pt-PT" dirty="0"/>
              <a:t>partirem os ovos primeiramente para uma taça pequena para que possa</a:t>
            </a:r>
          </a:p>
          <a:p>
            <a:r>
              <a:rPr lang="pt-PT" dirty="0"/>
              <a:t>verificar se estão bons. Para além disso, também se torna mais fácil de</a:t>
            </a:r>
          </a:p>
          <a:p>
            <a:r>
              <a:rPr lang="pt-PT" dirty="0"/>
              <a:t>colocar os ovos dentro da panela pois temos a certeza que a gema não</a:t>
            </a:r>
          </a:p>
          <a:p>
            <a:r>
              <a:rPr lang="pt-PT" dirty="0"/>
              <a:t>se rompe e temos bons ovos escalfados.</a:t>
            </a:r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12º) Colocam-se os ovos na panela, com atenção para não ficarem</a:t>
            </a:r>
          </a:p>
          <a:p>
            <a:r>
              <a:rPr lang="pt-PT" dirty="0"/>
              <a:t>muito juntos uns dos outros para evitar que se colem. Devem esperar</a:t>
            </a:r>
          </a:p>
          <a:p>
            <a:r>
              <a:rPr lang="pt-PT" dirty="0"/>
              <a:t>8 minutos para os ovos estarem bem escalfados e cozidos. Até passar</a:t>
            </a:r>
          </a:p>
          <a:p>
            <a:r>
              <a:rPr lang="pt-PT" dirty="0"/>
              <a:t>esse tempo, não deve mexer no conteúdo da panela pois poderá </a:t>
            </a:r>
          </a:p>
          <a:p>
            <a:r>
              <a:rPr lang="pt-PT" dirty="0"/>
              <a:t>estragar os ovos.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6" name="Imagem 5" descr="Uma imagem com captura de ecrã, comida, interior&#10;&#10;Descrição gerada automaticamente">
            <a:extLst>
              <a:ext uri="{FF2B5EF4-FFF2-40B4-BE49-F238E27FC236}">
                <a16:creationId xmlns:a16="http://schemas.microsoft.com/office/drawing/2014/main" id="{3EFD601B-9809-F3B3-DD7A-9D499B1127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6" t="36990" r="13150" b="36969"/>
          <a:stretch/>
        </p:blipFill>
        <p:spPr>
          <a:xfrm>
            <a:off x="7565373" y="2046305"/>
            <a:ext cx="2576945" cy="1785896"/>
          </a:xfrm>
          <a:prstGeom prst="rect">
            <a:avLst/>
          </a:prstGeom>
        </p:spPr>
      </p:pic>
      <p:pic>
        <p:nvPicPr>
          <p:cNvPr id="9" name="Imagem 8" descr="Uma imagem com Eletrodoméstico de cozinha, Utensílios de cozinha e pastelaria, tigela, wok&#10;&#10;Descrição gerada automaticamente">
            <a:extLst>
              <a:ext uri="{FF2B5EF4-FFF2-40B4-BE49-F238E27FC236}">
                <a16:creationId xmlns:a16="http://schemas.microsoft.com/office/drawing/2014/main" id="{9929C2D9-0D25-EEDA-7D8B-7FEBE2F71C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37424" r="15446" b="37635"/>
          <a:stretch/>
        </p:blipFill>
        <p:spPr>
          <a:xfrm>
            <a:off x="7565372" y="4095291"/>
            <a:ext cx="2576945" cy="192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3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13º) Enquanto esperam que o tempo de cozedura dos ovos passe,</a:t>
            </a:r>
          </a:p>
          <a:p>
            <a:r>
              <a:rPr lang="pt-PT" dirty="0"/>
              <a:t>corta-se os queijos frescos de cabra em quartos.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14º) Passados os 8 minutos, colocam-se os queijos dentro da panela </a:t>
            </a:r>
          </a:p>
          <a:p>
            <a:r>
              <a:rPr lang="pt-PT" dirty="0"/>
              <a:t>durante cerca de 2 minutos. Não deve deixar passar mais tempo, caso</a:t>
            </a:r>
          </a:p>
          <a:p>
            <a:r>
              <a:rPr lang="pt-PT" dirty="0"/>
              <a:t>contrário, os queijos ficam muito rijos e borrachudos. Quando passarem</a:t>
            </a:r>
          </a:p>
          <a:p>
            <a:r>
              <a:rPr lang="pt-PT" dirty="0"/>
              <a:t>os 2 minutos, desliga-se o lume.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294465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6" name="Imagem 5" descr="Uma imagem com texto, captura de ecrã, arte&#10;&#10;Descrição gerada automaticamente">
            <a:extLst>
              <a:ext uri="{FF2B5EF4-FFF2-40B4-BE49-F238E27FC236}">
                <a16:creationId xmlns:a16="http://schemas.microsoft.com/office/drawing/2014/main" id="{C277F405-935C-1C2D-CF2D-9786774B0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7" t="25652" r="17414" b="29849"/>
          <a:stretch/>
        </p:blipFill>
        <p:spPr>
          <a:xfrm rot="16200000">
            <a:off x="7845460" y="1666028"/>
            <a:ext cx="2016773" cy="2632506"/>
          </a:xfrm>
          <a:prstGeom prst="rect">
            <a:avLst/>
          </a:prstGeom>
        </p:spPr>
      </p:pic>
      <p:pic>
        <p:nvPicPr>
          <p:cNvPr id="9" name="Imagem 8" descr="Uma imagem com comida, Utensílios de cozinha e pastelaria, Eletrodoméstico de cozinha, interior&#10;&#10;Descrição gerada automaticamente">
            <a:extLst>
              <a:ext uri="{FF2B5EF4-FFF2-40B4-BE49-F238E27FC236}">
                <a16:creationId xmlns:a16="http://schemas.microsoft.com/office/drawing/2014/main" id="{3FE1E46F-1C4E-E47A-197F-E7D0F2924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9" t="37576" r="16443" b="37425"/>
          <a:stretch/>
        </p:blipFill>
        <p:spPr>
          <a:xfrm>
            <a:off x="7537592" y="4090094"/>
            <a:ext cx="2632507" cy="20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39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2023/2024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8013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15º) Retirar todos os alimentos da panela com o auxílio de uma</a:t>
            </a:r>
          </a:p>
          <a:p>
            <a:r>
              <a:rPr lang="pt-PT" dirty="0"/>
              <a:t>escumadeira para uma travessa, deixando apenas o caldo dentro da</a:t>
            </a:r>
          </a:p>
          <a:p>
            <a:r>
              <a:rPr lang="pt-PT" dirty="0"/>
              <a:t>panela.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16º) Corta-se com as mãos o pão alentejano em cubos médios e</a:t>
            </a:r>
          </a:p>
          <a:p>
            <a:r>
              <a:rPr lang="pt-PT" dirty="0"/>
              <a:t>põem os mesmos dentro de uma taça grande.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B0CC57-991B-C8BB-D0AB-28DF53A53579}"/>
              </a:ext>
            </a:extLst>
          </p:cNvPr>
          <p:cNvSpPr txBox="1"/>
          <p:nvPr/>
        </p:nvSpPr>
        <p:spPr>
          <a:xfrm>
            <a:off x="7629195" y="2200589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0E1EC111-26FA-CAEF-3B6A-AFF396D61CE4}"/>
              </a:ext>
            </a:extLst>
          </p:cNvPr>
          <p:cNvSpPr txBox="1"/>
          <p:nvPr/>
        </p:nvSpPr>
        <p:spPr>
          <a:xfrm>
            <a:off x="7629195" y="4122207"/>
            <a:ext cx="2449302" cy="147732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r>
              <a:rPr lang="pt-PT" dirty="0"/>
              <a:t>Imagem da preparação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https://alimentacaosaudavelesustentavel.abaae.pt/receitas-sustentaveis/​</a:t>
            </a:r>
          </a:p>
        </p:txBody>
      </p:sp>
      <p:pic>
        <p:nvPicPr>
          <p:cNvPr id="6" name="Imagem 5" descr="Uma imagem com fruta, comida&#10;&#10;Descrição gerada automaticamente">
            <a:extLst>
              <a:ext uri="{FF2B5EF4-FFF2-40B4-BE49-F238E27FC236}">
                <a16:creationId xmlns:a16="http://schemas.microsoft.com/office/drawing/2014/main" id="{1539D177-BE0D-274A-5475-6A105D3EB8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37121" r="8605" b="37204"/>
          <a:stretch/>
        </p:blipFill>
        <p:spPr>
          <a:xfrm>
            <a:off x="7363851" y="2001009"/>
            <a:ext cx="2845497" cy="1848108"/>
          </a:xfrm>
          <a:prstGeom prst="rect">
            <a:avLst/>
          </a:prstGeom>
        </p:spPr>
      </p:pic>
      <p:pic>
        <p:nvPicPr>
          <p:cNvPr id="9" name="Imagem 8" descr="Uma imagem com comida, serviço de mesa, mesa, refeição&#10;&#10;Descrição gerada automaticamente">
            <a:extLst>
              <a:ext uri="{FF2B5EF4-FFF2-40B4-BE49-F238E27FC236}">
                <a16:creationId xmlns:a16="http://schemas.microsoft.com/office/drawing/2014/main" id="{40E179DF-F0E9-475A-8F0D-92D5F3CB6D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" t="35125" r="6220" b="35468"/>
          <a:stretch/>
        </p:blipFill>
        <p:spPr>
          <a:xfrm>
            <a:off x="7363851" y="3982161"/>
            <a:ext cx="2845496" cy="201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341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1130</Words>
  <Application>Microsoft Office PowerPoint</Application>
  <PresentationFormat>Ecrã Panorâmico</PresentationFormat>
  <Paragraphs>311</Paragraphs>
  <Slides>13</Slides>
  <Notes>1</Notes>
  <HiddenSlides>0</HiddenSlides>
  <MMClips>2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13</vt:i4>
      </vt:variant>
    </vt:vector>
  </HeadingPairs>
  <TitlesOfParts>
    <vt:vector size="21" baseType="lpstr">
      <vt:lpstr>Aptos</vt:lpstr>
      <vt:lpstr>Arial</vt:lpstr>
      <vt:lpstr>Bahnschrift</vt:lpstr>
      <vt:lpstr>Calibri</vt:lpstr>
      <vt:lpstr>Calibri Light</vt:lpstr>
      <vt:lpstr>Trebuchet MS</vt:lpstr>
      <vt:lpstr>Wingdings</vt:lpstr>
      <vt:lpstr>Tema do Office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 </vt:lpstr>
      <vt:lpstr>Desafio ASS 2023/2024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Marina Martins</cp:lastModifiedBy>
  <cp:revision>7</cp:revision>
  <dcterms:created xsi:type="dcterms:W3CDTF">2023-02-27T10:13:03Z</dcterms:created>
  <dcterms:modified xsi:type="dcterms:W3CDTF">2024-05-25T09:50:31Z</dcterms:modified>
</cp:coreProperties>
</file>