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18/05/2024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Sopas de Sarapatel – Sopa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miúdos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INGREDIENTES: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Molho de salsa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Colorau</a:t>
            </a:r>
          </a:p>
          <a:p>
            <a:pPr marL="285750" indent="-285750">
              <a:buFontTx/>
              <a:buChar char="-"/>
            </a:pPr>
            <a:r>
              <a:rPr lang="pt-PT" dirty="0"/>
              <a:t>Vinagre</a:t>
            </a:r>
          </a:p>
          <a:p>
            <a:pPr marL="285750" indent="-285750">
              <a:buFontTx/>
              <a:buChar char="-"/>
            </a:pPr>
            <a:r>
              <a:rPr lang="pt-PT" dirty="0"/>
              <a:t>Miudezas do borrego – “Fressuras” (coração, pulmões, </a:t>
            </a:r>
          </a:p>
          <a:p>
            <a:r>
              <a:rPr lang="pt-PT" dirty="0"/>
              <a:t>fígado, língua, rim) </a:t>
            </a:r>
          </a:p>
          <a:p>
            <a:pPr marL="285750" indent="-285750">
              <a:buFontTx/>
              <a:buChar char="-"/>
            </a:pPr>
            <a:r>
              <a:rPr lang="pt-PT" dirty="0"/>
              <a:t>Sangue Cozido</a:t>
            </a:r>
          </a:p>
          <a:p>
            <a:pPr marL="285750" indent="-285750">
              <a:buFontTx/>
              <a:buChar char="-"/>
            </a:pPr>
            <a:r>
              <a:rPr lang="pt-PT" dirty="0"/>
              <a:t>Pão alentejano (de preferência já duro)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</a:t>
            </a:r>
          </a:p>
          <a:p>
            <a:pPr marL="285750" indent="-285750">
              <a:buFontTx/>
              <a:buChar char="-"/>
            </a:pPr>
            <a:r>
              <a:rPr lang="pt-PT" dirty="0"/>
              <a:t>Laranja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70ED7D-D0F3-1DD7-7D8D-AC5CB7AF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7" y="1979221"/>
            <a:ext cx="2993721" cy="3991627"/>
          </a:xfrm>
          <a:prstGeom prst="rect">
            <a:avLst/>
          </a:prstGeom>
        </p:spPr>
      </p:pic>
      <p:sp>
        <p:nvSpPr>
          <p:cNvPr id="2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783374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811855" y="85802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799329" y="1549092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1º) </a:t>
            </a:r>
          </a:p>
          <a:p>
            <a:r>
              <a:rPr lang="pt-PT" dirty="0"/>
              <a:t>Depois de se matar o borrego, desmancha-se o mesmo.</a:t>
            </a:r>
          </a:p>
          <a:p>
            <a:r>
              <a:rPr lang="pt-PT" dirty="0"/>
              <a:t>Cortam-se as “fressuras” do borrego em pedacinhos para depois </a:t>
            </a:r>
          </a:p>
          <a:p>
            <a:r>
              <a:rPr lang="pt-PT" dirty="0"/>
              <a:t>refogar.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Leva-se ao lume o azeite, com as cebolas e os alhos e </a:t>
            </a:r>
          </a:p>
          <a:p>
            <a:r>
              <a:rPr lang="pt-PT" dirty="0"/>
              <a:t>junta-se logo o louro. Coze-se tudo em lume brando até que a </a:t>
            </a:r>
          </a:p>
          <a:p>
            <a:r>
              <a:rPr lang="pt-PT" dirty="0"/>
              <a:t>cebola esteja translúcida.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5836C3-1BA5-9C21-8F4C-7CB6CC676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80" y="1917903"/>
            <a:ext cx="2621396" cy="19660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91199A-C483-FAEF-DC78-B8A75ED84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/>
          <a:stretch/>
        </p:blipFill>
        <p:spPr>
          <a:xfrm>
            <a:off x="7010660" y="4117158"/>
            <a:ext cx="1651459" cy="1966047"/>
          </a:xfrm>
          <a:prstGeom prst="rect">
            <a:avLst/>
          </a:prstGeom>
        </p:spPr>
      </p:pic>
      <p:sp>
        <p:nvSpPr>
          <p:cNvPr id="4" name="CaixaDeTexto 16">
            <a:extLst>
              <a:ext uri="{FF2B5EF4-FFF2-40B4-BE49-F238E27FC236}">
                <a16:creationId xmlns:a16="http://schemas.microsoft.com/office/drawing/2014/main" id="{BFB98924-25E7-6FEA-543E-0CAB9166010A}"/>
              </a:ext>
            </a:extLst>
          </p:cNvPr>
          <p:cNvSpPr txBox="1"/>
          <p:nvPr/>
        </p:nvSpPr>
        <p:spPr>
          <a:xfrm>
            <a:off x="783374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793926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541668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3º) Quando a cebola estiver translúcida,  juntam-se as “fressuras” </a:t>
            </a:r>
          </a:p>
          <a:p>
            <a:r>
              <a:rPr lang="pt-PT" dirty="0"/>
              <a:t>(já migadas) com sal e o molho da salsa, deixa-se cozinhar mais </a:t>
            </a:r>
          </a:p>
          <a:p>
            <a:r>
              <a:rPr lang="pt-PT" dirty="0"/>
              <a:t>um pouco até que a carne mude de cor. 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Depois de ferver mais um pouco sempre em lume brando, </a:t>
            </a:r>
          </a:p>
          <a:p>
            <a:r>
              <a:rPr lang="pt-PT" dirty="0"/>
              <a:t>junta-se o colorau e 1 litro e meio de água. </a:t>
            </a:r>
          </a:p>
          <a:p>
            <a:r>
              <a:rPr lang="pt-PT" dirty="0"/>
              <a:t>Já na fase mais final (se a família gostar) adiciona-se o sangue cozido. </a:t>
            </a:r>
          </a:p>
          <a:p>
            <a:r>
              <a:rPr lang="pt-PT" dirty="0"/>
              <a:t>Deixa-se ferver até estar tudo bem cozido (cerca de 10 minutos), </a:t>
            </a:r>
          </a:p>
          <a:p>
            <a:r>
              <a:rPr lang="pt-PT" dirty="0"/>
              <a:t>habitualmente retira-se a salsa e tempera-se também com um pouco</a:t>
            </a:r>
          </a:p>
          <a:p>
            <a:r>
              <a:rPr lang="pt-PT" dirty="0"/>
              <a:t> de vinagre 2 ou 3 minutos antes de estar terminado. 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8E7CA1-AAE2-0698-13CD-8496955D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767392"/>
            <a:ext cx="1552383" cy="20698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F73D3EF-501B-B347-372F-2C3BAFE35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/>
          <a:stretch/>
        </p:blipFill>
        <p:spPr>
          <a:xfrm>
            <a:off x="7627834" y="4195856"/>
            <a:ext cx="1582797" cy="1868218"/>
          </a:xfrm>
          <a:prstGeom prst="rect">
            <a:avLst/>
          </a:prstGeom>
        </p:spPr>
      </p:pic>
      <p:sp>
        <p:nvSpPr>
          <p:cNvPr id="2" name="CaixaDeTexto 16">
            <a:extLst>
              <a:ext uri="{FF2B5EF4-FFF2-40B4-BE49-F238E27FC236}">
                <a16:creationId xmlns:a16="http://schemas.microsoft.com/office/drawing/2014/main" id="{B9071BA2-3F2D-63DB-863C-087173DD52FF}"/>
              </a:ext>
            </a:extLst>
          </p:cNvPr>
          <p:cNvSpPr txBox="1"/>
          <p:nvPr/>
        </p:nvSpPr>
        <p:spPr>
          <a:xfrm>
            <a:off x="783374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44028"/>
            <a:ext cx="9668654" cy="75152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554194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5º) Entretanto, cortam-se fatias de pão alentejano, </a:t>
            </a:r>
          </a:p>
          <a:p>
            <a:r>
              <a:rPr lang="pt-PT" dirty="0"/>
              <a:t>que se dispõem numa terrina grande ou em várias tigelas</a:t>
            </a:r>
          </a:p>
          <a:p>
            <a:r>
              <a:rPr lang="pt-PT" dirty="0"/>
              <a:t>pequenas (ou mesmo já nos pratos individuais).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O pão é depois coberto, imediatamente</a:t>
            </a:r>
          </a:p>
          <a:p>
            <a:r>
              <a:rPr lang="pt-PT" dirty="0"/>
              <a:t>antes de se iniciar a refeição, com a carne e </a:t>
            </a:r>
          </a:p>
          <a:p>
            <a:r>
              <a:rPr lang="pt-PT" dirty="0"/>
              <a:t>tudo bem regado com o molho. </a:t>
            </a:r>
          </a:p>
          <a:p>
            <a:r>
              <a:rPr lang="pt-PT" dirty="0"/>
              <a:t>Por cima, colocam-se as rodelas de laranja.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0A465E-59C3-BE22-8458-3FD202537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6319"/>
          <a:stretch/>
        </p:blipFill>
        <p:spPr>
          <a:xfrm>
            <a:off x="6462214" y="1745609"/>
            <a:ext cx="1772715" cy="18413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9429A3B-9697-0538-AD0B-118AF6140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b="15584"/>
          <a:stretch/>
        </p:blipFill>
        <p:spPr>
          <a:xfrm>
            <a:off x="6473194" y="3816351"/>
            <a:ext cx="1761735" cy="1841328"/>
          </a:xfrm>
          <a:prstGeom prst="rect">
            <a:avLst/>
          </a:prstGeom>
        </p:spPr>
      </p:pic>
      <p:sp>
        <p:nvSpPr>
          <p:cNvPr id="3" name="CaixaDeTexto 16">
            <a:extLst>
              <a:ext uri="{FF2B5EF4-FFF2-40B4-BE49-F238E27FC236}">
                <a16:creationId xmlns:a16="http://schemas.microsoft.com/office/drawing/2014/main" id="{5651D34C-D931-0C51-9BD0-FCCE892D3FFB}"/>
              </a:ext>
            </a:extLst>
          </p:cNvPr>
          <p:cNvSpPr txBox="1"/>
          <p:nvPr/>
        </p:nvSpPr>
        <p:spPr>
          <a:xfrm>
            <a:off x="783374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375</Words>
  <Application>Microsoft Office PowerPoint</Application>
  <PresentationFormat>Ecrã Panorâmico</PresentationFormat>
  <Paragraphs>74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Carla Narciso</cp:lastModifiedBy>
  <cp:revision>4</cp:revision>
  <dcterms:created xsi:type="dcterms:W3CDTF">2023-02-27T10:13:03Z</dcterms:created>
  <dcterms:modified xsi:type="dcterms:W3CDTF">2024-05-18T16:29:16Z</dcterms:modified>
</cp:coreProperties>
</file>