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94" r:id="rId3"/>
    <p:sldId id="1198" r:id="rId4"/>
    <p:sldId id="1189" r:id="rId5"/>
    <p:sldId id="1201" r:id="rId6"/>
    <p:sldId id="1197" r:id="rId7"/>
    <p:sldId id="1204" r:id="rId8"/>
    <p:sldId id="1195" r:id="rId9"/>
    <p:sldId id="1191" r:id="rId10"/>
    <p:sldId id="1203" r:id="rId11"/>
    <p:sldId id="1206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4210749@my.ipleiria.pt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sana.mendes@ipleiria.pt" TargetMode="External"/><Relationship Id="rId5" Type="http://schemas.openxmlformats.org/officeDocument/2006/relationships/hyperlink" Target="mailto:joaquina.pinheiro@ipleiria.pt" TargetMode="External"/><Relationship Id="rId4" Type="http://schemas.openxmlformats.org/officeDocument/2006/relationships/hyperlink" Target="mailto:4210395@my.ipleiria.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4210749@my.ipleiria.pt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sana.mendes@ipleiria.pt" TargetMode="External"/><Relationship Id="rId5" Type="http://schemas.openxmlformats.org/officeDocument/2006/relationships/hyperlink" Target="mailto:joaquina.pinheiro@ipleiria.pt" TargetMode="External"/><Relationship Id="rId4" Type="http://schemas.openxmlformats.org/officeDocument/2006/relationships/hyperlink" Target="mailto:4210395@my.ipleiria.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Torricado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Ribatejo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ctr"/>
            <a:r>
              <a:rPr lang="pt-PT" sz="2400" b="1" dirty="0"/>
              <a:t>Instituto Politécnico de Leiria</a:t>
            </a:r>
          </a:p>
          <a:p>
            <a:pPr algn="ctr"/>
            <a:r>
              <a:rPr lang="pt-PT" sz="2400" b="1" dirty="0"/>
              <a:t>Escola Superior de Turismo e Tecnologia do Mar</a:t>
            </a:r>
          </a:p>
          <a:p>
            <a:pPr algn="ctr"/>
            <a:endParaRPr lang="pt-PT" sz="2400" b="1" dirty="0"/>
          </a:p>
          <a:p>
            <a:pPr algn="ctr"/>
            <a:r>
              <a:rPr lang="pt-PT" sz="2400" dirty="0"/>
              <a:t>3º ano da licenciatura em Engenharia Alimentar</a:t>
            </a:r>
          </a:p>
          <a:p>
            <a:pPr algn="ctr"/>
            <a:r>
              <a:rPr lang="pt-PT" sz="2400" dirty="0"/>
              <a:t>Unidade Curricular: Indústria e Inovação Alimentar</a:t>
            </a:r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Discentes: </a:t>
            </a:r>
            <a:r>
              <a:rPr lang="pt-PT" dirty="0"/>
              <a:t>Beatriz </a:t>
            </a:r>
            <a:r>
              <a:rPr lang="pt-PT" dirty="0" err="1"/>
              <a:t>Canaverde</a:t>
            </a:r>
            <a:r>
              <a:rPr lang="pt-PT" dirty="0"/>
              <a:t> | </a:t>
            </a:r>
            <a:r>
              <a:rPr lang="pt-PT" dirty="0">
                <a:hlinkClick r:id="rId3"/>
              </a:rPr>
              <a:t>4210749@my.ipleiria.pt</a:t>
            </a:r>
            <a:r>
              <a:rPr lang="pt-PT" dirty="0"/>
              <a:t> &amp; Patrícia Gameiro | </a:t>
            </a:r>
            <a:r>
              <a:rPr lang="pt-PT" dirty="0">
                <a:hlinkClick r:id="rId4"/>
              </a:rPr>
              <a:t>4210395@my.ipleiria.pt</a:t>
            </a:r>
            <a:r>
              <a:rPr lang="pt-PT" dirty="0"/>
              <a:t> </a:t>
            </a:r>
          </a:p>
          <a:p>
            <a:r>
              <a:rPr lang="pt-PT" b="1" dirty="0"/>
              <a:t>Docente: </a:t>
            </a:r>
            <a:r>
              <a:rPr lang="pt-PT" dirty="0"/>
              <a:t>Joaquina Pinheiro | </a:t>
            </a:r>
            <a:r>
              <a:rPr lang="pt-PT" dirty="0">
                <a:hlinkClick r:id="rId5"/>
              </a:rPr>
              <a:t>joaquina.pinheiro@ipleiria.pt</a:t>
            </a:r>
            <a:r>
              <a:rPr lang="pt-PT" dirty="0"/>
              <a:t> </a:t>
            </a:r>
          </a:p>
          <a:p>
            <a:r>
              <a:rPr lang="pt-PT" b="1" dirty="0"/>
              <a:t>Professora Coordenadora </a:t>
            </a:r>
            <a:r>
              <a:rPr lang="pt-PT" b="1" dirty="0" err="1"/>
              <a:t>Eco-Escolas</a:t>
            </a:r>
            <a:r>
              <a:rPr lang="pt-PT" b="1" dirty="0"/>
              <a:t>: </a:t>
            </a:r>
            <a:r>
              <a:rPr lang="pt-PT" dirty="0"/>
              <a:t>Susana Mendes | </a:t>
            </a:r>
            <a:r>
              <a:rPr lang="pt-PT" dirty="0">
                <a:hlinkClick r:id="rId6"/>
              </a:rPr>
              <a:t>susana.mendes@ipleiria.pt</a:t>
            </a:r>
            <a:r>
              <a:rPr lang="pt-PT" dirty="0"/>
              <a:t> </a:t>
            </a:r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CBE99E-173B-DFFC-461C-19F7592320BE}"/>
              </a:ext>
            </a:extLst>
          </p:cNvPr>
          <p:cNvSpPr txBox="1"/>
          <p:nvPr/>
        </p:nvSpPr>
        <p:spPr>
          <a:xfrm>
            <a:off x="8932256" y="5984749"/>
            <a:ext cx="1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2023/2024</a:t>
            </a:r>
          </a:p>
        </p:txBody>
      </p:sp>
      <p:pic>
        <p:nvPicPr>
          <p:cNvPr id="1026" name="Picture 2" descr="Escolas/servicos | Politécnico de Leiria">
            <a:extLst>
              <a:ext uri="{FF2B5EF4-FFF2-40B4-BE49-F238E27FC236}">
                <a16:creationId xmlns:a16="http://schemas.microsoft.com/office/drawing/2014/main" id="{B985A30A-D107-B7F8-CE43-1E5B78BF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8" y="1936123"/>
            <a:ext cx="1780007" cy="4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 da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preparação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Xaputa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1EF61-EE34-D118-F1F6-0ADCD9DE0612}"/>
              </a:ext>
            </a:extLst>
          </p:cNvPr>
          <p:cNvSpPr txBox="1"/>
          <p:nvPr/>
        </p:nvSpPr>
        <p:spPr>
          <a:xfrm>
            <a:off x="686595" y="2045956"/>
            <a:ext cx="6750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4º) Após grelhar o peixe, retirar as espinhas que estejam visíveis e colocar em cima do </a:t>
            </a:r>
            <a:r>
              <a:rPr lang="pt-PT" dirty="0" err="1"/>
              <a:t>Torricado</a:t>
            </a:r>
            <a:r>
              <a:rPr lang="pt-PT" dirty="0"/>
              <a:t>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b="1" dirty="0"/>
              <a:t>Desfrutem e saboreiem!</a:t>
            </a:r>
          </a:p>
        </p:txBody>
      </p:sp>
      <p:pic>
        <p:nvPicPr>
          <p:cNvPr id="8" name="Imagem 7" descr="Uma imagem com comida cozida, prato, comida, Fast food&#10;&#10;Descrição gerada automaticamente">
            <a:extLst>
              <a:ext uri="{FF2B5EF4-FFF2-40B4-BE49-F238E27FC236}">
                <a16:creationId xmlns:a16="http://schemas.microsoft.com/office/drawing/2014/main" id="{F86CF50C-AD52-5F6F-7B62-36EA1157E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0" r="565" b="34029"/>
          <a:stretch/>
        </p:blipFill>
        <p:spPr>
          <a:xfrm>
            <a:off x="7697074" y="2200588"/>
            <a:ext cx="2313544" cy="147732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4DB6FF0-DA93-6370-5E4D-3D8C7ECC3572}"/>
              </a:ext>
            </a:extLst>
          </p:cNvPr>
          <p:cNvSpPr txBox="1"/>
          <p:nvPr/>
        </p:nvSpPr>
        <p:spPr>
          <a:xfrm>
            <a:off x="7629195" y="3717173"/>
            <a:ext cx="244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Figura 3 – </a:t>
            </a:r>
            <a:r>
              <a:rPr lang="pt-PT" sz="1600" dirty="0" err="1"/>
              <a:t>Torricado</a:t>
            </a:r>
            <a:r>
              <a:rPr lang="pt-PT" sz="1600" dirty="0"/>
              <a:t> do Ribatejo com Xaputa</a:t>
            </a:r>
          </a:p>
        </p:txBody>
      </p:sp>
    </p:spTree>
    <p:extLst>
      <p:ext uri="{BB962C8B-B14F-4D97-AF65-F5344CB8AC3E}">
        <p14:creationId xmlns:p14="http://schemas.microsoft.com/office/powerpoint/2010/main" val="128306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Torricado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Ribatejo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ctr"/>
            <a:r>
              <a:rPr lang="pt-PT" sz="2400" b="1" dirty="0"/>
              <a:t>Instituto Politécnico de Leiria</a:t>
            </a:r>
          </a:p>
          <a:p>
            <a:pPr algn="ctr"/>
            <a:r>
              <a:rPr lang="pt-PT" sz="2400" b="1" dirty="0"/>
              <a:t>Escola Superior de Turismo e Tecnologia do Mar</a:t>
            </a:r>
          </a:p>
          <a:p>
            <a:pPr algn="ctr"/>
            <a:endParaRPr lang="pt-PT" sz="2400" b="1" dirty="0"/>
          </a:p>
          <a:p>
            <a:pPr algn="ctr"/>
            <a:r>
              <a:rPr lang="pt-PT" sz="2400" dirty="0"/>
              <a:t>3º ano da licenciatura em Engenharia Alimentar</a:t>
            </a:r>
          </a:p>
          <a:p>
            <a:pPr algn="ctr"/>
            <a:r>
              <a:rPr lang="pt-PT" sz="2400" dirty="0"/>
              <a:t>Unidade Curricular: Indústria e Inovação Alimentar</a:t>
            </a:r>
          </a:p>
          <a:p>
            <a:endParaRPr lang="pt-PT" dirty="0"/>
          </a:p>
          <a:p>
            <a:endParaRPr lang="pt-PT" dirty="0"/>
          </a:p>
          <a:p>
            <a:r>
              <a:rPr lang="pt-PT" b="1" dirty="0"/>
              <a:t>Discentes: </a:t>
            </a:r>
            <a:r>
              <a:rPr lang="pt-PT" dirty="0"/>
              <a:t>Beatriz </a:t>
            </a:r>
            <a:r>
              <a:rPr lang="pt-PT" dirty="0" err="1"/>
              <a:t>Canaverde</a:t>
            </a:r>
            <a:r>
              <a:rPr lang="pt-PT" dirty="0"/>
              <a:t> | </a:t>
            </a:r>
            <a:r>
              <a:rPr lang="pt-PT" dirty="0">
                <a:hlinkClick r:id="rId3"/>
              </a:rPr>
              <a:t>4210749@my.ipleiria.pt</a:t>
            </a:r>
            <a:r>
              <a:rPr lang="pt-PT" dirty="0"/>
              <a:t> &amp; Patrícia Gameiro | </a:t>
            </a:r>
            <a:r>
              <a:rPr lang="pt-PT" dirty="0">
                <a:hlinkClick r:id="rId4"/>
              </a:rPr>
              <a:t>4210395@my.ipleiria.pt</a:t>
            </a:r>
            <a:r>
              <a:rPr lang="pt-PT" dirty="0"/>
              <a:t> </a:t>
            </a:r>
          </a:p>
          <a:p>
            <a:r>
              <a:rPr lang="pt-PT" b="1" dirty="0"/>
              <a:t>Docente: </a:t>
            </a:r>
            <a:r>
              <a:rPr lang="pt-PT" dirty="0"/>
              <a:t>Joaquina Pinheiro | </a:t>
            </a:r>
            <a:r>
              <a:rPr lang="pt-PT" dirty="0">
                <a:hlinkClick r:id="rId5"/>
              </a:rPr>
              <a:t>joaquina.pinheiro@ipleiria.pt</a:t>
            </a:r>
            <a:r>
              <a:rPr lang="pt-PT" dirty="0"/>
              <a:t> </a:t>
            </a:r>
          </a:p>
          <a:p>
            <a:r>
              <a:rPr lang="pt-PT" b="1" dirty="0"/>
              <a:t>Professora Coordenadora </a:t>
            </a:r>
            <a:r>
              <a:rPr lang="pt-PT" b="1" dirty="0" err="1"/>
              <a:t>Eco-Escolas</a:t>
            </a:r>
            <a:r>
              <a:rPr lang="pt-PT" b="1" dirty="0"/>
              <a:t>: </a:t>
            </a:r>
            <a:r>
              <a:rPr lang="pt-PT" dirty="0"/>
              <a:t>Susana Mendes | </a:t>
            </a:r>
            <a:r>
              <a:rPr lang="pt-PT" dirty="0">
                <a:hlinkClick r:id="rId6"/>
              </a:rPr>
              <a:t>susana.mendes@ipleiria.pt</a:t>
            </a:r>
            <a:r>
              <a:rPr lang="pt-PT" dirty="0"/>
              <a:t> </a:t>
            </a:r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CBE99E-173B-DFFC-461C-19F7592320BE}"/>
              </a:ext>
            </a:extLst>
          </p:cNvPr>
          <p:cNvSpPr txBox="1"/>
          <p:nvPr/>
        </p:nvSpPr>
        <p:spPr>
          <a:xfrm>
            <a:off x="8932256" y="5984749"/>
            <a:ext cx="1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2023/2024</a:t>
            </a:r>
          </a:p>
        </p:txBody>
      </p:sp>
      <p:pic>
        <p:nvPicPr>
          <p:cNvPr id="1026" name="Picture 2" descr="Escolas/servicos | Politécnico de Leiria">
            <a:extLst>
              <a:ext uri="{FF2B5EF4-FFF2-40B4-BE49-F238E27FC236}">
                <a16:creationId xmlns:a16="http://schemas.microsoft.com/office/drawing/2014/main" id="{B985A30A-D107-B7F8-CE43-1E5B78BF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8" y="1936123"/>
            <a:ext cx="1780007" cy="4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Torricado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Ribatejo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sz="200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pPr marL="285750" indent="-285750">
              <a:buFontTx/>
              <a:buChar char="-"/>
            </a:pPr>
            <a:endParaRPr lang="pt-PT" sz="200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CBE99E-173B-DFFC-461C-19F7592320BE}"/>
              </a:ext>
            </a:extLst>
          </p:cNvPr>
          <p:cNvSpPr txBox="1"/>
          <p:nvPr/>
        </p:nvSpPr>
        <p:spPr>
          <a:xfrm>
            <a:off x="8932256" y="5984749"/>
            <a:ext cx="16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2023/2024</a:t>
            </a:r>
          </a:p>
        </p:txBody>
      </p:sp>
      <p:pic>
        <p:nvPicPr>
          <p:cNvPr id="4" name="Imagem 3" descr="Uma imagem com prato, comida, Fast food, Snack&#10;&#10;Descrição gerada automaticamente">
            <a:extLst>
              <a:ext uri="{FF2B5EF4-FFF2-40B4-BE49-F238E27FC236}">
                <a16:creationId xmlns:a16="http://schemas.microsoft.com/office/drawing/2014/main" id="{DBBE72B0-BA2F-7735-BFE4-1F19E9833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t="7698" r="42872" b="10524"/>
          <a:stretch/>
        </p:blipFill>
        <p:spPr>
          <a:xfrm rot="16200000" flipV="1">
            <a:off x="6606484" y="3251311"/>
            <a:ext cx="1595132" cy="3778625"/>
          </a:xfrm>
          <a:prstGeom prst="rect">
            <a:avLst/>
          </a:prstGeom>
        </p:spPr>
      </p:pic>
      <p:pic>
        <p:nvPicPr>
          <p:cNvPr id="8" name="Imagem 7" descr="Uma imagem com comida cozida, comida, prato, Fast food&#10;&#10;Descrição gerada automaticamente">
            <a:extLst>
              <a:ext uri="{FF2B5EF4-FFF2-40B4-BE49-F238E27FC236}">
                <a16:creationId xmlns:a16="http://schemas.microsoft.com/office/drawing/2014/main" id="{3B330D81-34E0-435B-04BA-E1C14953A8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t="8866" r="12498" b="44968"/>
          <a:stretch/>
        </p:blipFill>
        <p:spPr bwMode="auto">
          <a:xfrm>
            <a:off x="1514612" y="4343057"/>
            <a:ext cx="3778625" cy="1636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Uma imagem com comida, comida cozida, Glúten, panificação&#10;&#10;Descrição gerada automaticamente">
            <a:extLst>
              <a:ext uri="{FF2B5EF4-FFF2-40B4-BE49-F238E27FC236}">
                <a16:creationId xmlns:a16="http://schemas.microsoft.com/office/drawing/2014/main" id="{732A315C-F299-D998-2684-892AFE52A2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15319" r="7610" b="22433"/>
          <a:stretch/>
        </p:blipFill>
        <p:spPr bwMode="auto">
          <a:xfrm>
            <a:off x="1482968" y="2153205"/>
            <a:ext cx="1815014" cy="1815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 descr="Uma imagem com Snack, interior, comida&#10;&#10;Descrição gerada automaticamente">
            <a:extLst>
              <a:ext uri="{FF2B5EF4-FFF2-40B4-BE49-F238E27FC236}">
                <a16:creationId xmlns:a16="http://schemas.microsoft.com/office/drawing/2014/main" id="{58E0CA13-124F-C90E-E538-669F465C7E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16809" r="7226" b="20231"/>
          <a:stretch/>
        </p:blipFill>
        <p:spPr bwMode="auto">
          <a:xfrm rot="5400000">
            <a:off x="4443509" y="2179639"/>
            <a:ext cx="1815014" cy="1815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Uma imagem com comida, Snack, serviço de mesa, refeição&#10;&#10;Descrição gerada automaticamente">
            <a:extLst>
              <a:ext uri="{FF2B5EF4-FFF2-40B4-BE49-F238E27FC236}">
                <a16:creationId xmlns:a16="http://schemas.microsoft.com/office/drawing/2014/main" id="{0BE40C5A-4FB5-CA50-0132-16C523F90C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0021" r="10884" b="26773"/>
          <a:stretch/>
        </p:blipFill>
        <p:spPr bwMode="auto">
          <a:xfrm>
            <a:off x="7466394" y="2236148"/>
            <a:ext cx="1779459" cy="1779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849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Torricado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Ribatejo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45808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INGREDIENTES para a confeção do pão </a:t>
            </a:r>
            <a:r>
              <a:rPr lang="pt-PT" b="1" dirty="0" err="1"/>
              <a:t>Torricado</a:t>
            </a:r>
            <a:r>
              <a:rPr lang="pt-PT" b="1" dirty="0"/>
              <a:t>:</a:t>
            </a:r>
          </a:p>
          <a:p>
            <a:endParaRPr lang="pt-PT" dirty="0"/>
          </a:p>
          <a:p>
            <a:r>
              <a:rPr lang="pt-PT" b="1" i="1" dirty="0"/>
              <a:t>A. Confeção do pão (para quando não tiveres pão do dia </a:t>
            </a:r>
          </a:p>
          <a:p>
            <a:r>
              <a:rPr lang="pt-PT" b="1" i="1" dirty="0"/>
              <a:t>		anterior)</a:t>
            </a:r>
          </a:p>
          <a:p>
            <a:pPr marL="285750" indent="-285750">
              <a:buFontTx/>
              <a:buChar char="-"/>
            </a:pPr>
            <a:r>
              <a:rPr lang="pt-PT" dirty="0"/>
              <a:t>1 L de água morna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colheres de café de sal</a:t>
            </a:r>
          </a:p>
          <a:p>
            <a:pPr marL="285750" indent="-285750">
              <a:buFontTx/>
              <a:buChar char="-"/>
            </a:pPr>
            <a:r>
              <a:rPr lang="pt-PT" dirty="0"/>
              <a:t>2 kg de farinha de trigo sem fermento</a:t>
            </a:r>
          </a:p>
          <a:p>
            <a:pPr marL="285750" indent="-285750">
              <a:buFontTx/>
              <a:buChar char="-"/>
            </a:pPr>
            <a:r>
              <a:rPr lang="pt-PT" dirty="0"/>
              <a:t>8,3 g de fermento de padeiro em cubo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r>
              <a:rPr lang="pt-PT" b="1" i="1" dirty="0"/>
              <a:t>B. Preparação do </a:t>
            </a:r>
            <a:r>
              <a:rPr lang="pt-PT" b="1" i="1" dirty="0" err="1"/>
              <a:t>torricado</a:t>
            </a:r>
            <a:endParaRPr lang="pt-PT" b="1" i="1" dirty="0"/>
          </a:p>
          <a:p>
            <a:pPr marL="285750" indent="-285750">
              <a:buFontTx/>
              <a:buChar char="-"/>
            </a:pPr>
            <a:r>
              <a:rPr lang="pt-PT" dirty="0"/>
              <a:t>3 alhos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salicórnia</a:t>
            </a:r>
          </a:p>
          <a:p>
            <a:pPr marL="285750" indent="-285750">
              <a:buFontTx/>
              <a:buChar char="-"/>
            </a:pPr>
            <a:r>
              <a:rPr lang="pt-PT" dirty="0"/>
              <a:t>pão (o preparado ou o que tem mais dias)</a:t>
            </a:r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Imagem 1" descr="Uma imagem com prato, comida, Fast food, Snack&#10;&#10;Descrição gerada automaticamente">
            <a:extLst>
              <a:ext uri="{FF2B5EF4-FFF2-40B4-BE49-F238E27FC236}">
                <a16:creationId xmlns:a16="http://schemas.microsoft.com/office/drawing/2014/main" id="{049B7519-E673-F6E3-1A96-52E2A3D13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t="7698" r="42872" b="10524"/>
          <a:stretch/>
        </p:blipFill>
        <p:spPr>
          <a:xfrm rot="16200000" flipV="1">
            <a:off x="7305237" y="3175808"/>
            <a:ext cx="1473588" cy="3337902"/>
          </a:xfrm>
          <a:prstGeom prst="rect">
            <a:avLst/>
          </a:prstGeom>
        </p:spPr>
      </p:pic>
      <p:pic>
        <p:nvPicPr>
          <p:cNvPr id="5" name="Imagem 4" descr="Uma imagem com comida, Snack, serviço de mesa, refeição&#10;&#10;Descrição gerada automaticamente">
            <a:extLst>
              <a:ext uri="{FF2B5EF4-FFF2-40B4-BE49-F238E27FC236}">
                <a16:creationId xmlns:a16="http://schemas.microsoft.com/office/drawing/2014/main" id="{FEBFE71F-CE0A-3F48-01AB-6B1A4CF1E6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0021" r="10884" b="26773"/>
          <a:stretch/>
        </p:blipFill>
        <p:spPr bwMode="auto">
          <a:xfrm>
            <a:off x="8101263" y="2359952"/>
            <a:ext cx="1667872" cy="1667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Uma imagem com comida, comida cozida, Glúten, panificação&#10;&#10;Descrição gerada automaticamente">
            <a:extLst>
              <a:ext uri="{FF2B5EF4-FFF2-40B4-BE49-F238E27FC236}">
                <a16:creationId xmlns:a16="http://schemas.microsoft.com/office/drawing/2014/main" id="{021F2AA2-8544-72C9-6D45-FDF62F97C2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5319" r="7963" b="17241"/>
          <a:stretch/>
        </p:blipFill>
        <p:spPr bwMode="auto">
          <a:xfrm>
            <a:off x="6416190" y="2393158"/>
            <a:ext cx="1634665" cy="1634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18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A. PROCEDIMENTOS para a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Confeção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do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Pão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14431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291023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FC9697-5E73-3473-F684-023DA94A1E2B}"/>
              </a:ext>
            </a:extLst>
          </p:cNvPr>
          <p:cNvSpPr txBox="1"/>
          <p:nvPr/>
        </p:nvSpPr>
        <p:spPr>
          <a:xfrm>
            <a:off x="686595" y="2045956"/>
            <a:ext cx="675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1º) Aquecer 1 L de água e de seguida dissolver o fermento com um pouco de água morna.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2º) Colocar a farinha no recipiente e abrir uma cavidade, juntando de seguida o sal, o fermento dissolvido e a água.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3º) Misturar tudo e amassar suavemente.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4º) Levedar por uma hora à temperatura ambiente.</a:t>
            </a:r>
          </a:p>
          <a:p>
            <a:pPr algn="just"/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3D12F6-D0DF-5D13-E953-B103835DB21E}"/>
              </a:ext>
            </a:extLst>
          </p:cNvPr>
          <p:cNvSpPr txBox="1"/>
          <p:nvPr/>
        </p:nvSpPr>
        <p:spPr>
          <a:xfrm>
            <a:off x="7629195" y="5809615"/>
            <a:ext cx="244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Figura 2 – </a:t>
            </a:r>
            <a:r>
              <a:rPr lang="pt-PT" sz="1600" dirty="0"/>
              <a:t>Massa em repouso</a:t>
            </a:r>
          </a:p>
        </p:txBody>
      </p:sp>
      <p:pic>
        <p:nvPicPr>
          <p:cNvPr id="14" name="Imagem 13" descr="Uma imagem com pessoa, massa, Masa, Farinha de trigo&#10;&#10;Descrição gerada automaticamente">
            <a:extLst>
              <a:ext uri="{FF2B5EF4-FFF2-40B4-BE49-F238E27FC236}">
                <a16:creationId xmlns:a16="http://schemas.microsoft.com/office/drawing/2014/main" id="{5901D35A-36A9-A533-CF27-C9E2E2637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 b="38336"/>
          <a:stretch/>
        </p:blipFill>
        <p:spPr>
          <a:xfrm>
            <a:off x="8027115" y="2160359"/>
            <a:ext cx="1644340" cy="143327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C9BF434-47E6-657E-8865-9319025620F2}"/>
              </a:ext>
            </a:extLst>
          </p:cNvPr>
          <p:cNvSpPr txBox="1"/>
          <p:nvPr/>
        </p:nvSpPr>
        <p:spPr>
          <a:xfrm>
            <a:off x="7529292" y="3723338"/>
            <a:ext cx="273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Figura 1 – </a:t>
            </a:r>
            <a:r>
              <a:rPr lang="pt-PT" sz="1600" dirty="0"/>
              <a:t>Processo de amassadura</a:t>
            </a:r>
          </a:p>
        </p:txBody>
      </p:sp>
      <p:pic>
        <p:nvPicPr>
          <p:cNvPr id="9" name="Imagem 8" descr="Uma imagem com massa, pó, interior, Masa&#10;&#10;Descrição gerada automaticamente">
            <a:extLst>
              <a:ext uri="{FF2B5EF4-FFF2-40B4-BE49-F238E27FC236}">
                <a16:creationId xmlns:a16="http://schemas.microsoft.com/office/drawing/2014/main" id="{D3CD291D-A578-4D68-828F-E2FA39EF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7" b="9495"/>
          <a:stretch/>
        </p:blipFill>
        <p:spPr bwMode="auto">
          <a:xfrm>
            <a:off x="8178301" y="4282822"/>
            <a:ext cx="1493154" cy="1493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A. PROCEDIMENTOS para a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Confeção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do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Pão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14431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291023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FC9697-5E73-3473-F684-023DA94A1E2B}"/>
              </a:ext>
            </a:extLst>
          </p:cNvPr>
          <p:cNvSpPr txBox="1"/>
          <p:nvPr/>
        </p:nvSpPr>
        <p:spPr>
          <a:xfrm>
            <a:off x="686595" y="2045956"/>
            <a:ext cx="675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5º) Moldar a massa e deixar repousar por 10 minutos.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6º) Levar ao forno pré-aquecido à temperatura de 200 </a:t>
            </a:r>
            <a:r>
              <a:rPr lang="pt-PT" dirty="0" err="1"/>
              <a:t>ºC</a:t>
            </a:r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3D12F6-D0DF-5D13-E953-B103835DB21E}"/>
              </a:ext>
            </a:extLst>
          </p:cNvPr>
          <p:cNvSpPr txBox="1"/>
          <p:nvPr/>
        </p:nvSpPr>
        <p:spPr>
          <a:xfrm>
            <a:off x="7629195" y="5809615"/>
            <a:ext cx="244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Figura 4 – </a:t>
            </a:r>
            <a:r>
              <a:rPr lang="pt-PT" sz="1600" dirty="0"/>
              <a:t>Processo de cozedura do pão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9BF434-47E6-657E-8865-9319025620F2}"/>
              </a:ext>
            </a:extLst>
          </p:cNvPr>
          <p:cNvSpPr txBox="1"/>
          <p:nvPr/>
        </p:nvSpPr>
        <p:spPr>
          <a:xfrm>
            <a:off x="7529292" y="3723338"/>
            <a:ext cx="273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Figura 3 – </a:t>
            </a:r>
            <a:r>
              <a:rPr lang="pt-PT" sz="1600" dirty="0"/>
              <a:t>Divisão da massa de pão</a:t>
            </a:r>
          </a:p>
        </p:txBody>
      </p:sp>
      <p:pic>
        <p:nvPicPr>
          <p:cNvPr id="9" name="Imagem 8" descr="Uma imagem com pó, massa, Farinha de trigo, Masa&#10;&#10;Descrição gerada automaticamente">
            <a:extLst>
              <a:ext uri="{FF2B5EF4-FFF2-40B4-BE49-F238E27FC236}">
                <a16:creationId xmlns:a16="http://schemas.microsoft.com/office/drawing/2014/main" id="{A1D9DDA7-AC35-3053-3B44-BE5463467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10713" r="16576" b="10161"/>
          <a:stretch/>
        </p:blipFill>
        <p:spPr>
          <a:xfrm rot="16200000">
            <a:off x="8160042" y="1867759"/>
            <a:ext cx="1387607" cy="2030051"/>
          </a:xfrm>
          <a:prstGeom prst="rect">
            <a:avLst/>
          </a:prstGeom>
        </p:spPr>
      </p:pic>
      <p:pic>
        <p:nvPicPr>
          <p:cNvPr id="10" name="Imagem 9" descr="Uma imagem com interior, lavatório, parede, abandonado&#10;&#10;Descrição gerada automaticamente">
            <a:extLst>
              <a:ext uri="{FF2B5EF4-FFF2-40B4-BE49-F238E27FC236}">
                <a16:creationId xmlns:a16="http://schemas.microsoft.com/office/drawing/2014/main" id="{2C5268B2-5A29-C822-20FB-B25760AC23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38" r="1968" b="42336"/>
          <a:stretch/>
        </p:blipFill>
        <p:spPr>
          <a:xfrm>
            <a:off x="7878792" y="4343350"/>
            <a:ext cx="1950106" cy="13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B. PROCEDIMENTOS para a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Preparação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do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Torricado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36283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r>
              <a:rPr lang="pt-PT" dirty="0"/>
              <a:t>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FC9697-5E73-3473-F684-023DA94A1E2B}"/>
              </a:ext>
            </a:extLst>
          </p:cNvPr>
          <p:cNvSpPr txBox="1"/>
          <p:nvPr/>
        </p:nvSpPr>
        <p:spPr>
          <a:xfrm>
            <a:off x="686595" y="2045956"/>
            <a:ext cx="675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1º) Cortar o pão ao meio e depois cada metade ao meio no sentido do comprimento de modo a abri-las.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2º) Fazer uns cortes com a faca, na parte do miolo, até chegar à côdea, mas sem cortar demasiado para que o miolo não se separe.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3º) Colocar o pão no grelhador e deixar torrar um pouco e quando estiver estaladiço retirar.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4º) Esfregar o alho no pão, adicionar o azeite e a salicórnia.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  <p:pic>
        <p:nvPicPr>
          <p:cNvPr id="6" name="Imagem 5" descr="Uma imagem com Snack, panificação, comida cozida, sobremesa&#10;&#10;Descrição gerada automaticamente">
            <a:extLst>
              <a:ext uri="{FF2B5EF4-FFF2-40B4-BE49-F238E27FC236}">
                <a16:creationId xmlns:a16="http://schemas.microsoft.com/office/drawing/2014/main" id="{7CA381EA-8979-7398-B9B6-6862A3816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2655" y="1916219"/>
            <a:ext cx="1477328" cy="1969770"/>
          </a:xfrm>
          <a:prstGeom prst="rect">
            <a:avLst/>
          </a:prstGeom>
        </p:spPr>
      </p:pic>
      <p:pic>
        <p:nvPicPr>
          <p:cNvPr id="9" name="Imagem 8" descr="Uma imagem com comida, Fast food, Snack, comida cozida&#10;&#10;Descrição gerada automaticamente">
            <a:extLst>
              <a:ext uri="{FF2B5EF4-FFF2-40B4-BE49-F238E27FC236}">
                <a16:creationId xmlns:a16="http://schemas.microsoft.com/office/drawing/2014/main" id="{F233427B-0CC2-36C5-7699-469885B0B1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10713" r="5712" b="26082"/>
          <a:stretch/>
        </p:blipFill>
        <p:spPr>
          <a:xfrm>
            <a:off x="8086057" y="4388589"/>
            <a:ext cx="1535577" cy="14258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1B06FDC-213C-35F9-BA55-3E1E76B70BBF}"/>
              </a:ext>
            </a:extLst>
          </p:cNvPr>
          <p:cNvSpPr txBox="1"/>
          <p:nvPr/>
        </p:nvSpPr>
        <p:spPr>
          <a:xfrm>
            <a:off x="7596668" y="3693387"/>
            <a:ext cx="244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Figura 1 – </a:t>
            </a:r>
            <a:r>
              <a:rPr lang="pt-PT" sz="1600" dirty="0"/>
              <a:t>Corte do pão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DC9E16-A8CC-4BC2-76DD-8FF57631FBB4}"/>
              </a:ext>
            </a:extLst>
          </p:cNvPr>
          <p:cNvSpPr txBox="1"/>
          <p:nvPr/>
        </p:nvSpPr>
        <p:spPr>
          <a:xfrm>
            <a:off x="7671733" y="5852693"/>
            <a:ext cx="244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Figura 2 – </a:t>
            </a:r>
            <a:r>
              <a:rPr lang="pt-PT" sz="1600" dirty="0" err="1"/>
              <a:t>Torricado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24690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B. PROCEDIMENTOS para a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Preparação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do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Torricado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FC9697-5E73-3473-F684-023DA94A1E2B}"/>
              </a:ext>
            </a:extLst>
          </p:cNvPr>
          <p:cNvSpPr txBox="1"/>
          <p:nvPr/>
        </p:nvSpPr>
        <p:spPr>
          <a:xfrm>
            <a:off x="686595" y="2045956"/>
            <a:ext cx="966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b="1" dirty="0"/>
              <a:t>O </a:t>
            </a:r>
            <a:r>
              <a:rPr lang="pt-PT" b="1" dirty="0" err="1"/>
              <a:t>Torricado</a:t>
            </a:r>
            <a:r>
              <a:rPr lang="pt-PT" b="1" dirty="0"/>
              <a:t> está pronto para degustar!! Sugerimos acompanhar com um bom peixe! Segue a nossa sugestão! </a:t>
            </a:r>
            <a:endParaRPr lang="pt-PT" dirty="0"/>
          </a:p>
        </p:txBody>
      </p:sp>
      <p:pic>
        <p:nvPicPr>
          <p:cNvPr id="9" name="Imagem 8" descr="Uma imagem com comida, Fast food, Snack, comida cozida&#10;&#10;Descrição gerada automaticamente">
            <a:extLst>
              <a:ext uri="{FF2B5EF4-FFF2-40B4-BE49-F238E27FC236}">
                <a16:creationId xmlns:a16="http://schemas.microsoft.com/office/drawing/2014/main" id="{F233427B-0CC2-36C5-7699-469885B0B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10713" r="5712" b="26082"/>
          <a:stretch/>
        </p:blipFill>
        <p:spPr>
          <a:xfrm>
            <a:off x="3717039" y="3046999"/>
            <a:ext cx="3373571" cy="31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6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Torricado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Ribatejo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Xaputa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INGREDIENTES para preparação da Xaputa: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 peixe (peixe porco de preferência, ou então o que </a:t>
            </a:r>
          </a:p>
          <a:p>
            <a:r>
              <a:rPr lang="pt-PT" dirty="0"/>
              <a:t>tiverem disponível e gostarem mais, no nosso caso, </a:t>
            </a:r>
          </a:p>
          <a:p>
            <a:r>
              <a:rPr lang="pt-PT" dirty="0"/>
              <a:t>preparamos a xaputa)</a:t>
            </a:r>
          </a:p>
          <a:p>
            <a:pPr marL="285750" indent="-285750">
              <a:buFontTx/>
              <a:buChar char="-"/>
            </a:pPr>
            <a:r>
              <a:rPr lang="pt-PT" dirty="0"/>
              <a:t>1 limão</a:t>
            </a:r>
          </a:p>
          <a:p>
            <a:pPr marL="285750" indent="-285750">
              <a:buFontTx/>
              <a:buChar char="-"/>
            </a:pPr>
            <a:r>
              <a:rPr lang="pt-PT" dirty="0"/>
              <a:t>3 dentes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pimenta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salicórnia q.b.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Imagem 1" descr="Uma imagem com prato, comida, Fast food, Snack&#10;&#10;Descrição gerada automaticamente">
            <a:extLst>
              <a:ext uri="{FF2B5EF4-FFF2-40B4-BE49-F238E27FC236}">
                <a16:creationId xmlns:a16="http://schemas.microsoft.com/office/drawing/2014/main" id="{049B7519-E673-F6E3-1A96-52E2A3D13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t="7698" r="42872" b="10524"/>
          <a:stretch/>
        </p:blipFill>
        <p:spPr>
          <a:xfrm rot="16200000" flipV="1">
            <a:off x="7319751" y="1458784"/>
            <a:ext cx="1473588" cy="3337902"/>
          </a:xfrm>
          <a:prstGeom prst="rect">
            <a:avLst/>
          </a:prstGeom>
        </p:spPr>
      </p:pic>
      <p:pic>
        <p:nvPicPr>
          <p:cNvPr id="3" name="Imagem 2" descr="Uma imagem com comida cozida, comida, prato, Fast food&#10;&#10;Descrição gerada automaticamente">
            <a:extLst>
              <a:ext uri="{FF2B5EF4-FFF2-40B4-BE49-F238E27FC236}">
                <a16:creationId xmlns:a16="http://schemas.microsoft.com/office/drawing/2014/main" id="{8EF2DB5A-D0E0-05CF-5422-BEDBFAB2A0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t="8866" r="12498" b="44968"/>
          <a:stretch/>
        </p:blipFill>
        <p:spPr bwMode="auto">
          <a:xfrm>
            <a:off x="6387592" y="3995911"/>
            <a:ext cx="3337901" cy="1540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46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 da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preparação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Xaputa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346795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B1EF61-EE34-D118-F1F6-0ADCD9DE0612}"/>
              </a:ext>
            </a:extLst>
          </p:cNvPr>
          <p:cNvSpPr txBox="1"/>
          <p:nvPr/>
        </p:nvSpPr>
        <p:spPr>
          <a:xfrm>
            <a:off x="686595" y="2045956"/>
            <a:ext cx="675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/>
              <a:t>1º) Retirar os filetes do peixe, mantendo a pele e as escamas de forma a gerar menos desperdício.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2º) </a:t>
            </a:r>
            <a:r>
              <a:rPr lang="pt-PT" dirty="0">
                <a:latin typeface="Calibri "/>
              </a:rPr>
              <a:t>C</a:t>
            </a:r>
            <a:r>
              <a:rPr lang="pt-PT" dirty="0">
                <a:effectLst/>
                <a:latin typeface="Calibri "/>
                <a:ea typeface="Aptos" panose="020B0004020202020204" pitchFamily="34" charset="0"/>
              </a:rPr>
              <a:t>olocar os filetes de peixe a marinar com sumo de limão, salicórnia, pimenta e alho.</a:t>
            </a:r>
          </a:p>
          <a:p>
            <a:pPr algn="just"/>
            <a:endParaRPr lang="pt-PT" dirty="0">
              <a:effectLst/>
              <a:latin typeface="Calibri "/>
              <a:ea typeface="Aptos" panose="020B0004020202020204" pitchFamily="34" charset="0"/>
            </a:endParaRPr>
          </a:p>
          <a:p>
            <a:pPr algn="just"/>
            <a:endParaRPr lang="pt-PT" dirty="0">
              <a:latin typeface="Calibri "/>
            </a:endParaRPr>
          </a:p>
          <a:p>
            <a:pPr algn="just"/>
            <a:r>
              <a:rPr lang="pt-PT" dirty="0">
                <a:latin typeface="Calibri "/>
              </a:rPr>
              <a:t>3º) Aquecer a grelha e </a:t>
            </a:r>
            <a:r>
              <a:rPr lang="pt-PT" dirty="0"/>
              <a:t>colocar a parte da pele e escamas do peixe diretamente em contato com a chapa.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Esta ação fez com que a pele não ficasse “colada” à chapa e o peixe manteve a sua suculência, não se observando a secagem durante a confeção.</a:t>
            </a:r>
          </a:p>
        </p:txBody>
      </p:sp>
      <p:pic>
        <p:nvPicPr>
          <p:cNvPr id="5" name="Imagem 4" descr="Uma imagem com Gordura animal, marisco, Produtos de peixe, comida&#10;&#10;Descrição gerada automaticamente">
            <a:extLst>
              <a:ext uri="{FF2B5EF4-FFF2-40B4-BE49-F238E27FC236}">
                <a16:creationId xmlns:a16="http://schemas.microsoft.com/office/drawing/2014/main" id="{19C3866E-1DE7-93D8-AF7E-3B1070D2A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15182" r="13696" b="25362"/>
          <a:stretch/>
        </p:blipFill>
        <p:spPr bwMode="auto">
          <a:xfrm>
            <a:off x="8884070" y="2546080"/>
            <a:ext cx="1131837" cy="1131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Uma imagem com Fast food, comida, comida cozida, Snack&#10;&#10;Descrição gerada automaticamente">
            <a:extLst>
              <a:ext uri="{FF2B5EF4-FFF2-40B4-BE49-F238E27FC236}">
                <a16:creationId xmlns:a16="http://schemas.microsoft.com/office/drawing/2014/main" id="{55117A7D-B2E4-2BA7-F86C-F714912BB0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2" t="19445" r="13564" b="30084"/>
          <a:stretch/>
        </p:blipFill>
        <p:spPr bwMode="auto">
          <a:xfrm>
            <a:off x="8412521" y="4414899"/>
            <a:ext cx="1341120" cy="1341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 descr="Uma imagem com pessoa, ferramenta, peixe, a cortar&#10;&#10;Descrição gerada automaticamente">
            <a:extLst>
              <a:ext uri="{FF2B5EF4-FFF2-40B4-BE49-F238E27FC236}">
                <a16:creationId xmlns:a16="http://schemas.microsoft.com/office/drawing/2014/main" id="{E88E9BC4-3818-242B-3624-BFC96B856C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" b="35906"/>
          <a:stretch/>
        </p:blipFill>
        <p:spPr>
          <a:xfrm>
            <a:off x="7670752" y="2176101"/>
            <a:ext cx="1171761" cy="102147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E055DC3-B998-8B52-5836-28E7FF029100}"/>
              </a:ext>
            </a:extLst>
          </p:cNvPr>
          <p:cNvSpPr txBox="1"/>
          <p:nvPr/>
        </p:nvSpPr>
        <p:spPr>
          <a:xfrm>
            <a:off x="7596999" y="3684854"/>
            <a:ext cx="244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Figura 1 – </a:t>
            </a:r>
            <a:r>
              <a:rPr lang="pt-PT" sz="1600" dirty="0"/>
              <a:t>Preparação do peixe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CA7C01B-39A0-CF48-678D-7A83DB3C8B24}"/>
              </a:ext>
            </a:extLst>
          </p:cNvPr>
          <p:cNvSpPr txBox="1"/>
          <p:nvPr/>
        </p:nvSpPr>
        <p:spPr>
          <a:xfrm>
            <a:off x="7650628" y="5811357"/>
            <a:ext cx="244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Figura 2 – </a:t>
            </a:r>
            <a:r>
              <a:rPr lang="pt-PT" sz="1600" dirty="0"/>
              <a:t>Processo de grelhar o peixe</a:t>
            </a: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938</Words>
  <Application>Microsoft Office PowerPoint</Application>
  <PresentationFormat>Ecrã Panorâmico</PresentationFormat>
  <Paragraphs>378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Bahnschrift</vt:lpstr>
      <vt:lpstr>Calibri</vt:lpstr>
      <vt:lpstr>Calibri 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susana mendes</cp:lastModifiedBy>
  <cp:revision>27</cp:revision>
  <dcterms:created xsi:type="dcterms:W3CDTF">2023-02-27T10:13:03Z</dcterms:created>
  <dcterms:modified xsi:type="dcterms:W3CDTF">2024-05-30T19:55:10Z</dcterms:modified>
</cp:coreProperties>
</file>