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04/03/24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“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escondido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avô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Lombos de Bacalhau;</a:t>
            </a:r>
          </a:p>
          <a:p>
            <a:pPr marL="285750" indent="-285750">
              <a:buFontTx/>
              <a:buChar char="-"/>
            </a:pPr>
            <a:r>
              <a:rPr lang="pt-PT" dirty="0"/>
              <a:t>Ovos;</a:t>
            </a:r>
          </a:p>
          <a:p>
            <a:pPr marL="285750" indent="-285750">
              <a:buFontTx/>
              <a:buChar char="-"/>
            </a:pPr>
            <a:r>
              <a:rPr lang="pt-PT" dirty="0"/>
              <a:t>Pão Ralado;</a:t>
            </a:r>
          </a:p>
          <a:p>
            <a:pPr marL="285750" indent="-285750">
              <a:buFontTx/>
              <a:buChar char="-"/>
            </a:pPr>
            <a:r>
              <a:rPr lang="pt-PT" dirty="0"/>
              <a:t>Manteiga;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Alho;</a:t>
            </a:r>
          </a:p>
          <a:p>
            <a:pPr marL="285750" indent="-285750">
              <a:buFontTx/>
              <a:buChar char="-"/>
            </a:pPr>
            <a:r>
              <a:rPr lang="pt-PT" dirty="0"/>
              <a:t>Couve Portuguesa ou Alface (consoante a época do ano);</a:t>
            </a:r>
          </a:p>
          <a:p>
            <a:pPr marL="285750" indent="-285750">
              <a:buFontTx/>
              <a:buChar char="-"/>
            </a:pPr>
            <a:r>
              <a:rPr lang="pt-PT" dirty="0"/>
              <a:t>Limão;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Azeite;</a:t>
            </a:r>
          </a:p>
          <a:p>
            <a:pPr marL="285750" indent="-285750">
              <a:buFontTx/>
              <a:buChar char="-"/>
            </a:pPr>
            <a:r>
              <a:rPr lang="pt-PT" dirty="0"/>
              <a:t>Leite;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Sal.</a:t>
            </a:r>
          </a:p>
          <a:p>
            <a:endParaRPr lang="pt-PT" dirty="0"/>
          </a:p>
        </p:txBody>
      </p:sp>
      <p:pic>
        <p:nvPicPr>
          <p:cNvPr id="3" name="Imagem 2" descr="Uma imagem com comida, Cozinha, prato, Snack&#10;&#10;Descrição gerada automaticamente">
            <a:extLst>
              <a:ext uri="{FF2B5EF4-FFF2-40B4-BE49-F238E27FC236}">
                <a16:creationId xmlns:a16="http://schemas.microsoft.com/office/drawing/2014/main" id="{95326085-8083-F756-96D1-EB57FE700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r="12305" b="8752"/>
          <a:stretch/>
        </p:blipFill>
        <p:spPr bwMode="auto">
          <a:xfrm>
            <a:off x="5426682" y="2060093"/>
            <a:ext cx="4760044" cy="2412516"/>
          </a:xfrm>
          <a:prstGeom prst="rect">
            <a:avLst/>
          </a:prstGeom>
          <a:ln w="53975" cmpd="thickThin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45499F-89E4-6FBD-3D53-F7D3AE643EBA}"/>
              </a:ext>
            </a:extLst>
          </p:cNvPr>
          <p:cNvSpPr txBox="1"/>
          <p:nvPr/>
        </p:nvSpPr>
        <p:spPr>
          <a:xfrm>
            <a:off x="1089189" y="2100064"/>
            <a:ext cx="6263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- Para a confeção do “Bacalhau escondido do avô”, devemos começar precisamente por descongelar o bacalhau e deixá-lo de molho em leite, durante uma noite, para que este fique mais “macio” e menos salgado;</a:t>
            </a:r>
          </a:p>
          <a:p>
            <a:pPr algn="just"/>
            <a:r>
              <a:rPr lang="pt-PT" sz="1600" dirty="0"/>
              <a:t>- Pré-aquecer o forno a 130ºC;</a:t>
            </a:r>
          </a:p>
          <a:p>
            <a:pPr algn="just"/>
            <a:r>
              <a:rPr lang="pt-PT" sz="1600" dirty="0"/>
              <a:t>- Numa assadeira de barro, colocar cebola e alho cortados aos bocadinhos, e azeite;</a:t>
            </a:r>
          </a:p>
        </p:txBody>
      </p:sp>
      <p:pic>
        <p:nvPicPr>
          <p:cNvPr id="8" name="Imagem 7" descr="Uma imagem com interior, pessoa, Fast food, comida&#10;&#10;Descrição gerada automaticamente">
            <a:extLst>
              <a:ext uri="{FF2B5EF4-FFF2-40B4-BE49-F238E27FC236}">
                <a16:creationId xmlns:a16="http://schemas.microsoft.com/office/drawing/2014/main" id="{53863D35-AE7A-3AC8-22CD-8B6E8A04A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/>
          <a:stretch/>
        </p:blipFill>
        <p:spPr bwMode="auto">
          <a:xfrm>
            <a:off x="7629195" y="2071459"/>
            <a:ext cx="2449302" cy="1626870"/>
          </a:xfrm>
          <a:prstGeom prst="rect">
            <a:avLst/>
          </a:prstGeom>
          <a:ln w="38100" cmpd="thickThin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37235E3-60C7-06A2-5F8E-09614568AC5C}"/>
              </a:ext>
            </a:extLst>
          </p:cNvPr>
          <p:cNvGrpSpPr/>
          <p:nvPr/>
        </p:nvGrpSpPr>
        <p:grpSpPr>
          <a:xfrm>
            <a:off x="6096000" y="4521295"/>
            <a:ext cx="4055427" cy="1072515"/>
            <a:chOff x="3927793" y="2896552"/>
            <a:chExt cx="4055427" cy="1072515"/>
          </a:xfrm>
        </p:grpSpPr>
        <p:pic>
          <p:nvPicPr>
            <p:cNvPr id="9" name="Imagem 8" descr="Uma imagem com prato, serviço de mesa, ovo, comida&#10;&#10;Descrição gerada automaticamente">
              <a:extLst>
                <a:ext uri="{FF2B5EF4-FFF2-40B4-BE49-F238E27FC236}">
                  <a16:creationId xmlns:a16="http://schemas.microsoft.com/office/drawing/2014/main" id="{38D07A17-F538-2489-7BD3-0B4E7C997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7" t="7357" b="12235"/>
            <a:stretch/>
          </p:blipFill>
          <p:spPr bwMode="auto">
            <a:xfrm>
              <a:off x="3927793" y="2896552"/>
              <a:ext cx="2138680" cy="1072515"/>
            </a:xfrm>
            <a:prstGeom prst="rect">
              <a:avLst/>
            </a:prstGeom>
            <a:ln w="5715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m 9" descr="Uma imagem com interior, comida, tigela, serviço de mesa&#10;&#10;Descrição gerada automaticamente">
              <a:extLst>
                <a:ext uri="{FF2B5EF4-FFF2-40B4-BE49-F238E27FC236}">
                  <a16:creationId xmlns:a16="http://schemas.microsoft.com/office/drawing/2014/main" id="{1745FA85-2F28-4A4B-8D98-2C4423122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6" t="48886" r="27045"/>
            <a:stretch/>
          </p:blipFill>
          <p:spPr bwMode="auto">
            <a:xfrm>
              <a:off x="6096000" y="2897822"/>
              <a:ext cx="1887220" cy="1062355"/>
            </a:xfrm>
            <a:prstGeom prst="rect">
              <a:avLst/>
            </a:prstGeom>
            <a:ln w="5715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AC57DD-9A36-A025-73CD-2D3F8395F0FC}"/>
              </a:ext>
            </a:extLst>
          </p:cNvPr>
          <p:cNvSpPr txBox="1"/>
          <p:nvPr/>
        </p:nvSpPr>
        <p:spPr>
          <a:xfrm>
            <a:off x="1089189" y="4039606"/>
            <a:ext cx="48742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600" dirty="0"/>
              <a:t>Bater os ovos num prato e noutro colocar pão ralado;</a:t>
            </a:r>
          </a:p>
          <a:p>
            <a:pPr marL="285750" indent="-285750" algn="just">
              <a:buFontTx/>
              <a:buChar char="-"/>
            </a:pPr>
            <a:r>
              <a:rPr lang="pt-PT" sz="1600" dirty="0"/>
              <a:t>Depois do bacalhau “escorrido”, passar pelo ovo e pelo pão ralado, e colocar na assadeira;</a:t>
            </a:r>
          </a:p>
          <a:p>
            <a:pPr marL="285750" indent="-285750" algn="just">
              <a:buFontTx/>
              <a:buChar char="-"/>
            </a:pPr>
            <a:r>
              <a:rPr lang="pt-PT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fim, regar o bacalhau com limão e levar a assadeira ao forno durante 1h30m. Nos 5 minutos finais, pode aumentar-se a temperatura do forno para 180ºC, a fim de ficar mais tostadinho</a:t>
            </a:r>
            <a:r>
              <a:rPr lang="pt-PT" sz="1600" dirty="0">
                <a:effectLst/>
              </a:rPr>
              <a:t>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83B91B-AD77-CFCA-1788-E3BFB6B0907E}"/>
              </a:ext>
            </a:extLst>
          </p:cNvPr>
          <p:cNvSpPr txBox="1"/>
          <p:nvPr/>
        </p:nvSpPr>
        <p:spPr>
          <a:xfrm>
            <a:off x="1089189" y="2100064"/>
            <a:ext cx="5318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600" dirty="0"/>
              <a:t>Enquanto o bacalhau está no forno, descascar as batatas e, numa panela com água a ferver, colocá-las a cozer;</a:t>
            </a:r>
          </a:p>
          <a:p>
            <a:pPr marL="285750" indent="-285750" algn="just">
              <a:buFontTx/>
              <a:buChar char="-"/>
            </a:pPr>
            <a:endParaRPr lang="pt-PT" sz="1600" dirty="0"/>
          </a:p>
          <a:p>
            <a:pPr marL="285750" indent="-285750" algn="just">
              <a:buFontTx/>
              <a:buChar char="-"/>
            </a:pPr>
            <a:r>
              <a:rPr lang="pt-PT" sz="1600" dirty="0"/>
              <a:t>De seguida, lavar folha a folha da couve portuguesa e, também numa panela com água a ferver, colocá-las a cozer;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4A5447B-4090-A561-7D51-A106EB262E66}"/>
              </a:ext>
            </a:extLst>
          </p:cNvPr>
          <p:cNvGrpSpPr/>
          <p:nvPr/>
        </p:nvGrpSpPr>
        <p:grpSpPr>
          <a:xfrm>
            <a:off x="6589643" y="2079556"/>
            <a:ext cx="3583181" cy="1477328"/>
            <a:chOff x="3828097" y="2594610"/>
            <a:chExt cx="4535805" cy="1668780"/>
          </a:xfrm>
        </p:grpSpPr>
        <p:pic>
          <p:nvPicPr>
            <p:cNvPr id="6" name="Imagem 5" descr="Uma imagem com pessoa, Snack, comida, refeição&#10;&#10;Descrição gerada automaticamente">
              <a:extLst>
                <a:ext uri="{FF2B5EF4-FFF2-40B4-BE49-F238E27FC236}">
                  <a16:creationId xmlns:a16="http://schemas.microsoft.com/office/drawing/2014/main" id="{9143D268-31CE-22E2-225C-51954D282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97" y="2594610"/>
              <a:ext cx="2224405" cy="1668780"/>
            </a:xfrm>
            <a:prstGeom prst="rect">
              <a:avLst/>
            </a:prstGeom>
            <a:ln w="57150" cmpd="thickThin">
              <a:solidFill>
                <a:srgbClr val="00B050"/>
              </a:solidFill>
            </a:ln>
          </p:spPr>
        </p:pic>
        <p:pic>
          <p:nvPicPr>
            <p:cNvPr id="8" name="Imagem 7" descr="Uma imagem com Vegetal de folha verde, Utensílios de cozinha e pastelaria, interior, comida&#10;&#10;Descrição gerada automaticamente">
              <a:extLst>
                <a:ext uri="{FF2B5EF4-FFF2-40B4-BE49-F238E27FC236}">
                  <a16:creationId xmlns:a16="http://schemas.microsoft.com/office/drawing/2014/main" id="{7F2C80EF-9549-4900-388D-48161AC5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227" y="2594610"/>
              <a:ext cx="2225675" cy="1668780"/>
            </a:xfrm>
            <a:prstGeom prst="rect">
              <a:avLst/>
            </a:prstGeom>
            <a:ln w="57150" cmpd="thickThin">
              <a:solidFill>
                <a:srgbClr val="00B050"/>
              </a:solidFill>
            </a:ln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B57337-D6FE-9A4E-3F47-94232F3215A6}"/>
              </a:ext>
            </a:extLst>
          </p:cNvPr>
          <p:cNvSpPr txBox="1"/>
          <p:nvPr/>
        </p:nvSpPr>
        <p:spPr>
          <a:xfrm>
            <a:off x="1089189" y="4034852"/>
            <a:ext cx="53180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600" dirty="0"/>
              <a:t>Depois de cozidas, escorrer a água das duas panelas e reservar as batatas e a couve;</a:t>
            </a:r>
          </a:p>
          <a:p>
            <a:pPr marL="285750" indent="-285750" algn="just">
              <a:buFontTx/>
              <a:buChar char="-"/>
            </a:pPr>
            <a:r>
              <a:rPr lang="pt-PT" sz="1600" dirty="0"/>
              <a:t>Na panela das batatas, deitar manteiga, deixar derreter, juntar leite, voltar a deitar as batatas e mexer muito bem com um garfo até ficar um puré, mais ou menos homogéneo;</a:t>
            </a:r>
          </a:p>
          <a:p>
            <a:pPr marL="285750" indent="-285750" algn="just">
              <a:buFontTx/>
              <a:buChar char="-"/>
            </a:pPr>
            <a:r>
              <a:rPr lang="pt-PT" sz="1600" dirty="0"/>
              <a:t>Na panela da couve, colocar azeite e alho cortado aos bocadinhos, e saltear a couve portuguesa.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0A56CD9-35BE-5F99-54F2-79F1CCBF6EF9}"/>
              </a:ext>
            </a:extLst>
          </p:cNvPr>
          <p:cNvGrpSpPr/>
          <p:nvPr/>
        </p:nvGrpSpPr>
        <p:grpSpPr>
          <a:xfrm>
            <a:off x="7407210" y="3994727"/>
            <a:ext cx="2765614" cy="2040777"/>
            <a:chOff x="2264273" y="3426268"/>
            <a:chExt cx="2765614" cy="2040777"/>
          </a:xfrm>
        </p:grpSpPr>
        <p:pic>
          <p:nvPicPr>
            <p:cNvPr id="11" name="Imagem 10" descr="Uma imagem com batata, pessoa, Utensílios de cozinha e pastelaria, comida&#10;&#10;Descrição gerada automaticamente">
              <a:extLst>
                <a:ext uri="{FF2B5EF4-FFF2-40B4-BE49-F238E27FC236}">
                  <a16:creationId xmlns:a16="http://schemas.microsoft.com/office/drawing/2014/main" id="{6B5713A5-5D22-5E1F-4BAE-DB82E8F40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0"/>
            <a:stretch/>
          </p:blipFill>
          <p:spPr bwMode="auto">
            <a:xfrm>
              <a:off x="3585262" y="3426268"/>
              <a:ext cx="1444625" cy="960755"/>
            </a:xfrm>
            <a:prstGeom prst="rect">
              <a:avLst/>
            </a:prstGeom>
            <a:ln w="57150" cap="flat" cmpd="thickThin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m 11" descr="Uma imagem com Utensílios de cozinha e pastelaria, interior, Utensílio de cozinha, Instrumento de cozinha&#10;&#10;Descrição gerada automaticamente">
              <a:extLst>
                <a:ext uri="{FF2B5EF4-FFF2-40B4-BE49-F238E27FC236}">
                  <a16:creationId xmlns:a16="http://schemas.microsoft.com/office/drawing/2014/main" id="{5D50A583-4B12-790E-5CD7-38808EC95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6" r="12157"/>
            <a:stretch/>
          </p:blipFill>
          <p:spPr bwMode="auto">
            <a:xfrm>
              <a:off x="2264273" y="3431348"/>
              <a:ext cx="1174750" cy="955675"/>
            </a:xfrm>
            <a:prstGeom prst="rect">
              <a:avLst/>
            </a:prstGeom>
            <a:ln w="5715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7A5AD597-5BD4-0CD9-A3A5-700F4CE1FF61}"/>
                </a:ext>
              </a:extLst>
            </p:cNvPr>
            <p:cNvGrpSpPr/>
            <p:nvPr/>
          </p:nvGrpSpPr>
          <p:grpSpPr>
            <a:xfrm>
              <a:off x="2264273" y="4511371"/>
              <a:ext cx="2765614" cy="955674"/>
              <a:chOff x="2264272" y="4512101"/>
              <a:chExt cx="3359089" cy="1031404"/>
            </a:xfrm>
          </p:grpSpPr>
          <p:pic>
            <p:nvPicPr>
              <p:cNvPr id="13" name="Imagem 12" descr="Uma imagem com Utensílios de cozinha e pastelaria, wok, Instrumento de cozinha, amarelo&#10;&#10;Descrição gerada automaticamente">
                <a:extLst>
                  <a:ext uri="{FF2B5EF4-FFF2-40B4-BE49-F238E27FC236}">
                    <a16:creationId xmlns:a16="http://schemas.microsoft.com/office/drawing/2014/main" id="{34CDA3AA-9E47-D70B-CA66-F1880BD3B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9" r="36393" b="4970"/>
              <a:stretch/>
            </p:blipFill>
            <p:spPr bwMode="auto">
              <a:xfrm>
                <a:off x="2264272" y="4522040"/>
                <a:ext cx="1833245" cy="1021465"/>
              </a:xfrm>
              <a:prstGeom prst="rect">
                <a:avLst/>
              </a:prstGeom>
              <a:ln w="57150" cap="flat" cmpd="thickThin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Imagem 13" descr="Uma imagem com Utensílios de cozinha e pastelaria, wok, comida, pessoa&#10;&#10;Descrição gerada automaticamente">
                <a:extLst>
                  <a:ext uri="{FF2B5EF4-FFF2-40B4-BE49-F238E27FC236}">
                    <a16:creationId xmlns:a16="http://schemas.microsoft.com/office/drawing/2014/main" id="{2A6B2720-60A2-DB89-F8D7-07F4D4BE9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62"/>
              <a:stretch/>
            </p:blipFill>
            <p:spPr bwMode="auto">
              <a:xfrm>
                <a:off x="4168714" y="4512101"/>
                <a:ext cx="1454647" cy="1031404"/>
              </a:xfrm>
              <a:prstGeom prst="rect">
                <a:avLst/>
              </a:prstGeom>
              <a:ln w="57150" cap="flat" cmpd="thickThin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CF3C71-1057-7590-E827-0393DB863751}"/>
              </a:ext>
            </a:extLst>
          </p:cNvPr>
          <p:cNvSpPr txBox="1"/>
          <p:nvPr/>
        </p:nvSpPr>
        <p:spPr>
          <a:xfrm>
            <a:off x="1089189" y="2100064"/>
            <a:ext cx="5318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600" dirty="0"/>
              <a:t>Deitar o puré e a couve salteada nas respetivas terrinas;</a:t>
            </a:r>
          </a:p>
          <a:p>
            <a:pPr algn="just"/>
            <a:endParaRPr lang="pt-PT" sz="1600" dirty="0"/>
          </a:p>
          <a:p>
            <a:pPr marL="285750" indent="-285750" algn="just">
              <a:buFontTx/>
              <a:buChar char="-"/>
            </a:pPr>
            <a:r>
              <a:rPr lang="pt-PT" sz="1600" dirty="0"/>
              <a:t>Retirar o bacalhau do forno e servir.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F2CBE7E-534B-F668-DEE9-E0EDF76714FD}"/>
              </a:ext>
            </a:extLst>
          </p:cNvPr>
          <p:cNvGrpSpPr/>
          <p:nvPr/>
        </p:nvGrpSpPr>
        <p:grpSpPr>
          <a:xfrm>
            <a:off x="6809812" y="2100064"/>
            <a:ext cx="3418872" cy="2163823"/>
            <a:chOff x="6628717" y="2100064"/>
            <a:chExt cx="3599967" cy="2472791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B137B72-BFD5-51A5-A4ED-A8649C89B452}"/>
                </a:ext>
              </a:extLst>
            </p:cNvPr>
            <p:cNvGrpSpPr/>
            <p:nvPr/>
          </p:nvGrpSpPr>
          <p:grpSpPr>
            <a:xfrm>
              <a:off x="6628717" y="2100064"/>
              <a:ext cx="3599967" cy="1267597"/>
              <a:chOff x="6027525" y="2100064"/>
              <a:chExt cx="4201160" cy="1455420"/>
            </a:xfrm>
          </p:grpSpPr>
          <p:pic>
            <p:nvPicPr>
              <p:cNvPr id="6" name="Imagem 5" descr="Uma imagem com comida, interior, prato, amarelo&#10;&#10;Descrição gerada automaticamente">
                <a:extLst>
                  <a:ext uri="{FF2B5EF4-FFF2-40B4-BE49-F238E27FC236}">
                    <a16:creationId xmlns:a16="http://schemas.microsoft.com/office/drawing/2014/main" id="{C7A7E716-1369-0E9D-3A90-8DA9CCBDD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9"/>
              <a:stretch/>
            </p:blipFill>
            <p:spPr bwMode="auto">
              <a:xfrm>
                <a:off x="6027525" y="2109589"/>
                <a:ext cx="2357120" cy="1433195"/>
              </a:xfrm>
              <a:prstGeom prst="rect">
                <a:avLst/>
              </a:prstGeom>
              <a:ln w="57150" cmpd="thickThin">
                <a:solidFill>
                  <a:srgbClr val="00B05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Imagem 7" descr="Uma imagem com comida, lacticínio, interior, Utensílio de cozinha&#10;&#10;Descrição gerada automaticamente">
                <a:extLst>
                  <a:ext uri="{FF2B5EF4-FFF2-40B4-BE49-F238E27FC236}">
                    <a16:creationId xmlns:a16="http://schemas.microsoft.com/office/drawing/2014/main" id="{18B2CE1A-A99F-2583-9587-7EDB0B8DD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89" r="11799"/>
              <a:stretch/>
            </p:blipFill>
            <p:spPr bwMode="auto">
              <a:xfrm>
                <a:off x="8543395" y="2100064"/>
                <a:ext cx="1685290" cy="1455420"/>
              </a:xfrm>
              <a:prstGeom prst="rect">
                <a:avLst/>
              </a:prstGeom>
              <a:ln w="57150" cmpd="thickThin">
                <a:solidFill>
                  <a:srgbClr val="00B05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0" name="Imagem 9" descr="Uma imagem com comida, Cozinha, Snack, refeição&#10;&#10;Descrição gerada automaticamente">
              <a:extLst>
                <a:ext uri="{FF2B5EF4-FFF2-40B4-BE49-F238E27FC236}">
                  <a16:creationId xmlns:a16="http://schemas.microsoft.com/office/drawing/2014/main" id="{3975B0D0-0F48-908F-19DD-7B12D133A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4" b="34456"/>
            <a:stretch/>
          </p:blipFill>
          <p:spPr bwMode="auto">
            <a:xfrm>
              <a:off x="6628717" y="3490340"/>
              <a:ext cx="3599967" cy="1082515"/>
            </a:xfrm>
            <a:prstGeom prst="rect">
              <a:avLst/>
            </a:prstGeom>
            <a:ln w="57150" cap="flat" cmpd="thickThin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038FF8-96F9-3EE2-8800-9C0C1463A52D}"/>
              </a:ext>
            </a:extLst>
          </p:cNvPr>
          <p:cNvSpPr txBox="1"/>
          <p:nvPr/>
        </p:nvSpPr>
        <p:spPr>
          <a:xfrm>
            <a:off x="1089188" y="4263887"/>
            <a:ext cx="53180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1600" dirty="0"/>
              <a:t>A acompanhar este “prato”, o meu avô materno serve de entrada presunto produzido por ele (cria e mata um porco por ano) e, ainda, vinho também produzido com as uvas da sua vinha.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A3E664F-5B5E-618E-D350-9169CD2DC9A5}"/>
              </a:ext>
            </a:extLst>
          </p:cNvPr>
          <p:cNvGrpSpPr/>
          <p:nvPr/>
        </p:nvGrpSpPr>
        <p:grpSpPr>
          <a:xfrm>
            <a:off x="7592237" y="4383224"/>
            <a:ext cx="2048719" cy="1849384"/>
            <a:chOff x="6760526" y="4287193"/>
            <a:chExt cx="1893777" cy="1759034"/>
          </a:xfrm>
        </p:grpSpPr>
        <p:pic>
          <p:nvPicPr>
            <p:cNvPr id="13" name="Imagem 12" descr="Uma imagem com comida, serviço de mesa, prato, mesa&#10;&#10;Descrição gerada automaticamente">
              <a:extLst>
                <a:ext uri="{FF2B5EF4-FFF2-40B4-BE49-F238E27FC236}">
                  <a16:creationId xmlns:a16="http://schemas.microsoft.com/office/drawing/2014/main" id="{7A323237-A5C7-C058-27BB-3C7816606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1" t="31617" b="11804"/>
            <a:stretch/>
          </p:blipFill>
          <p:spPr bwMode="auto">
            <a:xfrm>
              <a:off x="6760526" y="5297406"/>
              <a:ext cx="1151021" cy="748821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 descr="Uma imagem com mamífero, chão, interior&#10;&#10;Descrição gerada automaticamente">
              <a:extLst>
                <a:ext uri="{FF2B5EF4-FFF2-40B4-BE49-F238E27FC236}">
                  <a16:creationId xmlns:a16="http://schemas.microsoft.com/office/drawing/2014/main" id="{D067CFA9-5FD9-567F-0C78-E29F32C41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3" t="19366" r="15419" b="14675"/>
            <a:stretch/>
          </p:blipFill>
          <p:spPr bwMode="auto">
            <a:xfrm rot="5400000">
              <a:off x="6632599" y="4427999"/>
              <a:ext cx="929797" cy="67394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m 14" descr="Uma imagem com moldura de fotografia, quadro, interior, arte&#10;&#10;Descrição gerada automaticamente">
              <a:extLst>
                <a:ext uri="{FF2B5EF4-FFF2-40B4-BE49-F238E27FC236}">
                  <a16:creationId xmlns:a16="http://schemas.microsoft.com/office/drawing/2014/main" id="{AC88D9A7-9ABD-22FA-5918-9D9FD3EF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47" t="24963" r="27438" b="30916"/>
            <a:stretch/>
          </p:blipFill>
          <p:spPr bwMode="auto">
            <a:xfrm rot="5400000">
              <a:off x="7916791" y="5308715"/>
              <a:ext cx="768565" cy="706459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m 15" descr="Uma imagem com ar livre, água, relva, reflexo&#10;&#10;Descrição gerada automaticamente">
              <a:extLst>
                <a:ext uri="{FF2B5EF4-FFF2-40B4-BE49-F238E27FC236}">
                  <a16:creationId xmlns:a16="http://schemas.microsoft.com/office/drawing/2014/main" id="{5CA80ADB-E378-8233-FDF5-95B94F337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0" r="5505" b="19817"/>
            <a:stretch/>
          </p:blipFill>
          <p:spPr bwMode="auto">
            <a:xfrm rot="10800000">
              <a:off x="7501995" y="4287193"/>
              <a:ext cx="1151021" cy="947420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457</Words>
  <Application>Microsoft Macintosh PowerPoint</Application>
  <PresentationFormat>Ecrã Panorâmico</PresentationFormat>
  <Paragraphs>89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Ricardo Santos</cp:lastModifiedBy>
  <cp:revision>3</cp:revision>
  <dcterms:created xsi:type="dcterms:W3CDTF">2023-02-27T10:13:03Z</dcterms:created>
  <dcterms:modified xsi:type="dcterms:W3CDTF">2024-03-04T00:41:34Z</dcterms:modified>
</cp:coreProperties>
</file>