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  <p:sldId id="119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RECEITA: 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MADEWaffleSoft"/>
              </a:rPr>
              <a:t>Salada Mediterrânica de grãos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l"/>
            <a:r>
              <a:rPr lang="pt-PT" sz="1800" b="0" i="0" u="none" strike="noStrike" baseline="0" dirty="0">
                <a:solidFill>
                  <a:srgbClr val="3C5949"/>
                </a:solidFill>
                <a:latin typeface="Jua-Regular"/>
              </a:rPr>
              <a:t>Ingredientes: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1 ch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á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vena de gr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ã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o-de-bico cozido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1 ch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á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vena de quinoa cozida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1 tomate picado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½ 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pepino cortado em cubos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¼ 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de cebola roxa picada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2 colheres de sopa de azeite de oliva virgem extra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Sumo de 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½ 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lim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ã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o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1 colher de ch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á 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de or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é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g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ã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os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Folhas de manjeric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NotoSans-Regular"/>
              </a:rPr>
              <a:t>ã</a:t>
            </a:r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o fresco</a:t>
            </a:r>
          </a:p>
          <a:p>
            <a:pPr algn="l"/>
            <a:r>
              <a:rPr lang="pt-PT" sz="1800" b="0" i="0" u="none" strike="noStrike" baseline="0" dirty="0">
                <a:solidFill>
                  <a:srgbClr val="544541"/>
                </a:solidFill>
                <a:latin typeface="Jua-Regular"/>
              </a:rPr>
              <a:t>Sal e pimenta a gosto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59D1DA-06E2-38BA-B4F5-020AE4FD08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64" t="2172" r="32185" b="14360"/>
          <a:stretch/>
        </p:blipFill>
        <p:spPr>
          <a:xfrm>
            <a:off x="6173665" y="2286999"/>
            <a:ext cx="3653623" cy="34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4494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Numa panela coze-se a quinoa.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Numa tigela </a:t>
            </a:r>
            <a:r>
              <a:rPr lang="pt-PT" sz="1800" b="0" i="0" u="none" strike="noStrike" baseline="0" dirty="0">
                <a:latin typeface="Jua-Regular"/>
              </a:rPr>
              <a:t>grande, misture o gr</a:t>
            </a:r>
            <a:r>
              <a:rPr lang="pt-PT" sz="1800" b="0" i="0" u="none" strike="noStrike" baseline="0" dirty="0">
                <a:latin typeface="NotoSans-Regular"/>
              </a:rPr>
              <a:t>ã</a:t>
            </a:r>
            <a:r>
              <a:rPr lang="pt-PT" sz="1800" b="0" i="0" u="none" strike="noStrike" baseline="0" dirty="0">
                <a:latin typeface="Jua-Regular"/>
              </a:rPr>
              <a:t>o-de-bico, pré-cozido, e a  quinoa</a:t>
            </a:r>
          </a:p>
          <a:p>
            <a:r>
              <a:rPr lang="pt-PT" sz="1800" b="0" i="0" u="none" strike="noStrike" baseline="0" dirty="0">
                <a:latin typeface="Jua-Regular"/>
              </a:rPr>
              <a:t> j</a:t>
            </a:r>
            <a:r>
              <a:rPr lang="pt-PT" sz="1800" b="0" i="0" u="none" strike="noStrike" baseline="0" dirty="0">
                <a:latin typeface="NotoSans-Regular"/>
              </a:rPr>
              <a:t>á </a:t>
            </a:r>
            <a:r>
              <a:rPr lang="pt-PT" sz="1800" b="0" i="0" u="none" strike="noStrike" baseline="0" dirty="0">
                <a:latin typeface="Jua-Regular"/>
              </a:rPr>
              <a:t>cozidos.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12ECFD-D474-79A4-CF9B-A7CE9A112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2200589"/>
            <a:ext cx="2449302" cy="15745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19E869-A5F9-DFF2-2EF5-27631C4CA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5" y="4122208"/>
            <a:ext cx="244930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l"/>
            <a:r>
              <a:rPr lang="pt-PT" dirty="0"/>
              <a:t>3º) </a:t>
            </a:r>
            <a:r>
              <a:rPr lang="pt-PT" sz="1800" b="0" i="0" u="none" strike="noStrike" baseline="0" dirty="0">
                <a:latin typeface="Jua-Regular"/>
              </a:rPr>
              <a:t>Adicione o tomate, o pepino e a cebola roxa.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l"/>
            <a:r>
              <a:rPr lang="pt-PT" dirty="0"/>
              <a:t>4º) </a:t>
            </a:r>
            <a:r>
              <a:rPr lang="pt-PT" sz="1800" b="0" i="0" u="none" strike="noStrike" baseline="0" dirty="0">
                <a:latin typeface="Jua-Regular"/>
              </a:rPr>
              <a:t>Tempere com azeite, sumo de lim</a:t>
            </a:r>
            <a:r>
              <a:rPr lang="pt-PT" sz="1800" b="0" i="0" u="none" strike="noStrike" baseline="0" dirty="0">
                <a:latin typeface="NotoSans-Regular"/>
              </a:rPr>
              <a:t>ã</a:t>
            </a:r>
            <a:r>
              <a:rPr lang="pt-PT" sz="1800" b="0" i="0" u="none" strike="noStrike" baseline="0" dirty="0">
                <a:latin typeface="Jua-Regular"/>
              </a:rPr>
              <a:t>o, or</a:t>
            </a:r>
            <a:r>
              <a:rPr lang="pt-PT" sz="1800" b="0" i="0" u="none" strike="noStrike" baseline="0" dirty="0">
                <a:latin typeface="NotoSans-Regular"/>
              </a:rPr>
              <a:t>é</a:t>
            </a:r>
            <a:r>
              <a:rPr lang="pt-PT" sz="1800" b="0" i="0" u="none" strike="noStrike" baseline="0" dirty="0">
                <a:latin typeface="Jua-Regular"/>
              </a:rPr>
              <a:t>g</a:t>
            </a:r>
            <a:r>
              <a:rPr lang="pt-PT" sz="1800" b="0" i="0" u="none" strike="noStrike" baseline="0" dirty="0">
                <a:latin typeface="NotoSans-Regular"/>
              </a:rPr>
              <a:t>ã</a:t>
            </a:r>
            <a:r>
              <a:rPr lang="pt-PT" sz="1800" b="0" i="0" u="none" strike="noStrike" baseline="0" dirty="0">
                <a:latin typeface="Jua-Regular"/>
              </a:rPr>
              <a:t>os, sal e pimenta.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B20306F-21C9-8B00-8A8C-20F53395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007" y="2173784"/>
            <a:ext cx="2514490" cy="15745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48A01DC-2262-B223-730E-1E983FBEC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5" y="4089111"/>
            <a:ext cx="2525764" cy="15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l"/>
            <a:r>
              <a:rPr lang="pt-PT" dirty="0"/>
              <a:t>5º</a:t>
            </a:r>
            <a:r>
              <a:rPr lang="pt-PT" dirty="0">
                <a:latin typeface="Jua-Regular"/>
              </a:rPr>
              <a:t>)</a:t>
            </a:r>
            <a:r>
              <a:rPr lang="pt-PT" sz="1800" b="0" i="0" u="none" strike="noStrike" baseline="0" dirty="0">
                <a:latin typeface="Jua-Regular"/>
              </a:rPr>
              <a:t>. Misture bem e finalize com folhas de manjeric</a:t>
            </a:r>
            <a:r>
              <a:rPr lang="pt-PT" sz="1800" b="0" i="0" u="none" strike="noStrike" baseline="0" dirty="0">
                <a:latin typeface="NotoSans-Regular"/>
              </a:rPr>
              <a:t>ã</a:t>
            </a:r>
            <a:r>
              <a:rPr lang="pt-PT" sz="1800" b="0" i="0" u="none" strike="noStrike" baseline="0" dirty="0">
                <a:latin typeface="Jua-Regular"/>
              </a:rPr>
              <a:t>o fresco.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l"/>
            <a:r>
              <a:rPr lang="pt-PT" dirty="0"/>
              <a:t>6º) </a:t>
            </a:r>
            <a:r>
              <a:rPr lang="pt-PT" sz="1800" b="0" i="0" u="none" strike="noStrike" baseline="0" dirty="0">
                <a:latin typeface="Jua-Regular"/>
              </a:rPr>
              <a:t>Sirva de imediato ou leve ao frigor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fico por 30 minutos para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intensificar os sabores.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3F52DF-3427-0D96-D094-77033575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2200589"/>
            <a:ext cx="2449302" cy="15718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C6B9CF-8F39-57A1-C330-40C42AC4E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6" y="4151586"/>
            <a:ext cx="2449302" cy="14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32E49-157C-13D9-522C-BC138019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C479610A-20AC-812C-DB87-8DC9AE37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D0A0165-4F0B-795E-DBC6-AD4176F01AE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408779E-EE41-141C-9557-770A6193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900E46D-968E-5007-560D-D8A02D8D6025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IMPORT</a:t>
            </a:r>
            <a:r>
              <a:rPr lang="pt-PT" sz="1800" b="0" i="0" u="none" strike="noStrike" baseline="0" dirty="0">
                <a:latin typeface="NotoSans-Regular"/>
              </a:rPr>
              <a:t>Â</a:t>
            </a:r>
            <a:r>
              <a:rPr lang="pt-PT" sz="1800" b="0" i="0" u="none" strike="noStrike" baseline="0" dirty="0">
                <a:latin typeface="Jua-Regular"/>
              </a:rPr>
              <a:t>NCIA DOS PRINC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PIOS DA DIETA MEDITERR</a:t>
            </a:r>
            <a:r>
              <a:rPr lang="pt-PT" sz="1800" b="0" i="0" u="none" strike="noStrike" baseline="0" dirty="0">
                <a:latin typeface="NotoSans-Regular"/>
              </a:rPr>
              <a:t>Â</a:t>
            </a:r>
            <a:r>
              <a:rPr lang="pt-PT" sz="1800" b="0" i="0" u="none" strike="noStrike" baseline="0" dirty="0">
                <a:latin typeface="Jua-Regular"/>
              </a:rPr>
              <a:t>NICA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A dieta mediterr</a:t>
            </a:r>
            <a:r>
              <a:rPr lang="pt-PT" sz="1800" b="0" i="0" u="none" strike="noStrike" baseline="0" dirty="0">
                <a:latin typeface="NotoSans-Regular"/>
              </a:rPr>
              <a:t>â</a:t>
            </a:r>
            <a:r>
              <a:rPr lang="pt-PT" sz="1800" b="0" i="0" u="none" strike="noStrike" baseline="0" dirty="0">
                <a:latin typeface="Jua-Regular"/>
              </a:rPr>
              <a:t>nica baseia-se no consumo de alimentos naturais e integrais, como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cereais, leguminosas, frutas, legumes, azeite de oliva e peixe. Os seus benef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cios incluem a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redu</a:t>
            </a:r>
            <a:r>
              <a:rPr lang="pt-PT" sz="1800" b="0" i="0" u="none" strike="noStrike" baseline="0" dirty="0">
                <a:latin typeface="NotoSans-Regular"/>
              </a:rPr>
              <a:t>çã</a:t>
            </a:r>
            <a:r>
              <a:rPr lang="pt-PT" sz="1800" b="0" i="0" u="none" strike="noStrike" baseline="0" dirty="0">
                <a:latin typeface="Jua-Regular"/>
              </a:rPr>
              <a:t>o do risco de doen</a:t>
            </a:r>
            <a:r>
              <a:rPr lang="pt-PT" sz="1800" b="0" i="0" u="none" strike="noStrike" baseline="0" dirty="0">
                <a:latin typeface="NotoSans-Regular"/>
              </a:rPr>
              <a:t>ç</a:t>
            </a:r>
            <a:r>
              <a:rPr lang="pt-PT" sz="1800" b="0" i="0" u="none" strike="noStrike" baseline="0" dirty="0">
                <a:latin typeface="Jua-Regular"/>
              </a:rPr>
              <a:t>as cardiovasculares, a melhoria da sa</a:t>
            </a:r>
            <a:r>
              <a:rPr lang="pt-PT" sz="1800" b="0" i="0" u="none" strike="noStrike" baseline="0" dirty="0">
                <a:latin typeface="NotoSans-Regular"/>
              </a:rPr>
              <a:t>ú</a:t>
            </a:r>
            <a:r>
              <a:rPr lang="pt-PT" sz="1800" b="0" i="0" u="none" strike="noStrike" baseline="0" dirty="0">
                <a:latin typeface="Jua-Regular"/>
              </a:rPr>
              <a:t>de cerebral e o aumento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da longevidade. Al</a:t>
            </a:r>
            <a:r>
              <a:rPr lang="pt-PT" sz="1800" b="0" i="0" u="none" strike="noStrike" baseline="0" dirty="0">
                <a:latin typeface="NotoSans-Regular"/>
              </a:rPr>
              <a:t>é</a:t>
            </a:r>
            <a:r>
              <a:rPr lang="pt-PT" sz="1800" b="0" i="0" u="none" strike="noStrike" baseline="0" dirty="0">
                <a:latin typeface="Jua-Regular"/>
              </a:rPr>
              <a:t>m disso, prioriza ingredientes frescos e sazonais, reduzindo a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necessidade de produtos </a:t>
            </a:r>
            <a:r>
              <a:rPr lang="pt-PT" sz="1800" b="0" i="0" u="none" strike="noStrike" baseline="0" dirty="0" err="1">
                <a:latin typeface="Jua-Regular"/>
              </a:rPr>
              <a:t>ultraprocessados</a:t>
            </a:r>
            <a:r>
              <a:rPr lang="pt-PT" sz="1800" b="0" i="0" u="none" strike="noStrike" baseline="0" dirty="0">
                <a:latin typeface="Jua-Regular"/>
              </a:rPr>
              <a:t>.</a:t>
            </a:r>
          </a:p>
          <a:p>
            <a:pPr algn="l"/>
            <a:endParaRPr lang="pt-PT" sz="1800" b="0" i="0" u="none" strike="noStrike" baseline="0" dirty="0">
              <a:solidFill>
                <a:srgbClr val="3C5949"/>
              </a:solidFill>
              <a:latin typeface="Jua-Regular"/>
            </a:endParaRP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IMPORT</a:t>
            </a:r>
            <a:r>
              <a:rPr lang="pt-PT" sz="1800" b="0" i="0" u="none" strike="noStrike" baseline="0" dirty="0">
                <a:latin typeface="NotoSans-Regular"/>
              </a:rPr>
              <a:t>Â</a:t>
            </a:r>
            <a:r>
              <a:rPr lang="pt-PT" sz="1800" b="0" i="0" u="none" strike="noStrike" baseline="0" dirty="0">
                <a:latin typeface="Jua-Regular"/>
              </a:rPr>
              <a:t>NCIA DO PRINC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PIO "DESPERD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CIO ZERO"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A sustentabilidade na alimenta</a:t>
            </a:r>
            <a:r>
              <a:rPr lang="pt-PT" sz="1800" b="0" i="0" u="none" strike="noStrike" baseline="0" dirty="0">
                <a:latin typeface="NotoSans-Regular"/>
              </a:rPr>
              <a:t>çã</a:t>
            </a:r>
            <a:r>
              <a:rPr lang="pt-PT" sz="1800" b="0" i="0" u="none" strike="noStrike" baseline="0" dirty="0">
                <a:latin typeface="Jua-Regular"/>
              </a:rPr>
              <a:t>o envolve aproveitar integralmente os ingredientes e evitar desperd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cios. Nesta receita: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1.A </a:t>
            </a:r>
            <a:r>
              <a:rPr lang="pt-PT" sz="1800" b="0" i="0" u="none" strike="noStrike" baseline="0" dirty="0">
                <a:latin typeface="NotoSans-Regular"/>
              </a:rPr>
              <a:t>á</a:t>
            </a:r>
            <a:r>
              <a:rPr lang="pt-PT" sz="1800" b="0" i="0" u="none" strike="noStrike" baseline="0" dirty="0">
                <a:latin typeface="Jua-Regular"/>
              </a:rPr>
              <a:t>gua da cozedura do gr</a:t>
            </a:r>
            <a:r>
              <a:rPr lang="pt-PT" sz="1800" b="0" i="0" u="none" strike="noStrike" baseline="0" dirty="0">
                <a:latin typeface="NotoSans-Regular"/>
              </a:rPr>
              <a:t>ã</a:t>
            </a:r>
            <a:r>
              <a:rPr lang="pt-PT" sz="1800" b="0" i="0" u="none" strike="noStrike" baseline="0" dirty="0">
                <a:latin typeface="Jua-Regular"/>
              </a:rPr>
              <a:t>o-de-bico pode ser usada para sopas.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2.Cascas de legumes podem ser reaproveitadas em caldos.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3.O azeite virgem extra e os temperos naturais minimizam o uso de produtos industrializados, reduzindo embalagens descart</a:t>
            </a:r>
            <a:r>
              <a:rPr lang="pt-PT" sz="1800" b="0" i="0" u="none" strike="noStrike" baseline="0" dirty="0">
                <a:latin typeface="NotoSans-Regular"/>
              </a:rPr>
              <a:t>á</a:t>
            </a:r>
            <a:r>
              <a:rPr lang="pt-PT" sz="1800" b="0" i="0" u="none" strike="noStrike" baseline="0" dirty="0">
                <a:latin typeface="Jua-Regular"/>
              </a:rPr>
              <a:t>veis.</a:t>
            </a:r>
          </a:p>
          <a:p>
            <a:pPr algn="l"/>
            <a:r>
              <a:rPr lang="pt-PT" sz="1800" b="0" i="0" u="none" strike="noStrike" baseline="0" dirty="0">
                <a:latin typeface="Jua-Regular"/>
              </a:rPr>
              <a:t>A ado</a:t>
            </a:r>
            <a:r>
              <a:rPr lang="pt-PT" sz="1800" b="0" i="0" u="none" strike="noStrike" baseline="0" dirty="0">
                <a:latin typeface="NotoSans-Regular"/>
              </a:rPr>
              <a:t>çã</a:t>
            </a:r>
            <a:r>
              <a:rPr lang="pt-PT" sz="1800" b="0" i="0" u="none" strike="noStrike" baseline="0" dirty="0">
                <a:latin typeface="Jua-Regular"/>
              </a:rPr>
              <a:t>o do desperd</a:t>
            </a:r>
            <a:r>
              <a:rPr lang="pt-PT" sz="1800" b="0" i="0" u="none" strike="noStrike" baseline="0" dirty="0">
                <a:latin typeface="NotoSans-Regular"/>
              </a:rPr>
              <a:t>í</a:t>
            </a:r>
            <a:r>
              <a:rPr lang="pt-PT" sz="1800" b="0" i="0" u="none" strike="noStrike" baseline="0" dirty="0">
                <a:latin typeface="Jua-Regular"/>
              </a:rPr>
              <a:t>cio zero ajuda na preserva</a:t>
            </a:r>
            <a:r>
              <a:rPr lang="pt-PT" sz="1800" b="0" i="0" u="none" strike="noStrike" baseline="0" dirty="0">
                <a:latin typeface="NotoSans-Regular"/>
              </a:rPr>
              <a:t>çã</a:t>
            </a:r>
            <a:r>
              <a:rPr lang="pt-PT" sz="1800" b="0" i="0" u="none" strike="noStrike" baseline="0" dirty="0">
                <a:latin typeface="Jua-Regular"/>
              </a:rPr>
              <a:t>o do meio ambiente e na economia dom</a:t>
            </a:r>
            <a:r>
              <a:rPr lang="pt-PT" sz="1800" b="0" i="0" u="none" strike="noStrike" baseline="0" dirty="0">
                <a:latin typeface="NotoSans-Regular"/>
              </a:rPr>
              <a:t>é</a:t>
            </a:r>
            <a:r>
              <a:rPr lang="pt-PT" sz="1800" b="0" i="0" u="none" strike="noStrike" baseline="0" dirty="0">
                <a:latin typeface="Jua-Regular"/>
              </a:rPr>
              <a:t>stica.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A7DA85-C565-DD90-5963-43645C123BB7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39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69B2-6A67-0D79-0116-EDB2F026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17C6EEC6-C819-1D11-6ADE-6A96D885F967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Webgrafia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58EACB08-8884-A592-FCEB-5D4857AC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75BF69E-BDDE-9212-BE63-54380E228BCE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C99234D-ABD4-8C88-B9E9-BF52209B2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89B469-B1BF-233E-EC30-A8CBF9EF1F6E}"/>
              </a:ext>
            </a:extLst>
          </p:cNvPr>
          <p:cNvSpPr txBox="1"/>
          <p:nvPr/>
        </p:nvSpPr>
        <p:spPr>
          <a:xfrm>
            <a:off x="686595" y="1829766"/>
            <a:ext cx="9668654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- Dire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çã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o-Geral da Sa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ú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de (DGS)</a:t>
            </a:r>
          </a:p>
          <a:p>
            <a:pPr algn="l"/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Programa Nacional para a Promo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çã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o</a:t>
            </a:r>
          </a:p>
          <a:p>
            <a:pPr algn="l"/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da Alimenta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çã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o Saud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á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vel (PNPAS)</a:t>
            </a:r>
          </a:p>
          <a:p>
            <a:pPr algn="l"/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Organiza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çã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o das Na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çõ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es Unidas para</a:t>
            </a:r>
          </a:p>
          <a:p>
            <a:pPr algn="l"/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a Alimenta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NotoSans-Regular"/>
              </a:rPr>
              <a:t>çã</a:t>
            </a:r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o e a Agricultura (FAO)</a:t>
            </a:r>
          </a:p>
          <a:p>
            <a:pPr algn="l"/>
            <a:r>
              <a:rPr lang="pt-PT" sz="1800" b="0" i="0" u="none" strike="noStrike" baseline="0" dirty="0">
                <a:solidFill>
                  <a:srgbClr val="387647"/>
                </a:solidFill>
                <a:latin typeface="Jua-Regular"/>
              </a:rPr>
              <a:t>12-02-2025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91BA85-169D-228A-6524-A5D3964207C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45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485</Words>
  <Application>Microsoft Office PowerPoint</Application>
  <PresentationFormat>Ecrã Panorâmico</PresentationFormat>
  <Paragraphs>137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Jua-Regular</vt:lpstr>
      <vt:lpstr>MADEWaffleSoft</vt:lpstr>
      <vt:lpstr>NotoSans-Regular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Teresa Cardoso</cp:lastModifiedBy>
  <cp:revision>3</cp:revision>
  <dcterms:created xsi:type="dcterms:W3CDTF">2023-02-27T10:13:03Z</dcterms:created>
  <dcterms:modified xsi:type="dcterms:W3CDTF">2025-05-31T18:16:35Z</dcterms:modified>
</cp:coreProperties>
</file>