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9715500" cy="6483350"/>
  <p:notesSz cx="9715500" cy="6483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9138" y="2009838"/>
            <a:ext cx="8263572" cy="1361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58277" y="3630676"/>
            <a:ext cx="680529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4925">
              <a:lnSpc>
                <a:spcPts val="1430"/>
              </a:lnSpc>
            </a:pPr>
            <a:r>
              <a:rPr dirty="0" u="sng" spc="-2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</a:rPr>
              <a:t>https://alimentacaosaudavelesustentavel.abaae.pt/receitas-</a:t>
            </a:r>
            <a:r>
              <a:rPr dirty="0" u="sng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</a:rPr>
              <a:t>sustentaveis/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4925">
              <a:lnSpc>
                <a:spcPts val="1430"/>
              </a:lnSpc>
            </a:pPr>
            <a:r>
              <a:rPr dirty="0" u="sng" spc="-2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</a:rPr>
              <a:t>https://alimentacaosaudavelesustentavel.abaae.pt/receitas-</a:t>
            </a:r>
            <a:r>
              <a:rPr dirty="0" u="sng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</a:rPr>
              <a:t>sustentaveis/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86092" y="1491170"/>
            <a:ext cx="4229005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006752" y="1491170"/>
            <a:ext cx="4229005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4925">
              <a:lnSpc>
                <a:spcPts val="1430"/>
              </a:lnSpc>
            </a:pPr>
            <a:r>
              <a:rPr dirty="0" u="sng" spc="-2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</a:rPr>
              <a:t>https://alimentacaosaudavelesustentavel.abaae.pt/receitas-</a:t>
            </a:r>
            <a:r>
              <a:rPr dirty="0" u="sng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</a:rPr>
              <a:t>sustentaveis/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4925">
              <a:lnSpc>
                <a:spcPts val="1430"/>
              </a:lnSpc>
            </a:pPr>
            <a:r>
              <a:rPr dirty="0" u="sng" spc="-2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</a:rPr>
              <a:t>https://alimentacaosaudavelesustentavel.abaae.pt/receitas-</a:t>
            </a:r>
            <a:r>
              <a:rPr dirty="0" u="sng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</a:rPr>
              <a:t>sustentaveis/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4925">
              <a:lnSpc>
                <a:spcPts val="1430"/>
              </a:lnSpc>
            </a:pPr>
            <a:r>
              <a:rPr dirty="0" u="sng" spc="-2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</a:rPr>
              <a:t>https://alimentacaosaudavelesustentavel.abaae.pt/receitas-</a:t>
            </a:r>
            <a:r>
              <a:rPr dirty="0" u="sng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</a:rPr>
              <a:t>sustentaveis/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94" y="-16256"/>
            <a:ext cx="8418894" cy="707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319" y="2287383"/>
            <a:ext cx="7136130" cy="4106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70063" y="6146774"/>
            <a:ext cx="5359097" cy="253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4925">
              <a:lnSpc>
                <a:spcPts val="1430"/>
              </a:lnSpc>
            </a:pPr>
            <a:r>
              <a:rPr dirty="0" u="sng" spc="-2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</a:rPr>
              <a:t>https://alimentacaosaudavelesustentavel.abaae.pt/receitas-</a:t>
            </a:r>
            <a:r>
              <a:rPr dirty="0" u="sng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</a:rPr>
              <a:t>sustentaveis/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86092" y="6029515"/>
            <a:ext cx="2236025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999732" y="6029515"/>
            <a:ext cx="2236025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00952" y="1332318"/>
            <a:ext cx="9347835" cy="495934"/>
            <a:chOff x="400952" y="1332318"/>
            <a:chExt cx="9347835" cy="495934"/>
          </a:xfrm>
        </p:grpSpPr>
        <p:sp>
          <p:nvSpPr>
            <p:cNvPr id="3" name="object 3" descr=""/>
            <p:cNvSpPr/>
            <p:nvPr/>
          </p:nvSpPr>
          <p:spPr>
            <a:xfrm>
              <a:off x="429845" y="1361211"/>
              <a:ext cx="9290050" cy="438150"/>
            </a:xfrm>
            <a:custGeom>
              <a:avLst/>
              <a:gdLst/>
              <a:ahLst/>
              <a:cxnLst/>
              <a:rect l="l" t="t" r="r" b="b"/>
              <a:pathLst>
                <a:path w="9290050" h="438150">
                  <a:moveTo>
                    <a:pt x="9289439" y="0"/>
                  </a:moveTo>
                  <a:lnTo>
                    <a:pt x="0" y="0"/>
                  </a:lnTo>
                  <a:lnTo>
                    <a:pt x="0" y="438124"/>
                  </a:lnTo>
                  <a:lnTo>
                    <a:pt x="4644718" y="438124"/>
                  </a:lnTo>
                  <a:lnTo>
                    <a:pt x="9289439" y="438124"/>
                  </a:lnTo>
                  <a:lnTo>
                    <a:pt x="9289439" y="0"/>
                  </a:lnTo>
                  <a:close/>
                </a:path>
              </a:pathLst>
            </a:custGeom>
            <a:solidFill>
              <a:srgbClr val="375522">
                <a:alpha val="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29845" y="1361211"/>
              <a:ext cx="9290050" cy="438150"/>
            </a:xfrm>
            <a:custGeom>
              <a:avLst/>
              <a:gdLst/>
              <a:ahLst/>
              <a:cxnLst/>
              <a:rect l="l" t="t" r="r" b="b"/>
              <a:pathLst>
                <a:path w="9290050" h="438150">
                  <a:moveTo>
                    <a:pt x="4644718" y="438124"/>
                  </a:moveTo>
                  <a:lnTo>
                    <a:pt x="0" y="438124"/>
                  </a:lnTo>
                  <a:lnTo>
                    <a:pt x="0" y="0"/>
                  </a:lnTo>
                  <a:lnTo>
                    <a:pt x="9289439" y="0"/>
                  </a:lnTo>
                  <a:lnTo>
                    <a:pt x="9289439" y="438124"/>
                  </a:lnTo>
                  <a:lnTo>
                    <a:pt x="4644718" y="438124"/>
                  </a:lnTo>
                  <a:close/>
                </a:path>
              </a:pathLst>
            </a:custGeom>
            <a:ln w="57239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506779" y="1430235"/>
            <a:ext cx="66351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TÍTULO</a:t>
            </a:r>
            <a:r>
              <a:rPr dirty="0" sz="1800" spc="-80">
                <a:latin typeface="Times New Roman"/>
                <a:cs typeface="Times New Roman"/>
              </a:rPr>
              <a:t> </a:t>
            </a:r>
            <a:r>
              <a:rPr dirty="0" sz="1800" b="1">
                <a:latin typeface="Calibri"/>
                <a:cs typeface="Calibri"/>
              </a:rPr>
              <a:t>DA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RECEITA</a:t>
            </a:r>
            <a:r>
              <a:rPr dirty="0" sz="1800" spc="-25">
                <a:latin typeface="Calibri"/>
                <a:cs typeface="Calibri"/>
              </a:rPr>
              <a:t>: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Sopa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Espinafres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da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D.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Joaquina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(Avó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do</a:t>
            </a:r>
            <a:r>
              <a:rPr dirty="0" sz="1800" spc="-8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Miguel)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0" y="-305"/>
            <a:ext cx="9705340" cy="6480175"/>
            <a:chOff x="0" y="-305"/>
            <a:chExt cx="9705340" cy="6480175"/>
          </a:xfrm>
        </p:grpSpPr>
        <p:sp>
          <p:nvSpPr>
            <p:cNvPr id="7" name="object 7" descr=""/>
            <p:cNvSpPr/>
            <p:nvPr/>
          </p:nvSpPr>
          <p:spPr>
            <a:xfrm>
              <a:off x="415795" y="6120052"/>
              <a:ext cx="9290050" cy="303530"/>
            </a:xfrm>
            <a:custGeom>
              <a:avLst/>
              <a:gdLst/>
              <a:ahLst/>
              <a:cxnLst/>
              <a:rect l="l" t="t" r="r" b="b"/>
              <a:pathLst>
                <a:path w="9290050" h="303529">
                  <a:moveTo>
                    <a:pt x="9289443" y="0"/>
                  </a:moveTo>
                  <a:lnTo>
                    <a:pt x="0" y="0"/>
                  </a:lnTo>
                  <a:lnTo>
                    <a:pt x="0" y="303113"/>
                  </a:lnTo>
                  <a:lnTo>
                    <a:pt x="4644722" y="303113"/>
                  </a:lnTo>
                  <a:lnTo>
                    <a:pt x="9289443" y="303113"/>
                  </a:lnTo>
                  <a:lnTo>
                    <a:pt x="9289443" y="0"/>
                  </a:lnTo>
                  <a:close/>
                </a:path>
              </a:pathLst>
            </a:custGeom>
            <a:solidFill>
              <a:srgbClr val="047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0" y="-305"/>
              <a:ext cx="429895" cy="6480175"/>
            </a:xfrm>
            <a:custGeom>
              <a:avLst/>
              <a:gdLst/>
              <a:ahLst/>
              <a:cxnLst/>
              <a:rect l="l" t="t" r="r" b="b"/>
              <a:pathLst>
                <a:path w="429895" h="6480175">
                  <a:moveTo>
                    <a:pt x="429845" y="0"/>
                  </a:moveTo>
                  <a:lnTo>
                    <a:pt x="0" y="0"/>
                  </a:lnTo>
                  <a:lnTo>
                    <a:pt x="0" y="6479643"/>
                  </a:lnTo>
                  <a:lnTo>
                    <a:pt x="214922" y="6479643"/>
                  </a:lnTo>
                  <a:lnTo>
                    <a:pt x="429845" y="6479643"/>
                  </a:lnTo>
                  <a:lnTo>
                    <a:pt x="429845" y="0"/>
                  </a:lnTo>
                  <a:close/>
                </a:path>
              </a:pathLst>
            </a:custGeom>
            <a:solidFill>
              <a:srgbClr val="04754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14374" y="1019821"/>
            <a:ext cx="202565" cy="37274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endParaRPr sz="225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18085" y="1332306"/>
            <a:ext cx="193675" cy="99631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algn="just" marL="40640" indent="-41275">
              <a:lnSpc>
                <a:spcPct val="90900"/>
              </a:lnSpc>
              <a:spcBef>
                <a:spcPts val="375"/>
              </a:spcBef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dirty="0" sz="225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f</a:t>
            </a:r>
            <a:r>
              <a:rPr dirty="0" sz="225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endParaRPr sz="2250">
              <a:latin typeface="Arial Black"/>
              <a:cs typeface="Arial Black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18085" y="2268306"/>
            <a:ext cx="193675" cy="37274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endParaRPr sz="2250">
              <a:latin typeface="Arial Black"/>
              <a:cs typeface="Arial Black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429845" y="50"/>
            <a:ext cx="9290050" cy="1309370"/>
          </a:xfrm>
          <a:custGeom>
            <a:avLst/>
            <a:gdLst/>
            <a:ahLst/>
            <a:cxnLst/>
            <a:rect l="l" t="t" r="r" b="b"/>
            <a:pathLst>
              <a:path w="9290050" h="1309370">
                <a:moveTo>
                  <a:pt x="9289439" y="0"/>
                </a:moveTo>
                <a:lnTo>
                  <a:pt x="0" y="0"/>
                </a:lnTo>
                <a:lnTo>
                  <a:pt x="0" y="1308963"/>
                </a:lnTo>
                <a:lnTo>
                  <a:pt x="4644718" y="1308963"/>
                </a:lnTo>
                <a:lnTo>
                  <a:pt x="9289439" y="1308963"/>
                </a:lnTo>
                <a:lnTo>
                  <a:pt x="9289439" y="0"/>
                </a:lnTo>
                <a:close/>
              </a:path>
            </a:pathLst>
          </a:custGeom>
          <a:solidFill>
            <a:srgbClr val="0475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4859" y="31991"/>
            <a:ext cx="838009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54025" algn="l"/>
              </a:tabLst>
            </a:pPr>
            <a:r>
              <a:rPr dirty="0" baseline="-28395" sz="3375" spc="-75"/>
              <a:t>D</a:t>
            </a:r>
            <a:r>
              <a:rPr dirty="0" baseline="-28395" sz="3375">
                <a:latin typeface="Times New Roman"/>
                <a:cs typeface="Times New Roman"/>
              </a:rPr>
              <a:t>	</a:t>
            </a:r>
            <a:r>
              <a:rPr dirty="0" sz="4000"/>
              <a:t>“Receitas</a:t>
            </a:r>
            <a:r>
              <a:rPr dirty="0" sz="4000" spc="225">
                <a:latin typeface="Times New Roman"/>
                <a:cs typeface="Times New Roman"/>
              </a:rPr>
              <a:t> </a:t>
            </a:r>
            <a:r>
              <a:rPr dirty="0" sz="4000"/>
              <a:t>Sustentáveis,</a:t>
            </a:r>
            <a:r>
              <a:rPr dirty="0" sz="4000" spc="229">
                <a:latin typeface="Times New Roman"/>
                <a:cs typeface="Times New Roman"/>
              </a:rPr>
              <a:t> </a:t>
            </a:r>
            <a:r>
              <a:rPr dirty="0" sz="4000" spc="-25"/>
              <a:t>têm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9985" y="641466"/>
            <a:ext cx="318262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39420" algn="l"/>
              </a:tabLst>
            </a:pPr>
            <a:r>
              <a:rPr dirty="0" baseline="29629" sz="3375" spc="-75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dirty="0" baseline="29629" sz="3375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4000" spc="-10">
                <a:solidFill>
                  <a:srgbClr val="FFFFFF"/>
                </a:solidFill>
                <a:latin typeface="Arial Black"/>
                <a:cs typeface="Arial Black"/>
              </a:rPr>
              <a:t>Tradição”</a:t>
            </a:r>
            <a:endParaRPr sz="4000">
              <a:latin typeface="Arial Black"/>
              <a:cs typeface="Arial Black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0" y="0"/>
            <a:ext cx="9750425" cy="6025515"/>
            <a:chOff x="0" y="0"/>
            <a:chExt cx="9750425" cy="6025515"/>
          </a:xfrm>
        </p:grpSpPr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47764" cy="408292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430197" y="1804365"/>
              <a:ext cx="9290050" cy="4190365"/>
            </a:xfrm>
            <a:custGeom>
              <a:avLst/>
              <a:gdLst/>
              <a:ahLst/>
              <a:cxnLst/>
              <a:rect l="l" t="t" r="r" b="b"/>
              <a:pathLst>
                <a:path w="9290050" h="4190365">
                  <a:moveTo>
                    <a:pt x="9289443" y="0"/>
                  </a:moveTo>
                  <a:lnTo>
                    <a:pt x="0" y="0"/>
                  </a:lnTo>
                  <a:lnTo>
                    <a:pt x="0" y="4190046"/>
                  </a:lnTo>
                  <a:lnTo>
                    <a:pt x="4644722" y="4190046"/>
                  </a:lnTo>
                  <a:lnTo>
                    <a:pt x="9289443" y="4190046"/>
                  </a:lnTo>
                  <a:lnTo>
                    <a:pt x="9289443" y="0"/>
                  </a:lnTo>
                  <a:close/>
                </a:path>
              </a:pathLst>
            </a:custGeom>
            <a:solidFill>
              <a:srgbClr val="C5E0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30197" y="1804365"/>
              <a:ext cx="9290050" cy="4190365"/>
            </a:xfrm>
            <a:custGeom>
              <a:avLst/>
              <a:gdLst/>
              <a:ahLst/>
              <a:cxnLst/>
              <a:rect l="l" t="t" r="r" b="b"/>
              <a:pathLst>
                <a:path w="9290050" h="4190365">
                  <a:moveTo>
                    <a:pt x="4644722" y="4190046"/>
                  </a:moveTo>
                  <a:lnTo>
                    <a:pt x="0" y="4190046"/>
                  </a:lnTo>
                  <a:lnTo>
                    <a:pt x="0" y="0"/>
                  </a:lnTo>
                  <a:lnTo>
                    <a:pt x="9289443" y="0"/>
                  </a:lnTo>
                  <a:lnTo>
                    <a:pt x="9289443" y="4190046"/>
                  </a:lnTo>
                  <a:lnTo>
                    <a:pt x="4644722" y="4190046"/>
                  </a:lnTo>
                  <a:close/>
                </a:path>
              </a:pathLst>
            </a:custGeom>
            <a:ln w="60478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507861" y="2095512"/>
            <a:ext cx="14535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INGREDIENTES: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07861" y="2607436"/>
            <a:ext cx="101600" cy="2494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7559" y="2583307"/>
            <a:ext cx="1934845" cy="256730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5400">
              <a:lnSpc>
                <a:spcPts val="2430"/>
              </a:lnSpc>
              <a:spcBef>
                <a:spcPts val="130"/>
              </a:spcBef>
              <a:tabLst>
                <a:tab pos="728345" algn="l"/>
              </a:tabLst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dirty="0" sz="225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800" spc="-10">
                <a:latin typeface="Calibri"/>
                <a:cs typeface="Calibri"/>
              </a:rPr>
              <a:t>Batata</a:t>
            </a:r>
            <a:endParaRPr sz="1800">
              <a:latin typeface="Calibri"/>
              <a:cs typeface="Calibri"/>
            </a:endParaRPr>
          </a:p>
          <a:p>
            <a:pPr marL="32384">
              <a:lnSpc>
                <a:spcPts val="2160"/>
              </a:lnSpc>
              <a:tabLst>
                <a:tab pos="728345" algn="l"/>
              </a:tabLst>
            </a:pPr>
            <a:r>
              <a:rPr dirty="0" baseline="-6172" sz="3375" spc="-75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dirty="0" baseline="-6172" sz="3375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800" spc="-10">
                <a:latin typeface="Calibri"/>
                <a:cs typeface="Calibri"/>
              </a:rPr>
              <a:t>Cebola</a:t>
            </a:r>
            <a:endParaRPr sz="1800">
              <a:latin typeface="Calibri"/>
              <a:cs typeface="Calibri"/>
            </a:endParaRPr>
          </a:p>
          <a:p>
            <a:pPr marL="32384">
              <a:lnSpc>
                <a:spcPts val="2160"/>
              </a:lnSpc>
              <a:tabLst>
                <a:tab pos="728345" algn="l"/>
              </a:tabLst>
            </a:pPr>
            <a:r>
              <a:rPr dirty="0" baseline="-13580" sz="3375" spc="-75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dirty="0" baseline="-13580" sz="3375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800" spc="-10">
                <a:latin typeface="Calibri"/>
                <a:cs typeface="Calibri"/>
              </a:rPr>
              <a:t>Alho-francês</a:t>
            </a:r>
            <a:endParaRPr sz="1800">
              <a:latin typeface="Calibri"/>
              <a:cs typeface="Calibri"/>
            </a:endParaRPr>
          </a:p>
          <a:p>
            <a:pPr marL="40005">
              <a:lnSpc>
                <a:spcPts val="2160"/>
              </a:lnSpc>
              <a:tabLst>
                <a:tab pos="728345" algn="l"/>
              </a:tabLst>
            </a:pPr>
            <a:r>
              <a:rPr dirty="0" baseline="-20987" sz="3375" spc="-75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dirty="0" baseline="-20987" sz="3375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800" spc="-10">
                <a:latin typeface="Calibri"/>
                <a:cs typeface="Calibri"/>
              </a:rPr>
              <a:t>Cenora</a:t>
            </a:r>
            <a:endParaRPr sz="1800">
              <a:latin typeface="Calibri"/>
              <a:cs typeface="Calibri"/>
            </a:endParaRPr>
          </a:p>
          <a:p>
            <a:pPr marL="40005">
              <a:lnSpc>
                <a:spcPts val="2160"/>
              </a:lnSpc>
              <a:tabLst>
                <a:tab pos="728345" algn="l"/>
              </a:tabLst>
            </a:pPr>
            <a:r>
              <a:rPr dirty="0" baseline="-28395" sz="3375" spc="-75">
                <a:solidFill>
                  <a:srgbClr val="FFFFFF"/>
                </a:solidFill>
                <a:latin typeface="Arial Black"/>
                <a:cs typeface="Arial Black"/>
              </a:rPr>
              <a:t>0</a:t>
            </a:r>
            <a:r>
              <a:rPr dirty="0" baseline="-28395" sz="3375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800" spc="-20">
                <a:latin typeface="Calibri"/>
                <a:cs typeface="Calibri"/>
              </a:rPr>
              <a:t>Xuxu</a:t>
            </a:r>
            <a:endParaRPr sz="1800">
              <a:latin typeface="Calibri"/>
              <a:cs typeface="Calibri"/>
            </a:endParaRPr>
          </a:p>
          <a:p>
            <a:pPr marL="728345" indent="-688340">
              <a:lnSpc>
                <a:spcPts val="2160"/>
              </a:lnSpc>
              <a:buClr>
                <a:srgbClr val="FFFFFF"/>
              </a:buClr>
              <a:buSzPct val="125000"/>
              <a:buFont typeface="Arial Black"/>
              <a:buAutoNum type="arabicPlain" startAt="2"/>
              <a:tabLst>
                <a:tab pos="728345" algn="l"/>
              </a:tabLst>
            </a:pPr>
            <a:r>
              <a:rPr dirty="0" sz="1800" spc="-10">
                <a:latin typeface="Calibri"/>
                <a:cs typeface="Calibri"/>
              </a:rPr>
              <a:t>Espinafres</a:t>
            </a:r>
            <a:endParaRPr sz="1800">
              <a:latin typeface="Calibri"/>
              <a:cs typeface="Calibri"/>
            </a:endParaRPr>
          </a:p>
          <a:p>
            <a:pPr marL="728345" marR="625475" indent="-688340">
              <a:lnSpc>
                <a:spcPts val="2160"/>
              </a:lnSpc>
              <a:spcBef>
                <a:spcPts val="250"/>
              </a:spcBef>
              <a:buClr>
                <a:srgbClr val="FFFFFF"/>
              </a:buClr>
              <a:buSzPct val="125000"/>
              <a:buFont typeface="Arial Black"/>
              <a:buAutoNum type="arabicPlain" startAt="2"/>
              <a:tabLst>
                <a:tab pos="728345" algn="l"/>
              </a:tabLst>
            </a:pPr>
            <a:r>
              <a:rPr dirty="0" sz="1800" spc="-20">
                <a:latin typeface="Calibri"/>
                <a:cs typeface="Calibri"/>
              </a:rPr>
              <a:t>Azeite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Calibri"/>
                <a:cs typeface="Calibri"/>
              </a:rPr>
              <a:t>Sal</a:t>
            </a:r>
            <a:endParaRPr sz="1800">
              <a:latin typeface="Calibri"/>
              <a:cs typeface="Calibri"/>
            </a:endParaRPr>
          </a:p>
          <a:p>
            <a:pPr marL="97155">
              <a:lnSpc>
                <a:spcPts val="2180"/>
              </a:lnSpc>
              <a:tabLst>
                <a:tab pos="728345" algn="l"/>
              </a:tabLst>
            </a:pPr>
            <a:r>
              <a:rPr dirty="0" baseline="2469" sz="3375" spc="-75">
                <a:solidFill>
                  <a:srgbClr val="FFFFFF"/>
                </a:solidFill>
                <a:latin typeface="Arial Black"/>
                <a:cs typeface="Arial Black"/>
              </a:rPr>
              <a:t>/</a:t>
            </a:r>
            <a:r>
              <a:rPr dirty="0" baseline="2469" sz="3375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800" spc="-20">
                <a:latin typeface="Calibri"/>
                <a:cs typeface="Calibri"/>
              </a:rPr>
              <a:t>Água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9999" y="1979688"/>
            <a:ext cx="3057474" cy="3467163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72261" y="5048626"/>
            <a:ext cx="252095" cy="136969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45720">
              <a:lnSpc>
                <a:spcPts val="2580"/>
              </a:lnSpc>
              <a:spcBef>
                <a:spcPts val="355"/>
              </a:spcBef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2250">
              <a:latin typeface="Arial Black"/>
              <a:cs typeface="Arial Black"/>
            </a:endParaRPr>
          </a:p>
          <a:p>
            <a:pPr marL="45720">
              <a:lnSpc>
                <a:spcPts val="2455"/>
              </a:lnSpc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0</a:t>
            </a:r>
            <a:endParaRPr sz="2250">
              <a:latin typeface="Arial Black"/>
              <a:cs typeface="Arial Black"/>
            </a:endParaRPr>
          </a:p>
          <a:p>
            <a:pPr marL="45720">
              <a:lnSpc>
                <a:spcPts val="2455"/>
              </a:lnSpc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2250">
              <a:latin typeface="Arial Black"/>
              <a:cs typeface="Arial Black"/>
            </a:endParaRPr>
          </a:p>
          <a:p>
            <a:pPr marL="12700">
              <a:lnSpc>
                <a:spcPts val="2580"/>
              </a:lnSpc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2250">
              <a:latin typeface="Arial Black"/>
              <a:cs typeface="Arial Black"/>
            </a:endParaRPr>
          </a:p>
        </p:txBody>
      </p:sp>
      <p:sp>
        <p:nvSpPr>
          <p:cNvPr id="24" name="object 2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49678" rIns="0" bIns="0" rtlCol="0" vert="horz">
            <a:spAutoFit/>
          </a:bodyPr>
          <a:lstStyle/>
          <a:p>
            <a:pPr marL="34925">
              <a:lnSpc>
                <a:spcPts val="1430"/>
              </a:lnSpc>
            </a:pPr>
            <a:r>
              <a:rPr dirty="0" u="sng" spc="-2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</a:rPr>
              <a:t>https://alimentacaosaudavelesustentavel.abaae.pt/receitas-</a:t>
            </a:r>
            <a:r>
              <a:rPr dirty="0" u="sng" spc="-1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</a:rPr>
              <a:t>sustentaveis/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63870" y="1101204"/>
            <a:ext cx="9384665" cy="655320"/>
            <a:chOff x="363870" y="1101204"/>
            <a:chExt cx="9384665" cy="655320"/>
          </a:xfrm>
        </p:grpSpPr>
        <p:sp>
          <p:nvSpPr>
            <p:cNvPr id="3" name="object 3" descr=""/>
            <p:cNvSpPr/>
            <p:nvPr/>
          </p:nvSpPr>
          <p:spPr>
            <a:xfrm>
              <a:off x="392762" y="1130096"/>
              <a:ext cx="9326880" cy="597535"/>
            </a:xfrm>
            <a:custGeom>
              <a:avLst/>
              <a:gdLst/>
              <a:ahLst/>
              <a:cxnLst/>
              <a:rect l="l" t="t" r="r" b="b"/>
              <a:pathLst>
                <a:path w="9326880" h="597535">
                  <a:moveTo>
                    <a:pt x="9326521" y="0"/>
                  </a:moveTo>
                  <a:lnTo>
                    <a:pt x="0" y="0"/>
                  </a:lnTo>
                  <a:lnTo>
                    <a:pt x="0" y="597230"/>
                  </a:lnTo>
                  <a:lnTo>
                    <a:pt x="4663437" y="597230"/>
                  </a:lnTo>
                  <a:lnTo>
                    <a:pt x="9326521" y="597230"/>
                  </a:lnTo>
                  <a:lnTo>
                    <a:pt x="9326521" y="0"/>
                  </a:lnTo>
                  <a:close/>
                </a:path>
              </a:pathLst>
            </a:custGeom>
            <a:solidFill>
              <a:srgbClr val="375522">
                <a:alpha val="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92762" y="1130096"/>
              <a:ext cx="9326880" cy="597535"/>
            </a:xfrm>
            <a:custGeom>
              <a:avLst/>
              <a:gdLst/>
              <a:ahLst/>
              <a:cxnLst/>
              <a:rect l="l" t="t" r="r" b="b"/>
              <a:pathLst>
                <a:path w="9326880" h="597535">
                  <a:moveTo>
                    <a:pt x="4663437" y="597230"/>
                  </a:moveTo>
                  <a:lnTo>
                    <a:pt x="0" y="597230"/>
                  </a:lnTo>
                  <a:lnTo>
                    <a:pt x="0" y="0"/>
                  </a:lnTo>
                  <a:lnTo>
                    <a:pt x="9326521" y="0"/>
                  </a:lnTo>
                  <a:lnTo>
                    <a:pt x="9326521" y="597230"/>
                  </a:lnTo>
                  <a:lnTo>
                    <a:pt x="4663437" y="597230"/>
                  </a:lnTo>
                  <a:close/>
                </a:path>
              </a:pathLst>
            </a:custGeom>
            <a:ln w="57239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470063" y="1279029"/>
            <a:ext cx="17227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PROCEDIMENTOS: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22669" y="-305"/>
            <a:ext cx="9697085" cy="6431280"/>
          </a:xfrm>
          <a:custGeom>
            <a:avLst/>
            <a:gdLst/>
            <a:ahLst/>
            <a:cxnLst/>
            <a:rect l="l" t="t" r="r" b="b"/>
            <a:pathLst>
              <a:path w="9697085" h="6431280">
                <a:moveTo>
                  <a:pt x="9696615" y="6069965"/>
                </a:moveTo>
                <a:lnTo>
                  <a:pt x="370090" y="6069965"/>
                </a:lnTo>
                <a:lnTo>
                  <a:pt x="370090" y="0"/>
                </a:lnTo>
                <a:lnTo>
                  <a:pt x="0" y="0"/>
                </a:lnTo>
                <a:lnTo>
                  <a:pt x="0" y="6430670"/>
                </a:lnTo>
                <a:lnTo>
                  <a:pt x="185039" y="6430670"/>
                </a:lnTo>
                <a:lnTo>
                  <a:pt x="370090" y="6430670"/>
                </a:lnTo>
                <a:lnTo>
                  <a:pt x="370090" y="6373088"/>
                </a:lnTo>
                <a:lnTo>
                  <a:pt x="5033530" y="6373088"/>
                </a:lnTo>
                <a:lnTo>
                  <a:pt x="9696615" y="6373088"/>
                </a:lnTo>
                <a:lnTo>
                  <a:pt x="9696615" y="6069965"/>
                </a:lnTo>
                <a:close/>
              </a:path>
            </a:pathLst>
          </a:custGeom>
          <a:solidFill>
            <a:srgbClr val="0475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07900" y="1014793"/>
            <a:ext cx="200660" cy="3702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endParaRPr sz="225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13044" y="1324748"/>
            <a:ext cx="191770" cy="988694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algn="just" marL="38735" indent="-39370">
              <a:lnSpc>
                <a:spcPct val="90200"/>
              </a:lnSpc>
              <a:spcBef>
                <a:spcPts val="370"/>
              </a:spcBef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dirty="0" sz="225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f</a:t>
            </a:r>
            <a:r>
              <a:rPr dirty="0" sz="225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endParaRPr sz="225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3044" y="2251750"/>
            <a:ext cx="191770" cy="3702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endParaRPr sz="225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6480" y="2561719"/>
            <a:ext cx="223520" cy="253428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algn="just" marL="6985" indent="-7620">
              <a:lnSpc>
                <a:spcPct val="90100"/>
              </a:lnSpc>
              <a:spcBef>
                <a:spcPts val="375"/>
              </a:spcBef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dirty="0" sz="225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dirty="0" sz="225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dirty="0" sz="225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2250">
              <a:latin typeface="Arial Black"/>
              <a:cs typeface="Arial Black"/>
            </a:endParaRPr>
          </a:p>
          <a:p>
            <a:pPr marL="16510">
              <a:lnSpc>
                <a:spcPts val="2305"/>
              </a:lnSpc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0</a:t>
            </a:r>
            <a:endParaRPr sz="2250">
              <a:latin typeface="Arial Black"/>
              <a:cs typeface="Arial Black"/>
            </a:endParaRPr>
          </a:p>
          <a:p>
            <a:pPr marL="16510">
              <a:lnSpc>
                <a:spcPts val="2435"/>
              </a:lnSpc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2250">
              <a:latin typeface="Arial Black"/>
              <a:cs typeface="Arial Black"/>
            </a:endParaRPr>
          </a:p>
          <a:p>
            <a:pPr marL="16510">
              <a:lnSpc>
                <a:spcPts val="2435"/>
              </a:lnSpc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2250">
              <a:latin typeface="Arial Black"/>
              <a:cs typeface="Arial Black"/>
            </a:endParaRPr>
          </a:p>
          <a:p>
            <a:pPr marL="71755">
              <a:lnSpc>
                <a:spcPts val="2565"/>
              </a:lnSpc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/</a:t>
            </a:r>
            <a:endParaRPr sz="2250">
              <a:latin typeface="Arial Black"/>
              <a:cs typeface="Arial Black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392762" y="24167"/>
            <a:ext cx="9326880" cy="1308735"/>
          </a:xfrm>
          <a:custGeom>
            <a:avLst/>
            <a:gdLst/>
            <a:ahLst/>
            <a:cxnLst/>
            <a:rect l="l" t="t" r="r" b="b"/>
            <a:pathLst>
              <a:path w="9326880" h="1308735">
                <a:moveTo>
                  <a:pt x="9326521" y="0"/>
                </a:moveTo>
                <a:lnTo>
                  <a:pt x="0" y="0"/>
                </a:lnTo>
                <a:lnTo>
                  <a:pt x="0" y="1308608"/>
                </a:lnTo>
                <a:lnTo>
                  <a:pt x="4663437" y="1308608"/>
                </a:lnTo>
                <a:lnTo>
                  <a:pt x="9326521" y="1308608"/>
                </a:lnTo>
                <a:lnTo>
                  <a:pt x="9326521" y="0"/>
                </a:lnTo>
                <a:close/>
              </a:path>
            </a:pathLst>
          </a:custGeom>
          <a:solidFill>
            <a:srgbClr val="0475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8380" y="56108"/>
            <a:ext cx="834898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24180" algn="l"/>
              </a:tabLst>
            </a:pPr>
            <a:r>
              <a:rPr dirty="0" baseline="-23456" sz="3375" spc="-75"/>
              <a:t>D</a:t>
            </a:r>
            <a:r>
              <a:rPr dirty="0" baseline="-23456" sz="3375">
                <a:latin typeface="Times New Roman"/>
                <a:cs typeface="Times New Roman"/>
              </a:rPr>
              <a:t>	</a:t>
            </a:r>
            <a:r>
              <a:rPr dirty="0" sz="4000"/>
              <a:t>“Receitas</a:t>
            </a:r>
            <a:r>
              <a:rPr dirty="0" sz="4000" spc="215">
                <a:latin typeface="Times New Roman"/>
                <a:cs typeface="Times New Roman"/>
              </a:rPr>
              <a:t> </a:t>
            </a:r>
            <a:r>
              <a:rPr dirty="0" sz="4000"/>
              <a:t>Sustentáveis,</a:t>
            </a:r>
            <a:r>
              <a:rPr dirty="0" sz="4000" spc="229">
                <a:latin typeface="Times New Roman"/>
                <a:cs typeface="Times New Roman"/>
              </a:rPr>
              <a:t> </a:t>
            </a:r>
            <a:r>
              <a:rPr dirty="0" sz="4000" spc="-25"/>
              <a:t>têm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4944" y="665593"/>
            <a:ext cx="310197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07670" algn="l"/>
              </a:tabLst>
            </a:pPr>
            <a:r>
              <a:rPr dirty="0" baseline="34567" sz="3375" spc="-75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dirty="0" baseline="34567" sz="3375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4000" spc="-10">
                <a:solidFill>
                  <a:srgbClr val="FFFFFF"/>
                </a:solidFill>
                <a:latin typeface="Arial Black"/>
                <a:cs typeface="Arial Black"/>
              </a:rPr>
              <a:t>Tradição</a:t>
            </a:r>
            <a:r>
              <a:rPr dirty="0" sz="3200" spc="-10">
                <a:solidFill>
                  <a:srgbClr val="FFFFFF"/>
                </a:solidFill>
                <a:latin typeface="Arial Black"/>
                <a:cs typeface="Arial Black"/>
              </a:rPr>
              <a:t>”</a:t>
            </a:r>
            <a:endParaRPr sz="3200">
              <a:latin typeface="Arial Black"/>
              <a:cs typeface="Arial Black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36715" y="62699"/>
            <a:ext cx="9713595" cy="5885815"/>
            <a:chOff x="36715" y="62699"/>
            <a:chExt cx="9713595" cy="5885815"/>
          </a:xfrm>
        </p:grpSpPr>
        <p:pic>
          <p:nvPicPr>
            <p:cNvPr id="15" name="object 1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715" y="62699"/>
              <a:ext cx="347751" cy="408228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392762" y="1727695"/>
              <a:ext cx="9326880" cy="4190365"/>
            </a:xfrm>
            <a:custGeom>
              <a:avLst/>
              <a:gdLst/>
              <a:ahLst/>
              <a:cxnLst/>
              <a:rect l="l" t="t" r="r" b="b"/>
              <a:pathLst>
                <a:path w="9326880" h="4190365">
                  <a:moveTo>
                    <a:pt x="9326521" y="0"/>
                  </a:moveTo>
                  <a:lnTo>
                    <a:pt x="0" y="0"/>
                  </a:lnTo>
                  <a:lnTo>
                    <a:pt x="0" y="4190034"/>
                  </a:lnTo>
                  <a:lnTo>
                    <a:pt x="4663437" y="4190034"/>
                  </a:lnTo>
                  <a:lnTo>
                    <a:pt x="9326521" y="4190034"/>
                  </a:lnTo>
                  <a:lnTo>
                    <a:pt x="9326521" y="0"/>
                  </a:lnTo>
                  <a:close/>
                </a:path>
              </a:pathLst>
            </a:custGeom>
            <a:solidFill>
              <a:srgbClr val="C5E0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92762" y="1727695"/>
              <a:ext cx="9326880" cy="4190365"/>
            </a:xfrm>
            <a:custGeom>
              <a:avLst/>
              <a:gdLst/>
              <a:ahLst/>
              <a:cxnLst/>
              <a:rect l="l" t="t" r="r" b="b"/>
              <a:pathLst>
                <a:path w="9326880" h="4190365">
                  <a:moveTo>
                    <a:pt x="4663437" y="4190034"/>
                  </a:moveTo>
                  <a:lnTo>
                    <a:pt x="0" y="4190034"/>
                  </a:lnTo>
                  <a:lnTo>
                    <a:pt x="0" y="0"/>
                  </a:lnTo>
                  <a:lnTo>
                    <a:pt x="9326521" y="0"/>
                  </a:lnTo>
                  <a:lnTo>
                    <a:pt x="9326521" y="4190034"/>
                  </a:lnTo>
                  <a:lnTo>
                    <a:pt x="4663437" y="4190034"/>
                  </a:lnTo>
                  <a:close/>
                </a:path>
              </a:pathLst>
            </a:custGeom>
            <a:ln w="60478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470063" y="2019185"/>
            <a:ext cx="62280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4135" marR="5080" indent="-52069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1º)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Cebola,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alho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francês,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sal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deixa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Calibri"/>
                <a:cs typeface="Calibri"/>
              </a:rPr>
              <a:t>refogar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em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azeite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numa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panela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em</a:t>
            </a:r>
            <a:r>
              <a:rPr dirty="0" sz="1800" spc="-8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lume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não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muito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forte.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70063" y="4213745"/>
            <a:ext cx="62083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2º)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Calibri"/>
                <a:cs typeface="Calibri"/>
              </a:rPr>
              <a:t>Junta-</a:t>
            </a:r>
            <a:r>
              <a:rPr dirty="0" sz="1800">
                <a:latin typeface="Calibri"/>
                <a:cs typeface="Calibri"/>
              </a:rPr>
              <a:t>se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cenoura,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Calibri"/>
                <a:cs typeface="Calibri"/>
              </a:rPr>
              <a:t>batata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chuchu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partido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aos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quadrados,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Calibri"/>
                <a:cs typeface="Calibri"/>
              </a:rPr>
              <a:t>acrescenta-</a:t>
            </a:r>
            <a:r>
              <a:rPr dirty="0" sz="1800">
                <a:latin typeface="Calibri"/>
                <a:cs typeface="Calibri"/>
              </a:rPr>
              <a:t>se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água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30">
                <a:latin typeface="Calibri"/>
                <a:cs typeface="Calibri"/>
              </a:rPr>
              <a:t>mexe-</a:t>
            </a:r>
            <a:r>
              <a:rPr dirty="0" sz="1800" spc="-25">
                <a:latin typeface="Calibri"/>
                <a:cs typeface="Calibri"/>
              </a:rPr>
              <a:t>se.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7253275" y="1946579"/>
            <a:ext cx="2106930" cy="3632835"/>
            <a:chOff x="7253275" y="1946579"/>
            <a:chExt cx="2106930" cy="3632835"/>
          </a:xfrm>
        </p:grpSpPr>
        <p:pic>
          <p:nvPicPr>
            <p:cNvPr id="21" name="object 2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53275" y="1946579"/>
              <a:ext cx="2106358" cy="162431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2995" y="4009008"/>
              <a:ext cx="2006638" cy="1570316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67220" y="5006773"/>
            <a:ext cx="250190" cy="135763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marL="45720">
              <a:lnSpc>
                <a:spcPts val="2565"/>
              </a:lnSpc>
              <a:spcBef>
                <a:spcPts val="335"/>
              </a:spcBef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2250">
              <a:latin typeface="Arial Black"/>
              <a:cs typeface="Arial Black"/>
            </a:endParaRPr>
          </a:p>
          <a:p>
            <a:pPr marL="45720">
              <a:lnSpc>
                <a:spcPts val="2435"/>
              </a:lnSpc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0</a:t>
            </a:r>
            <a:endParaRPr sz="2250">
              <a:latin typeface="Arial Black"/>
              <a:cs typeface="Arial Black"/>
            </a:endParaRPr>
          </a:p>
          <a:p>
            <a:pPr marL="45720">
              <a:lnSpc>
                <a:spcPts val="2435"/>
              </a:lnSpc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2250">
              <a:latin typeface="Arial Black"/>
              <a:cs typeface="Arial Black"/>
            </a:endParaRPr>
          </a:p>
          <a:p>
            <a:pPr marL="12700">
              <a:lnSpc>
                <a:spcPts val="2565"/>
              </a:lnSpc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2250">
              <a:latin typeface="Arial Black"/>
              <a:cs typeface="Arial Black"/>
            </a:endParaRPr>
          </a:p>
        </p:txBody>
      </p:sp>
      <p:sp>
        <p:nvSpPr>
          <p:cNvPr id="24" name="object 2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20"/>
              <a:t>https://alimentacaosaudavelesustentavel.abaae.pt/receitas-</a:t>
            </a:r>
            <a:r>
              <a:rPr dirty="0" spc="-10"/>
              <a:t>sustentaveis/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01304" y="993558"/>
            <a:ext cx="9347835" cy="837565"/>
            <a:chOff x="401304" y="993558"/>
            <a:chExt cx="9347835" cy="837565"/>
          </a:xfrm>
        </p:grpSpPr>
        <p:sp>
          <p:nvSpPr>
            <p:cNvPr id="3" name="object 3" descr=""/>
            <p:cNvSpPr/>
            <p:nvPr/>
          </p:nvSpPr>
          <p:spPr>
            <a:xfrm>
              <a:off x="430197" y="1022451"/>
              <a:ext cx="9290050" cy="779780"/>
            </a:xfrm>
            <a:custGeom>
              <a:avLst/>
              <a:gdLst/>
              <a:ahLst/>
              <a:cxnLst/>
              <a:rect l="l" t="t" r="r" b="b"/>
              <a:pathLst>
                <a:path w="9290050" h="779780">
                  <a:moveTo>
                    <a:pt x="9289443" y="0"/>
                  </a:moveTo>
                  <a:lnTo>
                    <a:pt x="0" y="0"/>
                  </a:lnTo>
                  <a:lnTo>
                    <a:pt x="0" y="779754"/>
                  </a:lnTo>
                  <a:lnTo>
                    <a:pt x="4644722" y="779754"/>
                  </a:lnTo>
                  <a:lnTo>
                    <a:pt x="9289443" y="779754"/>
                  </a:lnTo>
                  <a:lnTo>
                    <a:pt x="9289443" y="0"/>
                  </a:lnTo>
                  <a:close/>
                </a:path>
              </a:pathLst>
            </a:custGeom>
            <a:solidFill>
              <a:srgbClr val="375522">
                <a:alpha val="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30197" y="1022451"/>
              <a:ext cx="9290050" cy="779780"/>
            </a:xfrm>
            <a:custGeom>
              <a:avLst/>
              <a:gdLst/>
              <a:ahLst/>
              <a:cxnLst/>
              <a:rect l="l" t="t" r="r" b="b"/>
              <a:pathLst>
                <a:path w="9290050" h="779780">
                  <a:moveTo>
                    <a:pt x="4644722" y="779754"/>
                  </a:moveTo>
                  <a:lnTo>
                    <a:pt x="0" y="779754"/>
                  </a:lnTo>
                  <a:lnTo>
                    <a:pt x="0" y="0"/>
                  </a:lnTo>
                  <a:lnTo>
                    <a:pt x="9289443" y="0"/>
                  </a:lnTo>
                  <a:lnTo>
                    <a:pt x="9289443" y="779754"/>
                  </a:lnTo>
                  <a:lnTo>
                    <a:pt x="4644722" y="779754"/>
                  </a:lnTo>
                  <a:close/>
                </a:path>
              </a:pathLst>
            </a:custGeom>
            <a:ln w="57239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507861" y="1262468"/>
            <a:ext cx="17227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PROCEDIMENTOS: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5765" y="24167"/>
            <a:ext cx="9744710" cy="6348730"/>
            <a:chOff x="5765" y="24167"/>
            <a:chExt cx="9744710" cy="6348730"/>
          </a:xfrm>
        </p:grpSpPr>
        <p:sp>
          <p:nvSpPr>
            <p:cNvPr id="7" name="object 7" descr=""/>
            <p:cNvSpPr/>
            <p:nvPr/>
          </p:nvSpPr>
          <p:spPr>
            <a:xfrm>
              <a:off x="430187" y="24167"/>
              <a:ext cx="9290050" cy="6348730"/>
            </a:xfrm>
            <a:custGeom>
              <a:avLst/>
              <a:gdLst/>
              <a:ahLst/>
              <a:cxnLst/>
              <a:rect l="l" t="t" r="r" b="b"/>
              <a:pathLst>
                <a:path w="9290050" h="6348730">
                  <a:moveTo>
                    <a:pt x="9289453" y="6045492"/>
                  </a:moveTo>
                  <a:lnTo>
                    <a:pt x="0" y="6045492"/>
                  </a:lnTo>
                  <a:lnTo>
                    <a:pt x="0" y="6348616"/>
                  </a:lnTo>
                  <a:lnTo>
                    <a:pt x="4644733" y="6348616"/>
                  </a:lnTo>
                  <a:lnTo>
                    <a:pt x="9289453" y="6348616"/>
                  </a:lnTo>
                  <a:lnTo>
                    <a:pt x="9289453" y="6045492"/>
                  </a:lnTo>
                  <a:close/>
                </a:path>
                <a:path w="9290050" h="6348730">
                  <a:moveTo>
                    <a:pt x="9289453" y="0"/>
                  </a:moveTo>
                  <a:lnTo>
                    <a:pt x="0" y="0"/>
                  </a:lnTo>
                  <a:lnTo>
                    <a:pt x="0" y="1308608"/>
                  </a:lnTo>
                  <a:lnTo>
                    <a:pt x="4644733" y="1308608"/>
                  </a:lnTo>
                  <a:lnTo>
                    <a:pt x="9289453" y="1308608"/>
                  </a:lnTo>
                  <a:lnTo>
                    <a:pt x="9289453" y="0"/>
                  </a:lnTo>
                  <a:close/>
                </a:path>
              </a:pathLst>
            </a:custGeom>
            <a:solidFill>
              <a:srgbClr val="04754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65" y="63055"/>
              <a:ext cx="347764" cy="4085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30197" y="1727695"/>
              <a:ext cx="9290050" cy="4190365"/>
            </a:xfrm>
            <a:custGeom>
              <a:avLst/>
              <a:gdLst/>
              <a:ahLst/>
              <a:cxnLst/>
              <a:rect l="l" t="t" r="r" b="b"/>
              <a:pathLst>
                <a:path w="9290050" h="4190365">
                  <a:moveTo>
                    <a:pt x="9289443" y="0"/>
                  </a:moveTo>
                  <a:lnTo>
                    <a:pt x="0" y="0"/>
                  </a:lnTo>
                  <a:lnTo>
                    <a:pt x="0" y="4190034"/>
                  </a:lnTo>
                  <a:lnTo>
                    <a:pt x="4644722" y="4190034"/>
                  </a:lnTo>
                  <a:lnTo>
                    <a:pt x="9289443" y="4190034"/>
                  </a:lnTo>
                  <a:lnTo>
                    <a:pt x="9289443" y="0"/>
                  </a:lnTo>
                  <a:close/>
                </a:path>
              </a:pathLst>
            </a:custGeom>
            <a:solidFill>
              <a:srgbClr val="C5E0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30197" y="1727695"/>
              <a:ext cx="9290050" cy="4190365"/>
            </a:xfrm>
            <a:custGeom>
              <a:avLst/>
              <a:gdLst/>
              <a:ahLst/>
              <a:cxnLst/>
              <a:rect l="l" t="t" r="r" b="b"/>
              <a:pathLst>
                <a:path w="9290050" h="4190365">
                  <a:moveTo>
                    <a:pt x="4644722" y="4190034"/>
                  </a:moveTo>
                  <a:lnTo>
                    <a:pt x="0" y="4190034"/>
                  </a:lnTo>
                  <a:lnTo>
                    <a:pt x="0" y="0"/>
                  </a:lnTo>
                  <a:lnTo>
                    <a:pt x="9289443" y="0"/>
                  </a:lnTo>
                  <a:lnTo>
                    <a:pt x="9289443" y="4190034"/>
                  </a:lnTo>
                  <a:lnTo>
                    <a:pt x="4644722" y="4190034"/>
                  </a:lnTo>
                  <a:close/>
                </a:path>
              </a:pathLst>
            </a:custGeom>
            <a:ln w="60478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507861" y="3939425"/>
            <a:ext cx="57397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 marR="5080" indent="-5143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4º)</a:t>
            </a:r>
            <a:r>
              <a:rPr dirty="0" sz="1800" spc="-8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Depois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dos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legumes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cozidos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Calibri"/>
                <a:cs typeface="Calibri"/>
              </a:rPr>
              <a:t>tritura-</a:t>
            </a:r>
            <a:r>
              <a:rPr dirty="0" sz="1800">
                <a:latin typeface="Calibri"/>
                <a:cs typeface="Calibri"/>
              </a:rPr>
              <a:t>se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com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8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passe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vite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Calibri"/>
                <a:cs typeface="Calibri"/>
              </a:rPr>
              <a:t>ou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varinha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mágica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0" y="-305"/>
            <a:ext cx="9387205" cy="6480175"/>
            <a:chOff x="0" y="-305"/>
            <a:chExt cx="9387205" cy="6480175"/>
          </a:xfrm>
        </p:grpSpPr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55002" y="1815528"/>
              <a:ext cx="2231644" cy="178415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7358" y="4037088"/>
              <a:ext cx="2042642" cy="1722602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0" y="-305"/>
              <a:ext cx="429895" cy="6480175"/>
            </a:xfrm>
            <a:custGeom>
              <a:avLst/>
              <a:gdLst/>
              <a:ahLst/>
              <a:cxnLst/>
              <a:rect l="l" t="t" r="r" b="b"/>
              <a:pathLst>
                <a:path w="429895" h="6480175">
                  <a:moveTo>
                    <a:pt x="429845" y="0"/>
                  </a:moveTo>
                  <a:lnTo>
                    <a:pt x="0" y="0"/>
                  </a:lnTo>
                  <a:lnTo>
                    <a:pt x="0" y="6479643"/>
                  </a:lnTo>
                  <a:lnTo>
                    <a:pt x="214922" y="6479643"/>
                  </a:lnTo>
                  <a:lnTo>
                    <a:pt x="429845" y="6479643"/>
                  </a:lnTo>
                  <a:lnTo>
                    <a:pt x="429845" y="0"/>
                  </a:lnTo>
                  <a:close/>
                </a:path>
              </a:pathLst>
            </a:custGeom>
            <a:solidFill>
              <a:srgbClr val="04754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4859" y="56108"/>
            <a:ext cx="838073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55295" algn="l"/>
              </a:tabLst>
            </a:pPr>
            <a:r>
              <a:rPr dirty="0" baseline="-23456" sz="3375" spc="-75"/>
              <a:t>D</a:t>
            </a:r>
            <a:r>
              <a:rPr dirty="0" baseline="-23456" sz="3375">
                <a:latin typeface="Times New Roman"/>
                <a:cs typeface="Times New Roman"/>
              </a:rPr>
              <a:t>	</a:t>
            </a:r>
            <a:r>
              <a:rPr dirty="0" sz="4000"/>
              <a:t>“Receitas</a:t>
            </a:r>
            <a:r>
              <a:rPr dirty="0" sz="4000" spc="215">
                <a:latin typeface="Times New Roman"/>
                <a:cs typeface="Times New Roman"/>
              </a:rPr>
              <a:t> </a:t>
            </a:r>
            <a:r>
              <a:rPr dirty="0" sz="4000"/>
              <a:t>Sustentáveis,</a:t>
            </a:r>
            <a:r>
              <a:rPr dirty="0" sz="4000" spc="229">
                <a:latin typeface="Times New Roman"/>
                <a:cs typeface="Times New Roman"/>
              </a:rPr>
              <a:t> </a:t>
            </a:r>
            <a:r>
              <a:rPr dirty="0" sz="4000" spc="-25"/>
              <a:t>têm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9985" y="665593"/>
            <a:ext cx="313372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40055" algn="l"/>
              </a:tabLst>
            </a:pPr>
            <a:r>
              <a:rPr dirty="0" baseline="34567" sz="3375" spc="-75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dirty="0" baseline="34567" sz="3375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4000" spc="-10">
                <a:solidFill>
                  <a:srgbClr val="FFFFFF"/>
                </a:solidFill>
                <a:latin typeface="Arial Black"/>
                <a:cs typeface="Arial Black"/>
              </a:rPr>
              <a:t>Tradição</a:t>
            </a:r>
            <a:r>
              <a:rPr dirty="0" sz="3200" spc="-10">
                <a:solidFill>
                  <a:srgbClr val="FFFFFF"/>
                </a:solidFill>
                <a:latin typeface="Arial Black"/>
                <a:cs typeface="Arial Black"/>
              </a:rPr>
              <a:t>”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14374" y="1019821"/>
            <a:ext cx="202565" cy="37274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endParaRPr sz="2250">
              <a:latin typeface="Arial Black"/>
              <a:cs typeface="Arial Black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18085" y="1332306"/>
            <a:ext cx="4792345" cy="99885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40640" marR="4591050" indent="-41275">
              <a:lnSpc>
                <a:spcPts val="2450"/>
              </a:lnSpc>
              <a:spcBef>
                <a:spcPts val="420"/>
              </a:spcBef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dirty="0" sz="225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f</a:t>
            </a:r>
            <a:endParaRPr sz="2250">
              <a:latin typeface="Arial Black"/>
              <a:cs typeface="Arial Black"/>
            </a:endParaRPr>
          </a:p>
          <a:p>
            <a:pPr marL="40640">
              <a:lnSpc>
                <a:spcPts val="2440"/>
              </a:lnSpc>
              <a:tabLst>
                <a:tab pos="401955" algn="l"/>
              </a:tabLst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dirty="0" sz="225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800">
                <a:latin typeface="Calibri"/>
                <a:cs typeface="Calibri"/>
              </a:rPr>
              <a:t>3º)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Calibri"/>
                <a:cs typeface="Calibri"/>
              </a:rPr>
              <a:t>Deixa-</a:t>
            </a:r>
            <a:r>
              <a:rPr dirty="0" sz="1800">
                <a:latin typeface="Calibri"/>
                <a:cs typeface="Calibri"/>
              </a:rPr>
              <a:t>se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Calibri"/>
                <a:cs typeface="Calibri"/>
              </a:rPr>
              <a:t>cozer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Calibri"/>
                <a:cs typeface="Calibri"/>
              </a:rPr>
              <a:t>mexendo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vez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em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quando.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18085" y="2268306"/>
            <a:ext cx="193675" cy="37274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endParaRPr sz="2250">
              <a:latin typeface="Arial Black"/>
              <a:cs typeface="Arial Black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02959" y="2580780"/>
            <a:ext cx="225425" cy="224536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algn="just" marL="6985" indent="-7620">
              <a:lnSpc>
                <a:spcPct val="91000"/>
              </a:lnSpc>
              <a:spcBef>
                <a:spcPts val="370"/>
              </a:spcBef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dirty="0" sz="225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dirty="0" sz="225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dirty="0" sz="225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2250">
              <a:latin typeface="Arial Black"/>
              <a:cs typeface="Arial Black"/>
            </a:endParaRPr>
          </a:p>
          <a:p>
            <a:pPr marL="14604">
              <a:lnSpc>
                <a:spcPts val="2340"/>
              </a:lnSpc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0</a:t>
            </a:r>
            <a:endParaRPr sz="2250">
              <a:latin typeface="Arial Black"/>
              <a:cs typeface="Arial Black"/>
            </a:endParaRPr>
          </a:p>
          <a:p>
            <a:pPr marL="14604">
              <a:lnSpc>
                <a:spcPts val="2455"/>
              </a:lnSpc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2250">
              <a:latin typeface="Arial Black"/>
              <a:cs typeface="Arial Black"/>
            </a:endParaRPr>
          </a:p>
          <a:p>
            <a:pPr marL="14604">
              <a:lnSpc>
                <a:spcPts val="2575"/>
              </a:lnSpc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2250">
              <a:latin typeface="Arial Black"/>
              <a:cs typeface="Arial Black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1" y="63055"/>
            <a:ext cx="347764" cy="408597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72261" y="4736157"/>
            <a:ext cx="252095" cy="1682114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45720" marR="5080" indent="57150">
              <a:lnSpc>
                <a:spcPts val="2460"/>
              </a:lnSpc>
              <a:spcBef>
                <a:spcPts val="640"/>
              </a:spcBef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/</a:t>
            </a:r>
            <a:r>
              <a:rPr dirty="0" sz="225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2250">
              <a:latin typeface="Arial Black"/>
              <a:cs typeface="Arial Black"/>
            </a:endParaRPr>
          </a:p>
          <a:p>
            <a:pPr marL="45720">
              <a:lnSpc>
                <a:spcPts val="2295"/>
              </a:lnSpc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0</a:t>
            </a:r>
            <a:endParaRPr sz="2250">
              <a:latin typeface="Arial Black"/>
              <a:cs typeface="Arial Black"/>
            </a:endParaRPr>
          </a:p>
          <a:p>
            <a:pPr marL="45720">
              <a:lnSpc>
                <a:spcPts val="2455"/>
              </a:lnSpc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2250">
              <a:latin typeface="Arial Black"/>
              <a:cs typeface="Arial Black"/>
            </a:endParaRPr>
          </a:p>
          <a:p>
            <a:pPr marL="12700">
              <a:lnSpc>
                <a:spcPts val="2580"/>
              </a:lnSpc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2250">
              <a:latin typeface="Arial Black"/>
              <a:cs typeface="Arial Black"/>
            </a:endParaRPr>
          </a:p>
        </p:txBody>
      </p:sp>
      <p:sp>
        <p:nvSpPr>
          <p:cNvPr id="24" name="object 2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0165">
              <a:lnSpc>
                <a:spcPts val="1430"/>
              </a:lnSpc>
            </a:pPr>
            <a:r>
              <a:rPr dirty="0" spc="-20"/>
              <a:t>https://alimentacaosaudavelesustentavel.abaae.pt/receitas-</a:t>
            </a:r>
            <a:r>
              <a:rPr dirty="0" spc="-10"/>
              <a:t>sustentaveis/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01304" y="1051153"/>
            <a:ext cx="9347835" cy="780415"/>
            <a:chOff x="401304" y="1051153"/>
            <a:chExt cx="9347835" cy="780415"/>
          </a:xfrm>
        </p:grpSpPr>
        <p:sp>
          <p:nvSpPr>
            <p:cNvPr id="3" name="object 3" descr=""/>
            <p:cNvSpPr/>
            <p:nvPr/>
          </p:nvSpPr>
          <p:spPr>
            <a:xfrm>
              <a:off x="430197" y="1080045"/>
              <a:ext cx="9290050" cy="722630"/>
            </a:xfrm>
            <a:custGeom>
              <a:avLst/>
              <a:gdLst/>
              <a:ahLst/>
              <a:cxnLst/>
              <a:rect l="l" t="t" r="r" b="b"/>
              <a:pathLst>
                <a:path w="9290050" h="722630">
                  <a:moveTo>
                    <a:pt x="9289443" y="0"/>
                  </a:moveTo>
                  <a:lnTo>
                    <a:pt x="0" y="0"/>
                  </a:lnTo>
                  <a:lnTo>
                    <a:pt x="0" y="722160"/>
                  </a:lnTo>
                  <a:lnTo>
                    <a:pt x="4644722" y="722160"/>
                  </a:lnTo>
                  <a:lnTo>
                    <a:pt x="9289443" y="722160"/>
                  </a:lnTo>
                  <a:lnTo>
                    <a:pt x="9289443" y="0"/>
                  </a:lnTo>
                  <a:close/>
                </a:path>
              </a:pathLst>
            </a:custGeom>
            <a:solidFill>
              <a:srgbClr val="375522">
                <a:alpha val="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30197" y="1080045"/>
              <a:ext cx="9290050" cy="722630"/>
            </a:xfrm>
            <a:custGeom>
              <a:avLst/>
              <a:gdLst/>
              <a:ahLst/>
              <a:cxnLst/>
              <a:rect l="l" t="t" r="r" b="b"/>
              <a:pathLst>
                <a:path w="9290050" h="722630">
                  <a:moveTo>
                    <a:pt x="4644722" y="722160"/>
                  </a:moveTo>
                  <a:lnTo>
                    <a:pt x="0" y="722160"/>
                  </a:lnTo>
                  <a:lnTo>
                    <a:pt x="0" y="0"/>
                  </a:lnTo>
                  <a:lnTo>
                    <a:pt x="9289443" y="0"/>
                  </a:lnTo>
                  <a:lnTo>
                    <a:pt x="9289443" y="722160"/>
                  </a:lnTo>
                  <a:lnTo>
                    <a:pt x="4644722" y="722160"/>
                  </a:lnTo>
                  <a:close/>
                </a:path>
              </a:pathLst>
            </a:custGeom>
            <a:ln w="57239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507861" y="1291628"/>
            <a:ext cx="59893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TÍTULO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 b="1">
                <a:latin typeface="Calibri"/>
                <a:cs typeface="Calibri"/>
              </a:rPr>
              <a:t>DA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RECEITA</a:t>
            </a:r>
            <a:r>
              <a:rPr dirty="0" sz="1800" spc="-25">
                <a:latin typeface="Calibri"/>
                <a:cs typeface="Calibri"/>
              </a:rPr>
              <a:t>: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Sopa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Espinafres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da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D.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Ana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(Mãe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da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Sara)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5765" y="24167"/>
            <a:ext cx="9744710" cy="6348730"/>
            <a:chOff x="5765" y="24167"/>
            <a:chExt cx="9744710" cy="6348730"/>
          </a:xfrm>
        </p:grpSpPr>
        <p:sp>
          <p:nvSpPr>
            <p:cNvPr id="7" name="object 7" descr=""/>
            <p:cNvSpPr/>
            <p:nvPr/>
          </p:nvSpPr>
          <p:spPr>
            <a:xfrm>
              <a:off x="430187" y="24167"/>
              <a:ext cx="9290050" cy="6348730"/>
            </a:xfrm>
            <a:custGeom>
              <a:avLst/>
              <a:gdLst/>
              <a:ahLst/>
              <a:cxnLst/>
              <a:rect l="l" t="t" r="r" b="b"/>
              <a:pathLst>
                <a:path w="9290050" h="6348730">
                  <a:moveTo>
                    <a:pt x="9289453" y="6045492"/>
                  </a:moveTo>
                  <a:lnTo>
                    <a:pt x="0" y="6045492"/>
                  </a:lnTo>
                  <a:lnTo>
                    <a:pt x="0" y="6348616"/>
                  </a:lnTo>
                  <a:lnTo>
                    <a:pt x="4644733" y="6348616"/>
                  </a:lnTo>
                  <a:lnTo>
                    <a:pt x="9289453" y="6348616"/>
                  </a:lnTo>
                  <a:lnTo>
                    <a:pt x="9289453" y="6045492"/>
                  </a:lnTo>
                  <a:close/>
                </a:path>
                <a:path w="9290050" h="6348730">
                  <a:moveTo>
                    <a:pt x="9289453" y="0"/>
                  </a:moveTo>
                  <a:lnTo>
                    <a:pt x="0" y="0"/>
                  </a:lnTo>
                  <a:lnTo>
                    <a:pt x="0" y="1308608"/>
                  </a:lnTo>
                  <a:lnTo>
                    <a:pt x="4644733" y="1308608"/>
                  </a:lnTo>
                  <a:lnTo>
                    <a:pt x="9289453" y="1308608"/>
                  </a:lnTo>
                  <a:lnTo>
                    <a:pt x="9289453" y="0"/>
                  </a:lnTo>
                  <a:close/>
                </a:path>
              </a:pathLst>
            </a:custGeom>
            <a:solidFill>
              <a:srgbClr val="04754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65" y="63055"/>
              <a:ext cx="347764" cy="4085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30197" y="1727695"/>
              <a:ext cx="9290050" cy="4190365"/>
            </a:xfrm>
            <a:custGeom>
              <a:avLst/>
              <a:gdLst/>
              <a:ahLst/>
              <a:cxnLst/>
              <a:rect l="l" t="t" r="r" b="b"/>
              <a:pathLst>
                <a:path w="9290050" h="4190365">
                  <a:moveTo>
                    <a:pt x="9289443" y="0"/>
                  </a:moveTo>
                  <a:lnTo>
                    <a:pt x="0" y="0"/>
                  </a:lnTo>
                  <a:lnTo>
                    <a:pt x="0" y="4190034"/>
                  </a:lnTo>
                  <a:lnTo>
                    <a:pt x="4644722" y="4190034"/>
                  </a:lnTo>
                  <a:lnTo>
                    <a:pt x="9289443" y="4190034"/>
                  </a:lnTo>
                  <a:lnTo>
                    <a:pt x="9289443" y="0"/>
                  </a:lnTo>
                  <a:close/>
                </a:path>
              </a:pathLst>
            </a:custGeom>
            <a:solidFill>
              <a:srgbClr val="C5E0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30197" y="1727695"/>
              <a:ext cx="9290050" cy="4190365"/>
            </a:xfrm>
            <a:custGeom>
              <a:avLst/>
              <a:gdLst/>
              <a:ahLst/>
              <a:cxnLst/>
              <a:rect l="l" t="t" r="r" b="b"/>
              <a:pathLst>
                <a:path w="9290050" h="4190365">
                  <a:moveTo>
                    <a:pt x="4644722" y="4190034"/>
                  </a:moveTo>
                  <a:lnTo>
                    <a:pt x="0" y="4190034"/>
                  </a:lnTo>
                  <a:lnTo>
                    <a:pt x="0" y="0"/>
                  </a:lnTo>
                  <a:lnTo>
                    <a:pt x="9289443" y="0"/>
                  </a:lnTo>
                  <a:lnTo>
                    <a:pt x="9289443" y="4190034"/>
                  </a:lnTo>
                  <a:lnTo>
                    <a:pt x="4644722" y="4190034"/>
                  </a:lnTo>
                  <a:close/>
                </a:path>
              </a:pathLst>
            </a:custGeom>
            <a:ln w="60478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793700" y="2567820"/>
            <a:ext cx="1193165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47675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Corgete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Cebola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Cenora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Alho-francês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Espinafres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Azeite</a:t>
            </a:r>
            <a:endParaRPr sz="1800">
              <a:latin typeface="Calibri"/>
              <a:cs typeface="Calibri"/>
            </a:endParaRPr>
          </a:p>
          <a:p>
            <a:pPr marL="12700" marR="702310">
              <a:lnSpc>
                <a:spcPct val="100000"/>
              </a:lnSpc>
            </a:pPr>
            <a:r>
              <a:rPr dirty="0" sz="1800" spc="-25">
                <a:latin typeface="Calibri"/>
                <a:cs typeface="Calibri"/>
              </a:rPr>
              <a:t>Sal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Calibri"/>
                <a:cs typeface="Calibri"/>
              </a:rPr>
              <a:t>Água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0" y="-305"/>
            <a:ext cx="9006840" cy="6480175"/>
            <a:chOff x="0" y="-305"/>
            <a:chExt cx="9006840" cy="6480175"/>
          </a:xfrm>
        </p:grpSpPr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0006" y="2064295"/>
              <a:ext cx="3066834" cy="2975038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0" y="-305"/>
              <a:ext cx="429895" cy="6480175"/>
            </a:xfrm>
            <a:custGeom>
              <a:avLst/>
              <a:gdLst/>
              <a:ahLst/>
              <a:cxnLst/>
              <a:rect l="l" t="t" r="r" b="b"/>
              <a:pathLst>
                <a:path w="429895" h="6480175">
                  <a:moveTo>
                    <a:pt x="429845" y="0"/>
                  </a:moveTo>
                  <a:lnTo>
                    <a:pt x="0" y="0"/>
                  </a:lnTo>
                  <a:lnTo>
                    <a:pt x="0" y="6479643"/>
                  </a:lnTo>
                  <a:lnTo>
                    <a:pt x="214922" y="6479643"/>
                  </a:lnTo>
                  <a:lnTo>
                    <a:pt x="429845" y="6479643"/>
                  </a:lnTo>
                  <a:lnTo>
                    <a:pt x="429845" y="0"/>
                  </a:lnTo>
                  <a:close/>
                </a:path>
              </a:pathLst>
            </a:custGeom>
            <a:solidFill>
              <a:srgbClr val="04754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4859" y="56108"/>
            <a:ext cx="838073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55295" algn="l"/>
              </a:tabLst>
            </a:pPr>
            <a:r>
              <a:rPr dirty="0" baseline="-23456" sz="3375" spc="-75"/>
              <a:t>D</a:t>
            </a:r>
            <a:r>
              <a:rPr dirty="0" baseline="-23456" sz="3375">
                <a:latin typeface="Times New Roman"/>
                <a:cs typeface="Times New Roman"/>
              </a:rPr>
              <a:t>	</a:t>
            </a:r>
            <a:r>
              <a:rPr dirty="0" sz="4000"/>
              <a:t>“Receitas</a:t>
            </a:r>
            <a:r>
              <a:rPr dirty="0" sz="4000" spc="215">
                <a:latin typeface="Times New Roman"/>
                <a:cs typeface="Times New Roman"/>
              </a:rPr>
              <a:t> </a:t>
            </a:r>
            <a:r>
              <a:rPr dirty="0" sz="4000"/>
              <a:t>Sustentáveis,</a:t>
            </a:r>
            <a:r>
              <a:rPr dirty="0" sz="4000" spc="229">
                <a:latin typeface="Times New Roman"/>
                <a:cs typeface="Times New Roman"/>
              </a:rPr>
              <a:t> </a:t>
            </a:r>
            <a:r>
              <a:rPr dirty="0" sz="4000" spc="-25"/>
              <a:t>têm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9985" y="665593"/>
            <a:ext cx="313372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40055" algn="l"/>
              </a:tabLst>
            </a:pPr>
            <a:r>
              <a:rPr dirty="0" baseline="34567" sz="3375" spc="-75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dirty="0" baseline="34567" sz="3375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4000" spc="-10">
                <a:solidFill>
                  <a:srgbClr val="FFFFFF"/>
                </a:solidFill>
                <a:latin typeface="Arial Black"/>
                <a:cs typeface="Arial Black"/>
              </a:rPr>
              <a:t>Tradição</a:t>
            </a:r>
            <a:r>
              <a:rPr dirty="0" sz="3200" spc="-10">
                <a:solidFill>
                  <a:srgbClr val="FFFFFF"/>
                </a:solidFill>
                <a:latin typeface="Arial Black"/>
                <a:cs typeface="Arial Black"/>
              </a:rPr>
              <a:t>”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14374" y="1019821"/>
            <a:ext cx="202565" cy="37274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endParaRPr sz="2250">
              <a:latin typeface="Arial Black"/>
              <a:cs typeface="Arial Black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18085" y="1332306"/>
            <a:ext cx="1843405" cy="99885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40640" marR="1642110" indent="-41275">
              <a:lnSpc>
                <a:spcPts val="2450"/>
              </a:lnSpc>
              <a:spcBef>
                <a:spcPts val="420"/>
              </a:spcBef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dirty="0" sz="225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f</a:t>
            </a:r>
            <a:endParaRPr sz="2250">
              <a:latin typeface="Arial Black"/>
              <a:cs typeface="Arial Black"/>
            </a:endParaRPr>
          </a:p>
          <a:p>
            <a:pPr marL="40640">
              <a:lnSpc>
                <a:spcPts val="2440"/>
              </a:lnSpc>
              <a:tabLst>
                <a:tab pos="401955" algn="l"/>
              </a:tabLst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dirty="0" sz="225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800" spc="-10">
                <a:latin typeface="Calibri"/>
                <a:cs typeface="Calibri"/>
              </a:rPr>
              <a:t>INGREDIENTES: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18085" y="2268306"/>
            <a:ext cx="193675" cy="37274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endParaRPr sz="2250">
              <a:latin typeface="Arial Black"/>
              <a:cs typeface="Arial Black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7559" y="2530027"/>
            <a:ext cx="557530" cy="2232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2080"/>
              </a:lnSpc>
              <a:tabLst>
                <a:tab pos="442595" algn="l"/>
              </a:tabLst>
            </a:pPr>
            <a:r>
              <a:rPr dirty="0" baseline="-22222" sz="3375" spc="-75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dirty="0" baseline="-22222" sz="3375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800" spc="-5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L="32384">
              <a:lnSpc>
                <a:spcPts val="2160"/>
              </a:lnSpc>
              <a:tabLst>
                <a:tab pos="442595" algn="l"/>
              </a:tabLst>
            </a:pPr>
            <a:r>
              <a:rPr dirty="0" baseline="-28395" sz="3375" spc="-75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dirty="0" baseline="-28395" sz="3375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800" spc="-5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L="32384">
              <a:lnSpc>
                <a:spcPts val="2160"/>
              </a:lnSpc>
              <a:tabLst>
                <a:tab pos="442595" algn="l"/>
              </a:tabLst>
            </a:pPr>
            <a:r>
              <a:rPr dirty="0" baseline="-35802" sz="3375" spc="-75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dirty="0" baseline="-35802" sz="3375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800" spc="-5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L="40005">
              <a:lnSpc>
                <a:spcPts val="2385"/>
              </a:lnSpc>
              <a:tabLst>
                <a:tab pos="442595" algn="l"/>
              </a:tabLst>
            </a:pPr>
            <a:r>
              <a:rPr dirty="0" baseline="-43209" sz="3375" spc="-75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dirty="0" baseline="-43209" sz="3375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800" spc="-5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algn="r" marR="30480">
              <a:lnSpc>
                <a:spcPts val="1889"/>
              </a:lnSpc>
            </a:pPr>
            <a:r>
              <a:rPr dirty="0" sz="1800" spc="-5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L="40005">
              <a:lnSpc>
                <a:spcPts val="2205"/>
              </a:lnSpc>
              <a:tabLst>
                <a:tab pos="442595" algn="l"/>
              </a:tabLst>
            </a:pPr>
            <a:r>
              <a:rPr dirty="0" baseline="2469" sz="3375" spc="-75">
                <a:solidFill>
                  <a:srgbClr val="FFFFFF"/>
                </a:solidFill>
                <a:latin typeface="Arial Black"/>
                <a:cs typeface="Arial Black"/>
              </a:rPr>
              <a:t>0</a:t>
            </a:r>
            <a:r>
              <a:rPr dirty="0" baseline="2469" sz="3375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800" spc="-5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L="40005">
              <a:lnSpc>
                <a:spcPts val="2160"/>
              </a:lnSpc>
              <a:tabLst>
                <a:tab pos="442595" algn="l"/>
              </a:tabLst>
            </a:pPr>
            <a:r>
              <a:rPr dirty="0" baseline="-4938" sz="3375" spc="-75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dirty="0" baseline="-4938" sz="3375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800" spc="-5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  <a:p>
            <a:pPr marL="40005">
              <a:lnSpc>
                <a:spcPts val="2430"/>
              </a:lnSpc>
              <a:tabLst>
                <a:tab pos="442595" algn="l"/>
              </a:tabLst>
            </a:pPr>
            <a:r>
              <a:rPr dirty="0" baseline="-12345" sz="3375" spc="-75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r>
              <a:rPr dirty="0" baseline="-12345" sz="3375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800" spc="-50"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1" y="63055"/>
            <a:ext cx="347764" cy="408597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72261" y="4736157"/>
            <a:ext cx="252095" cy="1682114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45720" marR="5080" indent="57150">
              <a:lnSpc>
                <a:spcPts val="2460"/>
              </a:lnSpc>
              <a:spcBef>
                <a:spcPts val="640"/>
              </a:spcBef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/</a:t>
            </a:r>
            <a:r>
              <a:rPr dirty="0" sz="225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2250">
              <a:latin typeface="Arial Black"/>
              <a:cs typeface="Arial Black"/>
            </a:endParaRPr>
          </a:p>
          <a:p>
            <a:pPr marL="45720">
              <a:lnSpc>
                <a:spcPts val="2295"/>
              </a:lnSpc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0</a:t>
            </a:r>
            <a:endParaRPr sz="2250">
              <a:latin typeface="Arial Black"/>
              <a:cs typeface="Arial Black"/>
            </a:endParaRPr>
          </a:p>
          <a:p>
            <a:pPr marL="45720">
              <a:lnSpc>
                <a:spcPts val="2455"/>
              </a:lnSpc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2250">
              <a:latin typeface="Arial Black"/>
              <a:cs typeface="Arial Black"/>
            </a:endParaRPr>
          </a:p>
          <a:p>
            <a:pPr marL="12700">
              <a:lnSpc>
                <a:spcPts val="2580"/>
              </a:lnSpc>
            </a:pPr>
            <a:r>
              <a:rPr dirty="0" sz="2250" spc="-5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2250">
              <a:latin typeface="Arial Black"/>
              <a:cs typeface="Arial Black"/>
            </a:endParaRPr>
          </a:p>
        </p:txBody>
      </p:sp>
      <p:sp>
        <p:nvSpPr>
          <p:cNvPr id="23" name="object 2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0165">
              <a:lnSpc>
                <a:spcPts val="1430"/>
              </a:lnSpc>
            </a:pPr>
            <a:r>
              <a:rPr dirty="0" spc="-20"/>
              <a:t>https://alimentacaosaudavelesustentavel.abaae.pt/receitas-</a:t>
            </a:r>
            <a:r>
              <a:rPr dirty="0" spc="-10"/>
              <a:t>sustentaveis/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41828" y="993831"/>
            <a:ext cx="9406255" cy="837565"/>
            <a:chOff x="341828" y="993831"/>
            <a:chExt cx="9406255" cy="837565"/>
          </a:xfrm>
        </p:grpSpPr>
        <p:sp>
          <p:nvSpPr>
            <p:cNvPr id="3" name="object 3" descr=""/>
            <p:cNvSpPr/>
            <p:nvPr/>
          </p:nvSpPr>
          <p:spPr>
            <a:xfrm>
              <a:off x="370447" y="1022451"/>
              <a:ext cx="9349105" cy="779780"/>
            </a:xfrm>
            <a:custGeom>
              <a:avLst/>
              <a:gdLst/>
              <a:ahLst/>
              <a:cxnLst/>
              <a:rect l="l" t="t" r="r" b="b"/>
              <a:pathLst>
                <a:path w="9349105" h="779780">
                  <a:moveTo>
                    <a:pt x="9348837" y="0"/>
                  </a:moveTo>
                  <a:lnTo>
                    <a:pt x="0" y="0"/>
                  </a:lnTo>
                  <a:lnTo>
                    <a:pt x="0" y="779754"/>
                  </a:lnTo>
                  <a:lnTo>
                    <a:pt x="4674589" y="779754"/>
                  </a:lnTo>
                  <a:lnTo>
                    <a:pt x="9348837" y="779754"/>
                  </a:lnTo>
                  <a:lnTo>
                    <a:pt x="9348837" y="0"/>
                  </a:lnTo>
                  <a:close/>
                </a:path>
              </a:pathLst>
            </a:custGeom>
            <a:solidFill>
              <a:srgbClr val="375522">
                <a:alpha val="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70447" y="1022451"/>
              <a:ext cx="9349105" cy="779780"/>
            </a:xfrm>
            <a:custGeom>
              <a:avLst/>
              <a:gdLst/>
              <a:ahLst/>
              <a:cxnLst/>
              <a:rect l="l" t="t" r="r" b="b"/>
              <a:pathLst>
                <a:path w="9349105" h="779780">
                  <a:moveTo>
                    <a:pt x="4674589" y="779754"/>
                  </a:moveTo>
                  <a:lnTo>
                    <a:pt x="0" y="779754"/>
                  </a:lnTo>
                  <a:lnTo>
                    <a:pt x="0" y="0"/>
                  </a:lnTo>
                  <a:lnTo>
                    <a:pt x="9348837" y="0"/>
                  </a:lnTo>
                  <a:lnTo>
                    <a:pt x="9348837" y="779754"/>
                  </a:lnTo>
                  <a:lnTo>
                    <a:pt x="4674589" y="779754"/>
                  </a:lnTo>
                  <a:close/>
                </a:path>
              </a:pathLst>
            </a:custGeom>
            <a:ln w="57239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448463" y="1262468"/>
            <a:ext cx="17221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PROCEDIMENTOS: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357" y="-305"/>
            <a:ext cx="370205" cy="6480175"/>
          </a:xfrm>
          <a:custGeom>
            <a:avLst/>
            <a:gdLst/>
            <a:ahLst/>
            <a:cxnLst/>
            <a:rect l="l" t="t" r="r" b="b"/>
            <a:pathLst>
              <a:path w="370205" h="6480175">
                <a:moveTo>
                  <a:pt x="370090" y="0"/>
                </a:moveTo>
                <a:lnTo>
                  <a:pt x="0" y="0"/>
                </a:lnTo>
                <a:lnTo>
                  <a:pt x="0" y="6479643"/>
                </a:lnTo>
                <a:lnTo>
                  <a:pt x="185037" y="6479643"/>
                </a:lnTo>
                <a:lnTo>
                  <a:pt x="370090" y="6479643"/>
                </a:lnTo>
                <a:lnTo>
                  <a:pt x="370090" y="0"/>
                </a:lnTo>
                <a:close/>
              </a:path>
            </a:pathLst>
          </a:custGeom>
          <a:solidFill>
            <a:srgbClr val="0475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87476" y="1130349"/>
            <a:ext cx="197485" cy="133858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algn="just" indent="7620">
              <a:lnSpc>
                <a:spcPct val="91100"/>
              </a:lnSpc>
              <a:spcBef>
                <a:spcPts val="375"/>
              </a:spcBef>
            </a:pPr>
            <a:r>
              <a:rPr dirty="0" sz="2300" spc="-5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dirty="0" sz="23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300" spc="-5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dirty="0" sz="23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300" spc="-50">
                <a:solidFill>
                  <a:srgbClr val="FFFFFF"/>
                </a:solidFill>
                <a:latin typeface="Arial Black"/>
                <a:cs typeface="Arial Black"/>
              </a:rPr>
              <a:t>f</a:t>
            </a:r>
            <a:r>
              <a:rPr dirty="0" sz="23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300" spc="-5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7476" y="2406549"/>
            <a:ext cx="197485" cy="3810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dirty="0" sz="2300" spc="-5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370447" y="24167"/>
            <a:ext cx="9349105" cy="1308735"/>
          </a:xfrm>
          <a:custGeom>
            <a:avLst/>
            <a:gdLst/>
            <a:ahLst/>
            <a:cxnLst/>
            <a:rect l="l" t="t" r="r" b="b"/>
            <a:pathLst>
              <a:path w="9349105" h="1308735">
                <a:moveTo>
                  <a:pt x="9348837" y="0"/>
                </a:moveTo>
                <a:lnTo>
                  <a:pt x="0" y="0"/>
                </a:lnTo>
                <a:lnTo>
                  <a:pt x="0" y="1308608"/>
                </a:lnTo>
                <a:lnTo>
                  <a:pt x="4674589" y="1308608"/>
                </a:lnTo>
                <a:lnTo>
                  <a:pt x="9348837" y="1308608"/>
                </a:lnTo>
                <a:lnTo>
                  <a:pt x="9348837" y="0"/>
                </a:lnTo>
                <a:close/>
              </a:path>
            </a:pathLst>
          </a:custGeom>
          <a:solidFill>
            <a:srgbClr val="0475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183" y="56108"/>
            <a:ext cx="835279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27355" algn="l"/>
              </a:tabLst>
            </a:pPr>
            <a:r>
              <a:rPr dirty="0" baseline="-42270" sz="3450" spc="-75"/>
              <a:t>D</a:t>
            </a:r>
            <a:r>
              <a:rPr dirty="0" baseline="-42270" sz="3450">
                <a:latin typeface="Times New Roman"/>
                <a:cs typeface="Times New Roman"/>
              </a:rPr>
              <a:t>	</a:t>
            </a:r>
            <a:r>
              <a:rPr dirty="0" sz="4000"/>
              <a:t>“Receitas</a:t>
            </a:r>
            <a:r>
              <a:rPr dirty="0" sz="4000" spc="215">
                <a:latin typeface="Times New Roman"/>
                <a:cs typeface="Times New Roman"/>
              </a:rPr>
              <a:t> </a:t>
            </a:r>
            <a:r>
              <a:rPr dirty="0" sz="4000"/>
              <a:t>Sustentáveis,</a:t>
            </a:r>
            <a:r>
              <a:rPr dirty="0" sz="4000" spc="225">
                <a:latin typeface="Times New Roman"/>
                <a:cs typeface="Times New Roman"/>
              </a:rPr>
              <a:t> </a:t>
            </a:r>
            <a:r>
              <a:rPr dirty="0" sz="4000" spc="-25"/>
              <a:t>têm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9376" y="665593"/>
            <a:ext cx="310451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11480" algn="l"/>
              </a:tabLst>
            </a:pPr>
            <a:r>
              <a:rPr dirty="0" baseline="12077" sz="3450" spc="-75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dirty="0" baseline="12077" sz="345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4000" spc="-10">
                <a:solidFill>
                  <a:srgbClr val="FFFFFF"/>
                </a:solidFill>
                <a:latin typeface="Arial Black"/>
                <a:cs typeface="Arial Black"/>
              </a:rPr>
              <a:t>Tradição</a:t>
            </a:r>
            <a:r>
              <a:rPr dirty="0" sz="3200" spc="-10">
                <a:solidFill>
                  <a:srgbClr val="FFFFFF"/>
                </a:solidFill>
                <a:latin typeface="Arial Black"/>
                <a:cs typeface="Arial Black"/>
              </a:rPr>
              <a:t>”</a:t>
            </a:r>
            <a:endParaRPr sz="3200">
              <a:latin typeface="Arial Black"/>
              <a:cs typeface="Arial Black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0" y="130733"/>
            <a:ext cx="9749790" cy="5996940"/>
            <a:chOff x="0" y="130733"/>
            <a:chExt cx="9749790" cy="5996940"/>
          </a:xfrm>
        </p:grpSpPr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0733"/>
              <a:ext cx="347764" cy="408597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392037" y="1632292"/>
              <a:ext cx="9327515" cy="4464685"/>
            </a:xfrm>
            <a:custGeom>
              <a:avLst/>
              <a:gdLst/>
              <a:ahLst/>
              <a:cxnLst/>
              <a:rect l="l" t="t" r="r" b="b"/>
              <a:pathLst>
                <a:path w="9327515" h="4464685">
                  <a:moveTo>
                    <a:pt x="9327247" y="0"/>
                  </a:moveTo>
                  <a:lnTo>
                    <a:pt x="0" y="0"/>
                  </a:lnTo>
                  <a:lnTo>
                    <a:pt x="0" y="4464353"/>
                  </a:lnTo>
                  <a:lnTo>
                    <a:pt x="4663807" y="4464353"/>
                  </a:lnTo>
                  <a:lnTo>
                    <a:pt x="9327247" y="4464353"/>
                  </a:lnTo>
                  <a:lnTo>
                    <a:pt x="9327247" y="0"/>
                  </a:lnTo>
                  <a:close/>
                </a:path>
              </a:pathLst>
            </a:custGeom>
            <a:solidFill>
              <a:srgbClr val="C5E0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92037" y="1632292"/>
              <a:ext cx="9327515" cy="4464685"/>
            </a:xfrm>
            <a:custGeom>
              <a:avLst/>
              <a:gdLst/>
              <a:ahLst/>
              <a:cxnLst/>
              <a:rect l="l" t="t" r="r" b="b"/>
              <a:pathLst>
                <a:path w="9327515" h="4464685">
                  <a:moveTo>
                    <a:pt x="4663807" y="4464353"/>
                  </a:moveTo>
                  <a:lnTo>
                    <a:pt x="0" y="4464353"/>
                  </a:lnTo>
                  <a:lnTo>
                    <a:pt x="0" y="0"/>
                  </a:lnTo>
                  <a:lnTo>
                    <a:pt x="9327247" y="0"/>
                  </a:lnTo>
                  <a:lnTo>
                    <a:pt x="9327247" y="4464353"/>
                  </a:lnTo>
                  <a:lnTo>
                    <a:pt x="4663807" y="4464353"/>
                  </a:lnTo>
                  <a:close/>
                </a:path>
              </a:pathLst>
            </a:custGeom>
            <a:ln w="60478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470063" y="1924151"/>
            <a:ext cx="61074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865" marR="5080" indent="-508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1º)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Calibri"/>
                <a:cs typeface="Calibri"/>
              </a:rPr>
              <a:t>Corta-</a:t>
            </a:r>
            <a:r>
              <a:rPr dirty="0" sz="1800">
                <a:latin typeface="Calibri"/>
                <a:cs typeface="Calibri"/>
              </a:rPr>
              <a:t>se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todos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os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legumes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Calibri"/>
                <a:cs typeface="Calibri"/>
              </a:rPr>
              <a:t>exceto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os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espinafres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Calibri"/>
                <a:cs typeface="Calibri"/>
              </a:rPr>
              <a:t>coloca-</a:t>
            </a:r>
            <a:r>
              <a:rPr dirty="0" sz="1800">
                <a:latin typeface="Calibri"/>
                <a:cs typeface="Calibri"/>
              </a:rPr>
              <a:t>se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Calibri"/>
                <a:cs typeface="Calibri"/>
              </a:rPr>
              <a:t>no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copo</a:t>
            </a:r>
            <a:r>
              <a:rPr dirty="0" sz="1800" spc="-9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da</a:t>
            </a:r>
            <a:r>
              <a:rPr dirty="0" sz="1800" spc="-8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Bimby.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0320" y="2725507"/>
            <a:ext cx="7136130" cy="3571240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algn="just" marL="58419" marR="6846570" indent="-7620">
              <a:lnSpc>
                <a:spcPct val="90900"/>
              </a:lnSpc>
              <a:spcBef>
                <a:spcPts val="380"/>
              </a:spcBef>
            </a:pPr>
            <a:r>
              <a:rPr dirty="0" sz="2300" spc="-5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dirty="0" sz="23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300" spc="-5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dirty="0" sz="23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300" spc="-5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dirty="0" sz="23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300" spc="-5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2300">
              <a:latin typeface="Arial Black"/>
              <a:cs typeface="Arial Black"/>
            </a:endParaRPr>
          </a:p>
          <a:p>
            <a:pPr marL="66675">
              <a:lnSpc>
                <a:spcPts val="2460"/>
              </a:lnSpc>
              <a:spcBef>
                <a:spcPts val="150"/>
              </a:spcBef>
              <a:tabLst>
                <a:tab pos="462280" algn="l"/>
              </a:tabLst>
            </a:pPr>
            <a:r>
              <a:rPr dirty="0" baseline="9661" sz="3450" spc="-75">
                <a:solidFill>
                  <a:srgbClr val="FFFFFF"/>
                </a:solidFill>
                <a:latin typeface="Arial Black"/>
                <a:cs typeface="Arial Black"/>
              </a:rPr>
              <a:t>0</a:t>
            </a:r>
            <a:r>
              <a:rPr dirty="0" baseline="9661" sz="345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800">
                <a:latin typeface="Calibri"/>
                <a:cs typeface="Calibri"/>
              </a:rPr>
              <a:t>2º)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Calibri"/>
                <a:cs typeface="Calibri"/>
              </a:rPr>
              <a:t>Junta-</a:t>
            </a:r>
            <a:r>
              <a:rPr dirty="0" sz="1800">
                <a:latin typeface="Calibri"/>
                <a:cs typeface="Calibri"/>
              </a:rPr>
              <a:t>se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agua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cobrir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os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legumes,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uma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colher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sal</a:t>
            </a:r>
            <a:r>
              <a:rPr dirty="0" sz="1800" spc="33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Calibri"/>
                <a:cs typeface="Calibri"/>
              </a:rPr>
              <a:t>programa-</a:t>
            </a:r>
            <a:r>
              <a:rPr dirty="0" sz="1800" spc="-25">
                <a:latin typeface="Calibri"/>
                <a:cs typeface="Calibri"/>
              </a:rPr>
              <a:t>se</a:t>
            </a:r>
            <a:endParaRPr sz="1800">
              <a:latin typeface="Calibri"/>
              <a:cs typeface="Calibri"/>
            </a:endParaRPr>
          </a:p>
          <a:p>
            <a:pPr marL="66675">
              <a:lnSpc>
                <a:spcPts val="2315"/>
              </a:lnSpc>
              <a:tabLst>
                <a:tab pos="513080" algn="l"/>
              </a:tabLst>
            </a:pPr>
            <a:r>
              <a:rPr dirty="0" baseline="1207" sz="3450" spc="-75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dirty="0" baseline="1207" sz="345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800" spc="-10">
                <a:latin typeface="Calibri"/>
                <a:cs typeface="Calibri"/>
              </a:rPr>
              <a:t>para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Calibri"/>
                <a:cs typeface="Calibri"/>
              </a:rPr>
              <a:t>cozer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100ºC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Calibri"/>
                <a:cs typeface="Calibri"/>
              </a:rPr>
              <a:t>durante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25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minutos.</a:t>
            </a:r>
            <a:endParaRPr sz="1800">
              <a:latin typeface="Calibri"/>
              <a:cs typeface="Calibri"/>
            </a:endParaRPr>
          </a:p>
          <a:p>
            <a:pPr marL="25400">
              <a:lnSpc>
                <a:spcPts val="2490"/>
              </a:lnSpc>
            </a:pPr>
            <a:r>
              <a:rPr dirty="0" sz="2300" spc="-25">
                <a:solidFill>
                  <a:srgbClr val="FFFFFF"/>
                </a:solidFill>
                <a:latin typeface="Arial Black"/>
                <a:cs typeface="Arial Black"/>
              </a:rPr>
              <a:t>3/</a:t>
            </a:r>
            <a:endParaRPr sz="2300">
              <a:latin typeface="Arial Black"/>
              <a:cs typeface="Arial Black"/>
            </a:endParaRPr>
          </a:p>
          <a:p>
            <a:pPr marL="66675">
              <a:lnSpc>
                <a:spcPts val="2510"/>
              </a:lnSpc>
            </a:pPr>
            <a:r>
              <a:rPr dirty="0" sz="2300" spc="-5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2300">
              <a:latin typeface="Arial Black"/>
              <a:cs typeface="Arial Black"/>
            </a:endParaRPr>
          </a:p>
          <a:p>
            <a:pPr marL="66675">
              <a:lnSpc>
                <a:spcPts val="2510"/>
              </a:lnSpc>
            </a:pPr>
            <a:r>
              <a:rPr dirty="0" sz="2300" spc="-50">
                <a:solidFill>
                  <a:srgbClr val="FFFFFF"/>
                </a:solidFill>
                <a:latin typeface="Arial Black"/>
                <a:cs typeface="Arial Black"/>
              </a:rPr>
              <a:t>0</a:t>
            </a:r>
            <a:endParaRPr sz="2300">
              <a:latin typeface="Arial Black"/>
              <a:cs typeface="Arial Black"/>
            </a:endParaRPr>
          </a:p>
          <a:p>
            <a:pPr marL="66675">
              <a:lnSpc>
                <a:spcPts val="2515"/>
              </a:lnSpc>
            </a:pPr>
            <a:r>
              <a:rPr dirty="0" sz="2300" spc="-5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2300">
              <a:latin typeface="Arial Black"/>
              <a:cs typeface="Arial Black"/>
            </a:endParaRPr>
          </a:p>
          <a:p>
            <a:pPr marL="34290">
              <a:lnSpc>
                <a:spcPts val="2640"/>
              </a:lnSpc>
            </a:pPr>
            <a:r>
              <a:rPr dirty="0" sz="2300" spc="-5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370447" y="6111047"/>
            <a:ext cx="9349105" cy="302895"/>
          </a:xfrm>
          <a:custGeom>
            <a:avLst/>
            <a:gdLst/>
            <a:ahLst/>
            <a:cxnLst/>
            <a:rect l="l" t="t" r="r" b="b"/>
            <a:pathLst>
              <a:path w="9349105" h="302895">
                <a:moveTo>
                  <a:pt x="9348837" y="0"/>
                </a:moveTo>
                <a:lnTo>
                  <a:pt x="0" y="0"/>
                </a:lnTo>
                <a:lnTo>
                  <a:pt x="0" y="302756"/>
                </a:lnTo>
                <a:lnTo>
                  <a:pt x="4674589" y="302756"/>
                </a:lnTo>
                <a:lnTo>
                  <a:pt x="9348837" y="302756"/>
                </a:lnTo>
                <a:lnTo>
                  <a:pt x="9348837" y="0"/>
                </a:lnTo>
                <a:close/>
              </a:path>
            </a:pathLst>
          </a:custGeom>
          <a:solidFill>
            <a:srgbClr val="0475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448463" y="6142988"/>
            <a:ext cx="53219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https://alimentacaosaudavelesustentavel.abaae.pt/receitas-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sustentaveis/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7740001" y="1802206"/>
            <a:ext cx="1952625" cy="4317365"/>
            <a:chOff x="7740001" y="1802206"/>
            <a:chExt cx="1952625" cy="4317365"/>
          </a:xfrm>
        </p:grpSpPr>
        <p:pic>
          <p:nvPicPr>
            <p:cNvPr id="21" name="object 2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0001" y="1802206"/>
              <a:ext cx="1952282" cy="1715401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0001" y="3660533"/>
              <a:ext cx="1809724" cy="24587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41828" y="993831"/>
            <a:ext cx="9406255" cy="837565"/>
            <a:chOff x="341828" y="993831"/>
            <a:chExt cx="9406255" cy="837565"/>
          </a:xfrm>
        </p:grpSpPr>
        <p:sp>
          <p:nvSpPr>
            <p:cNvPr id="3" name="object 3" descr=""/>
            <p:cNvSpPr/>
            <p:nvPr/>
          </p:nvSpPr>
          <p:spPr>
            <a:xfrm>
              <a:off x="370447" y="1022451"/>
              <a:ext cx="9349105" cy="779780"/>
            </a:xfrm>
            <a:custGeom>
              <a:avLst/>
              <a:gdLst/>
              <a:ahLst/>
              <a:cxnLst/>
              <a:rect l="l" t="t" r="r" b="b"/>
              <a:pathLst>
                <a:path w="9349105" h="779780">
                  <a:moveTo>
                    <a:pt x="9348837" y="0"/>
                  </a:moveTo>
                  <a:lnTo>
                    <a:pt x="0" y="0"/>
                  </a:lnTo>
                  <a:lnTo>
                    <a:pt x="0" y="779754"/>
                  </a:lnTo>
                  <a:lnTo>
                    <a:pt x="4674589" y="779754"/>
                  </a:lnTo>
                  <a:lnTo>
                    <a:pt x="9348837" y="779754"/>
                  </a:lnTo>
                  <a:lnTo>
                    <a:pt x="9348837" y="0"/>
                  </a:lnTo>
                  <a:close/>
                </a:path>
              </a:pathLst>
            </a:custGeom>
            <a:solidFill>
              <a:srgbClr val="375522">
                <a:alpha val="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70447" y="1022451"/>
              <a:ext cx="9349105" cy="779780"/>
            </a:xfrm>
            <a:custGeom>
              <a:avLst/>
              <a:gdLst/>
              <a:ahLst/>
              <a:cxnLst/>
              <a:rect l="l" t="t" r="r" b="b"/>
              <a:pathLst>
                <a:path w="9349105" h="779780">
                  <a:moveTo>
                    <a:pt x="4674589" y="779754"/>
                  </a:moveTo>
                  <a:lnTo>
                    <a:pt x="0" y="779754"/>
                  </a:lnTo>
                  <a:lnTo>
                    <a:pt x="0" y="0"/>
                  </a:lnTo>
                  <a:lnTo>
                    <a:pt x="9348837" y="0"/>
                  </a:lnTo>
                  <a:lnTo>
                    <a:pt x="9348837" y="779754"/>
                  </a:lnTo>
                  <a:lnTo>
                    <a:pt x="4674589" y="779754"/>
                  </a:lnTo>
                  <a:close/>
                </a:path>
              </a:pathLst>
            </a:custGeom>
            <a:ln w="57239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448463" y="1262468"/>
            <a:ext cx="17221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PROCEDIMENTOS: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370447" y="6069650"/>
            <a:ext cx="9349105" cy="303530"/>
          </a:xfrm>
          <a:custGeom>
            <a:avLst/>
            <a:gdLst/>
            <a:ahLst/>
            <a:cxnLst/>
            <a:rect l="l" t="t" r="r" b="b"/>
            <a:pathLst>
              <a:path w="9349105" h="303529">
                <a:moveTo>
                  <a:pt x="9348837" y="0"/>
                </a:moveTo>
                <a:lnTo>
                  <a:pt x="0" y="0"/>
                </a:lnTo>
                <a:lnTo>
                  <a:pt x="0" y="303122"/>
                </a:lnTo>
                <a:lnTo>
                  <a:pt x="4674589" y="303122"/>
                </a:lnTo>
                <a:lnTo>
                  <a:pt x="9348837" y="303122"/>
                </a:lnTo>
                <a:lnTo>
                  <a:pt x="9348837" y="0"/>
                </a:lnTo>
                <a:close/>
              </a:path>
            </a:pathLst>
          </a:custGeom>
          <a:solidFill>
            <a:srgbClr val="0475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448463" y="6102314"/>
            <a:ext cx="53219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https://alimentacaosaudavelesustentavel.abaae.pt/receitas-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sustentaveis/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357" y="-305"/>
            <a:ext cx="370205" cy="6480175"/>
          </a:xfrm>
          <a:custGeom>
            <a:avLst/>
            <a:gdLst/>
            <a:ahLst/>
            <a:cxnLst/>
            <a:rect l="l" t="t" r="r" b="b"/>
            <a:pathLst>
              <a:path w="370205" h="6480175">
                <a:moveTo>
                  <a:pt x="370090" y="0"/>
                </a:moveTo>
                <a:lnTo>
                  <a:pt x="0" y="0"/>
                </a:lnTo>
                <a:lnTo>
                  <a:pt x="0" y="6479643"/>
                </a:lnTo>
                <a:lnTo>
                  <a:pt x="185037" y="6479643"/>
                </a:lnTo>
                <a:lnTo>
                  <a:pt x="370090" y="6479643"/>
                </a:lnTo>
                <a:lnTo>
                  <a:pt x="370090" y="0"/>
                </a:lnTo>
                <a:close/>
              </a:path>
            </a:pathLst>
          </a:custGeom>
          <a:solidFill>
            <a:srgbClr val="0475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77306" y="939902"/>
            <a:ext cx="216535" cy="4006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50" spc="-5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endParaRPr sz="245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2365" y="1276502"/>
            <a:ext cx="226060" cy="73723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indent="8890">
              <a:lnSpc>
                <a:spcPts val="2650"/>
              </a:lnSpc>
              <a:spcBef>
                <a:spcPts val="440"/>
              </a:spcBef>
            </a:pPr>
            <a:r>
              <a:rPr dirty="0" sz="2450" spc="-5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dirty="0" sz="245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50" spc="-25">
                <a:solidFill>
                  <a:srgbClr val="FFFFFF"/>
                </a:solidFill>
                <a:latin typeface="Arial Black"/>
                <a:cs typeface="Arial Black"/>
              </a:rPr>
              <a:t>fi</a:t>
            </a:r>
            <a:endParaRPr sz="2450">
              <a:latin typeface="Arial Black"/>
              <a:cs typeface="Arial Black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1354" y="1949349"/>
            <a:ext cx="208915" cy="4006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2450" spc="-5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endParaRPr sz="2450">
              <a:latin typeface="Arial Black"/>
              <a:cs typeface="Arial Black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370447" y="0"/>
            <a:ext cx="9349105" cy="1259840"/>
          </a:xfrm>
          <a:custGeom>
            <a:avLst/>
            <a:gdLst/>
            <a:ahLst/>
            <a:cxnLst/>
            <a:rect l="l" t="t" r="r" b="b"/>
            <a:pathLst>
              <a:path w="9349105" h="1259840">
                <a:moveTo>
                  <a:pt x="9348836" y="0"/>
                </a:moveTo>
                <a:lnTo>
                  <a:pt x="0" y="0"/>
                </a:lnTo>
                <a:lnTo>
                  <a:pt x="0" y="1259687"/>
                </a:lnTo>
                <a:lnTo>
                  <a:pt x="9348836" y="1259687"/>
                </a:lnTo>
                <a:lnTo>
                  <a:pt x="9348836" y="0"/>
                </a:lnTo>
                <a:close/>
              </a:path>
            </a:pathLst>
          </a:custGeom>
          <a:solidFill>
            <a:srgbClr val="0475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6694" y="-16256"/>
            <a:ext cx="835914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34340" algn="l"/>
              </a:tabLst>
            </a:pPr>
            <a:r>
              <a:rPr dirty="0" baseline="-15873" sz="3675" spc="-75"/>
              <a:t>D</a:t>
            </a:r>
            <a:r>
              <a:rPr dirty="0" baseline="-15873" sz="3675">
                <a:latin typeface="Times New Roman"/>
                <a:cs typeface="Times New Roman"/>
              </a:rPr>
              <a:t>	</a:t>
            </a:r>
            <a:r>
              <a:rPr dirty="0" sz="4000"/>
              <a:t>“Receitas</a:t>
            </a:r>
            <a:r>
              <a:rPr dirty="0" sz="4000" spc="215">
                <a:latin typeface="Times New Roman"/>
                <a:cs typeface="Times New Roman"/>
              </a:rPr>
              <a:t> </a:t>
            </a:r>
            <a:r>
              <a:rPr dirty="0" sz="4000"/>
              <a:t>Sustentáveis,</a:t>
            </a:r>
            <a:r>
              <a:rPr dirty="0" sz="4000" spc="225">
                <a:latin typeface="Times New Roman"/>
                <a:cs typeface="Times New Roman"/>
              </a:rPr>
              <a:t> </a:t>
            </a:r>
            <a:r>
              <a:rPr dirty="0" sz="4000" spc="-25"/>
              <a:t>têm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3254" y="593229"/>
            <a:ext cx="311023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17830" algn="l"/>
              </a:tabLst>
            </a:pPr>
            <a:r>
              <a:rPr dirty="0" baseline="32879" sz="3675" spc="-75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dirty="0" baseline="32879" sz="3675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4000" spc="-10">
                <a:solidFill>
                  <a:srgbClr val="FFFFFF"/>
                </a:solidFill>
                <a:latin typeface="Arial Black"/>
                <a:cs typeface="Arial Black"/>
              </a:rPr>
              <a:t>Tradição</a:t>
            </a:r>
            <a:r>
              <a:rPr dirty="0" sz="3200" spc="-10">
                <a:solidFill>
                  <a:srgbClr val="FFFFFF"/>
                </a:solidFill>
                <a:latin typeface="Arial Black"/>
                <a:cs typeface="Arial Black"/>
              </a:rPr>
              <a:t>”</a:t>
            </a:r>
            <a:endParaRPr sz="3200">
              <a:latin typeface="Arial Black"/>
              <a:cs typeface="Arial Black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22682" y="0"/>
            <a:ext cx="9727565" cy="5948680"/>
            <a:chOff x="22682" y="0"/>
            <a:chExt cx="9727565" cy="5948680"/>
          </a:xfrm>
        </p:grpSpPr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82" y="0"/>
              <a:ext cx="347764" cy="408292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370447" y="1727695"/>
              <a:ext cx="9349105" cy="4190365"/>
            </a:xfrm>
            <a:custGeom>
              <a:avLst/>
              <a:gdLst/>
              <a:ahLst/>
              <a:cxnLst/>
              <a:rect l="l" t="t" r="r" b="b"/>
              <a:pathLst>
                <a:path w="9349105" h="4190365">
                  <a:moveTo>
                    <a:pt x="9348837" y="0"/>
                  </a:moveTo>
                  <a:lnTo>
                    <a:pt x="0" y="0"/>
                  </a:lnTo>
                  <a:lnTo>
                    <a:pt x="0" y="4190034"/>
                  </a:lnTo>
                  <a:lnTo>
                    <a:pt x="4674589" y="4190034"/>
                  </a:lnTo>
                  <a:lnTo>
                    <a:pt x="9348837" y="4190034"/>
                  </a:lnTo>
                  <a:lnTo>
                    <a:pt x="9348837" y="0"/>
                  </a:lnTo>
                  <a:close/>
                </a:path>
              </a:pathLst>
            </a:custGeom>
            <a:solidFill>
              <a:srgbClr val="C5E0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70447" y="1727695"/>
              <a:ext cx="9349105" cy="4190365"/>
            </a:xfrm>
            <a:custGeom>
              <a:avLst/>
              <a:gdLst/>
              <a:ahLst/>
              <a:cxnLst/>
              <a:rect l="l" t="t" r="r" b="b"/>
              <a:pathLst>
                <a:path w="9349105" h="4190365">
                  <a:moveTo>
                    <a:pt x="4674589" y="4190034"/>
                  </a:moveTo>
                  <a:lnTo>
                    <a:pt x="0" y="4190034"/>
                  </a:lnTo>
                  <a:lnTo>
                    <a:pt x="0" y="0"/>
                  </a:lnTo>
                  <a:lnTo>
                    <a:pt x="9348837" y="0"/>
                  </a:lnTo>
                  <a:lnTo>
                    <a:pt x="9348837" y="4190034"/>
                  </a:lnTo>
                  <a:lnTo>
                    <a:pt x="4674589" y="4190034"/>
                  </a:lnTo>
                  <a:close/>
                </a:path>
              </a:pathLst>
            </a:custGeom>
            <a:ln w="60478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448463" y="2019185"/>
            <a:ext cx="46805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3º)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Nos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últimos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5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minutos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Calibri"/>
                <a:cs typeface="Calibri"/>
              </a:rPr>
              <a:t>coloca-</a:t>
            </a:r>
            <a:r>
              <a:rPr dirty="0" sz="1800">
                <a:latin typeface="Calibri"/>
                <a:cs typeface="Calibri"/>
              </a:rPr>
              <a:t>se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os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espinafres.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0319" y="2287383"/>
            <a:ext cx="6155690" cy="410654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algn="just" marL="51435" marR="5860415" indent="-7620">
              <a:lnSpc>
                <a:spcPct val="90100"/>
              </a:lnSpc>
              <a:spcBef>
                <a:spcPts val="400"/>
              </a:spcBef>
            </a:pPr>
            <a:r>
              <a:rPr dirty="0" sz="2450" spc="-5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dirty="0" sz="245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50" spc="-5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dirty="0" sz="245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50" spc="-5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endParaRPr sz="2450">
              <a:latin typeface="Arial Black"/>
              <a:cs typeface="Arial Black"/>
            </a:endParaRPr>
          </a:p>
          <a:p>
            <a:pPr marL="60960">
              <a:lnSpc>
                <a:spcPts val="2340"/>
              </a:lnSpc>
              <a:tabLst>
                <a:tab pos="440690" algn="l"/>
              </a:tabLst>
            </a:pPr>
            <a:r>
              <a:rPr dirty="0" baseline="1133" sz="3675" spc="-75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dirty="0" baseline="1133" sz="3675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800">
                <a:latin typeface="Calibri"/>
                <a:cs typeface="Calibri"/>
              </a:rPr>
              <a:t>4º)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Depois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de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todos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os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legumes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cozidos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Calibri"/>
                <a:cs typeface="Calibri"/>
              </a:rPr>
              <a:t>programa-</a:t>
            </a:r>
            <a:r>
              <a:rPr dirty="0" sz="1800">
                <a:latin typeface="Calibri"/>
                <a:cs typeface="Calibri"/>
              </a:rPr>
              <a:t>se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bimby</a:t>
            </a:r>
            <a:endParaRPr sz="1800">
              <a:latin typeface="Calibri"/>
              <a:cs typeface="Calibri"/>
            </a:endParaRPr>
          </a:p>
          <a:p>
            <a:pPr marL="60960">
              <a:lnSpc>
                <a:spcPts val="2550"/>
              </a:lnSpc>
              <a:tabLst>
                <a:tab pos="491490" algn="l"/>
              </a:tabLst>
            </a:pPr>
            <a:r>
              <a:rPr dirty="0" baseline="-9070" sz="3675" spc="-75">
                <a:solidFill>
                  <a:srgbClr val="FFFFFF"/>
                </a:solidFill>
                <a:latin typeface="Arial Black"/>
                <a:cs typeface="Arial Black"/>
              </a:rPr>
              <a:t>0</a:t>
            </a:r>
            <a:r>
              <a:rPr dirty="0" baseline="-9070" sz="3675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800" spc="-10">
                <a:latin typeface="Calibri"/>
                <a:cs typeface="Calibri"/>
              </a:rPr>
              <a:t>para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triturar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tudo.</a:t>
            </a:r>
            <a:endParaRPr sz="1800">
              <a:latin typeface="Calibri"/>
              <a:cs typeface="Calibri"/>
            </a:endParaRPr>
          </a:p>
          <a:p>
            <a:pPr marL="60960">
              <a:lnSpc>
                <a:spcPts val="2800"/>
              </a:lnSpc>
              <a:spcBef>
                <a:spcPts val="130"/>
              </a:spcBef>
            </a:pPr>
            <a:r>
              <a:rPr dirty="0" sz="2450" spc="-5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2450">
              <a:latin typeface="Arial Black"/>
              <a:cs typeface="Arial Black"/>
            </a:endParaRPr>
          </a:p>
          <a:p>
            <a:pPr marL="60960">
              <a:lnSpc>
                <a:spcPts val="2655"/>
              </a:lnSpc>
            </a:pPr>
            <a:r>
              <a:rPr dirty="0" sz="2450" spc="-5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2450">
              <a:latin typeface="Arial Black"/>
              <a:cs typeface="Arial Black"/>
            </a:endParaRPr>
          </a:p>
          <a:p>
            <a:pPr marL="60960" marR="5878195" indent="60325">
              <a:lnSpc>
                <a:spcPts val="2650"/>
              </a:lnSpc>
              <a:spcBef>
                <a:spcPts val="185"/>
              </a:spcBef>
            </a:pPr>
            <a:r>
              <a:rPr dirty="0" sz="2450" spc="-50">
                <a:solidFill>
                  <a:srgbClr val="FFFFFF"/>
                </a:solidFill>
                <a:latin typeface="Arial Black"/>
                <a:cs typeface="Arial Black"/>
              </a:rPr>
              <a:t>/</a:t>
            </a:r>
            <a:r>
              <a:rPr dirty="0" sz="245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50" spc="-5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2450">
              <a:latin typeface="Arial Black"/>
              <a:cs typeface="Arial Black"/>
            </a:endParaRPr>
          </a:p>
          <a:p>
            <a:pPr marL="60960">
              <a:lnSpc>
                <a:spcPts val="2475"/>
              </a:lnSpc>
            </a:pPr>
            <a:r>
              <a:rPr dirty="0" sz="2450" spc="-50">
                <a:solidFill>
                  <a:srgbClr val="FFFFFF"/>
                </a:solidFill>
                <a:latin typeface="Arial Black"/>
                <a:cs typeface="Arial Black"/>
              </a:rPr>
              <a:t>0</a:t>
            </a:r>
            <a:endParaRPr sz="2450">
              <a:latin typeface="Arial Black"/>
              <a:cs typeface="Arial Black"/>
            </a:endParaRPr>
          </a:p>
          <a:p>
            <a:pPr marL="60960">
              <a:lnSpc>
                <a:spcPts val="2650"/>
              </a:lnSpc>
            </a:pPr>
            <a:r>
              <a:rPr dirty="0" sz="2450" spc="-5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2450">
              <a:latin typeface="Arial Black"/>
              <a:cs typeface="Arial Black"/>
            </a:endParaRPr>
          </a:p>
          <a:p>
            <a:pPr marL="25400">
              <a:lnSpc>
                <a:spcPts val="2795"/>
              </a:lnSpc>
            </a:pPr>
            <a:r>
              <a:rPr dirty="0" sz="2450" spc="-5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2450">
              <a:latin typeface="Arial Black"/>
              <a:cs typeface="Arial Black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48463" y="5036705"/>
            <a:ext cx="37458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5º)</a:t>
            </a:r>
            <a:r>
              <a:rPr dirty="0" sz="1800" spc="-8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Por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fim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é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colocado</a:t>
            </a:r>
            <a:r>
              <a:rPr dirty="0" sz="1800" spc="-8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o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azeite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no</a:t>
            </a:r>
            <a:r>
              <a:rPr dirty="0" sz="1800" spc="-8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prato.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7708315" y="1881047"/>
            <a:ext cx="1831339" cy="3964940"/>
            <a:chOff x="7708315" y="1881047"/>
            <a:chExt cx="1831339" cy="3964940"/>
          </a:xfrm>
        </p:grpSpPr>
        <p:pic>
          <p:nvPicPr>
            <p:cNvPr id="23" name="object 2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1563" y="1881047"/>
              <a:ext cx="1522806" cy="1898281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08315" y="4081360"/>
              <a:ext cx="1831314" cy="17640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Office1</dc:creator>
  <dc:title>Desafio ASS 2022/2023</dc:title>
  <dcterms:created xsi:type="dcterms:W3CDTF">2025-06-26T10:22:40Z</dcterms:created>
  <dcterms:modified xsi:type="dcterms:W3CDTF">2025-06-26T10:22:40Z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2025-06-26T00:00:00Z</vt:filetime>
  </property>
  <property fmtid="{D5CDD505-2E9C-101B-9397-08002B2CF9AE}" pid="3" name="Creator">
    <vt:lpwstr>Impress</vt:lpwstr>
  </property>
  <property fmtid="{D5CDD505-2E9C-101B-9397-08002B2CF9AE}" pid="4" name="LastSaved">
    <vt:filetime>2025-06-26T00:00:00Z</vt:filetime>
  </property>
  <property fmtid="{D5CDD505-2E9C-101B-9397-08002B2CF9AE}" pid="5" name="Producer">
    <vt:lpwstr>GPL Ghostscript 9.26</vt:lpwstr>
  </property>
</Properties>
</file>