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188" r:id="rId2"/>
    <p:sldId id="1195" r:id="rId3"/>
    <p:sldId id="1189" r:id="rId4"/>
    <p:sldId id="1191" r:id="rId5"/>
    <p:sldId id="1192" r:id="rId6"/>
    <p:sldId id="1193" r:id="rId7"/>
    <p:sldId id="1194" r:id="rId8"/>
  </p:sldIdLst>
  <p:sldSz cx="12192000" cy="6858000"/>
  <p:notesSz cx="6889750" cy="1002188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FD869-CD50-4DB4-92EF-B54F095E9790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1800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FB9BE-9DCF-45BF-887F-13997F6C47E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97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74633729-36CA-9538-15F9-AE802A36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935995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>
                <a:solidFill>
                  <a:prstClr val="black"/>
                </a:solidFill>
                <a:latin typeface="Calibri" panose="020F0502020204030204"/>
              </a:rPr>
              <a:t>FAVAS </a:t>
            </a:r>
            <a:r>
              <a:rPr lang="pt-PT" sz="2800" b="1">
                <a:solidFill>
                  <a:prstClr val="black"/>
                </a:solidFill>
                <a:latin typeface="Calibri" panose="020F0502020204030204"/>
              </a:rPr>
              <a:t>ESTOIRADAS À MODA </a:t>
            </a:r>
            <a:r>
              <a:rPr lang="pt-PT" sz="2800" b="1" dirty="0">
                <a:solidFill>
                  <a:prstClr val="black"/>
                </a:solidFill>
                <a:latin typeface="Calibri" panose="020F0502020204030204"/>
              </a:rPr>
              <a:t>DA AVÓ CLARISSE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2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4" y="93919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4" y="1896859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dirty="0"/>
              <a:t>Favas estoiradas com carne, chouriço e bacon são um prato tradicional da Dieta Mediterrânica. Rico em proteínas e fibras, combina ingredientes locais com o sabor das carnes curadas. É uma receita de família, feita com a versão da avó Clarisse, inspirada na da sua mãe.</a:t>
            </a:r>
          </a:p>
          <a:p>
            <a:pPr>
              <a:buNone/>
            </a:pPr>
            <a:endParaRPr lang="pt-PT" dirty="0"/>
          </a:p>
          <a:p>
            <a:pPr>
              <a:buNone/>
            </a:pPr>
            <a:r>
              <a:rPr lang="pt-PT" b="1" dirty="0"/>
              <a:t>Ingredientes:</a:t>
            </a:r>
          </a:p>
          <a:p>
            <a:pPr>
              <a:buNone/>
            </a:pPr>
            <a:endParaRPr lang="pt-PT" sz="10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 2 kg g de favas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 1 kg de carne de porco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 100 g de chouriço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 50 g de bacon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 Azeite de oliva, alho, sal, louro, colorau, pimenta </a:t>
            </a:r>
          </a:p>
          <a:p>
            <a:pPr>
              <a:lnSpc>
                <a:spcPct val="150000"/>
              </a:lnSpc>
            </a:pPr>
            <a:r>
              <a:rPr lang="pt-PT" dirty="0"/>
              <a:t>  e ervas a gosto.</a:t>
            </a:r>
          </a:p>
          <a:p>
            <a:pPr marL="285750" indent="-285750">
              <a:buFontTx/>
              <a:buChar char="-"/>
            </a:pP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404781-E01C-2E65-0923-6C1A98EDC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46" y="2857725"/>
            <a:ext cx="4127071" cy="26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C5681-B18D-4F31-1469-F5F5DE21F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2BEDA9A0-2A98-A2DA-68C0-41822361D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DE48A40E-40D7-49C0-C08F-D183B21006E0}"/>
              </a:ext>
            </a:extLst>
          </p:cNvPr>
          <p:cNvSpPr/>
          <p:nvPr/>
        </p:nvSpPr>
        <p:spPr>
          <a:xfrm>
            <a:off x="686593" y="998698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MODO DE PREPRARAÇÃO: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7D49AD0-44E5-DF82-8C18-8ECC7A01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3234F49-94F1-9BC9-FC15-6C88BCD8E2DD}"/>
              </a:ext>
            </a:extLst>
          </p:cNvPr>
          <p:cNvSpPr txBox="1"/>
          <p:nvPr/>
        </p:nvSpPr>
        <p:spPr>
          <a:xfrm>
            <a:off x="686595" y="162034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A5D61842-B663-718A-70D3-B8EE33E78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9F298A8-7BD0-26A8-AD88-55585AD0CBC2}"/>
              </a:ext>
            </a:extLst>
          </p:cNvPr>
          <p:cNvSpPr txBox="1"/>
          <p:nvPr/>
        </p:nvSpPr>
        <p:spPr>
          <a:xfrm>
            <a:off x="686594" y="1989423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1º) Descascar e picar as cebolas e os alhos. Colocar num tacho</a:t>
            </a:r>
          </a:p>
          <a:p>
            <a:pPr>
              <a:lnSpc>
                <a:spcPct val="150000"/>
              </a:lnSpc>
            </a:pPr>
            <a:r>
              <a:rPr lang="pt-PT" dirty="0"/>
              <a:t>      com azeite e deixar alourar lentamente.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endParaRPr lang="pt-PT" dirty="0"/>
          </a:p>
          <a:p>
            <a:pPr>
              <a:lnSpc>
                <a:spcPct val="150000"/>
              </a:lnSpc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 descr="Uma imagem com pessoa, vestuário, interior, Tigela de mistura">
            <a:extLst>
              <a:ext uri="{FF2B5EF4-FFF2-40B4-BE49-F238E27FC236}">
                <a16:creationId xmlns:a16="http://schemas.microsoft.com/office/drawing/2014/main" id="{E0FD8161-BFAF-DCF5-9C88-3D4C51216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88" y="3429000"/>
            <a:ext cx="3301571" cy="19913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948E7A-8788-C8AE-93DC-7EEC22DCA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594" y="2206831"/>
            <a:ext cx="3525983" cy="32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1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81D2B3B7-462C-88EF-5A49-38B49642F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3" y="998698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MODO DE PREPRARAÇÃO: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80034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162034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4" y="1989423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/>
              <a:t>2º) Cortar a carne de porco, o chouriço e o bacon em pedaços pequenos.</a:t>
            </a:r>
          </a:p>
          <a:p>
            <a:pPr>
              <a:lnSpc>
                <a:spcPct val="150000"/>
              </a:lnSpc>
            </a:pPr>
            <a:r>
              <a:rPr lang="pt-PT" dirty="0"/>
              <a:t>      Juntar ao refogado, temperar e deixar ganhar cor e sabor.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Imagem 7" descr="Uma imagem com pessoa, vestuário, interior, Eletrodoméstico de cozinha">
            <a:extLst>
              <a:ext uri="{FF2B5EF4-FFF2-40B4-BE49-F238E27FC236}">
                <a16:creationId xmlns:a16="http://schemas.microsoft.com/office/drawing/2014/main" id="{4BBAA1B3-1A5E-B56B-702D-F851BCF6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22" y="3119047"/>
            <a:ext cx="4848976" cy="29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E688F32E-E6CD-CDF7-A0EC-007116AE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15922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MODO DE PREPRARAÇÃO: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170045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2072140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r>
              <a:rPr lang="pt-PT" dirty="0"/>
              <a:t>3º) As favas são descascadas e lavadas.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>
              <a:lnSpc>
                <a:spcPct val="150000"/>
              </a:lnSpc>
            </a:pPr>
            <a:r>
              <a:rPr lang="pt-PT" dirty="0"/>
              <a:t>4º) Adicionar as favas, envolvendo-as bem com a carne.</a:t>
            </a:r>
          </a:p>
          <a:p>
            <a:pPr>
              <a:lnSpc>
                <a:spcPct val="150000"/>
              </a:lnSpc>
            </a:pPr>
            <a:r>
              <a:rPr lang="pt-PT" dirty="0"/>
              <a:t>       Colocar um pouco de água e deixar cozer lentamente,</a:t>
            </a:r>
          </a:p>
          <a:p>
            <a:pPr>
              <a:lnSpc>
                <a:spcPct val="150000"/>
              </a:lnSpc>
            </a:pPr>
            <a:r>
              <a:rPr lang="pt-PT" dirty="0"/>
              <a:t>       até ficarem tenras e o molho bem apurado.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</p:txBody>
      </p:sp>
      <p:pic>
        <p:nvPicPr>
          <p:cNvPr id="5" name="Imagem 4" descr="Uma imagem com pessoa, vestuário, tigela, Processamento de alimentos">
            <a:extLst>
              <a:ext uri="{FF2B5EF4-FFF2-40B4-BE49-F238E27FC236}">
                <a16:creationId xmlns:a16="http://schemas.microsoft.com/office/drawing/2014/main" id="{4E73BFF0-85B9-E46E-7735-DAC0715FF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31" y="2323755"/>
            <a:ext cx="3175190" cy="1807984"/>
          </a:xfrm>
          <a:prstGeom prst="rect">
            <a:avLst/>
          </a:prstGeom>
        </p:spPr>
      </p:pic>
      <p:pic>
        <p:nvPicPr>
          <p:cNvPr id="8" name="Imagem 7" descr="Uma imagem com vestuário, pessoa, Eletrodoméstico de cozinha, Bancada&#10;&#10;Os conteúdos gerados por IA poderão estar incorretos.">
            <a:extLst>
              <a:ext uri="{FF2B5EF4-FFF2-40B4-BE49-F238E27FC236}">
                <a16:creationId xmlns:a16="http://schemas.microsoft.com/office/drawing/2014/main" id="{DF19395F-88C2-7063-8779-115833A93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31" y="4325505"/>
            <a:ext cx="3175190" cy="19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4E15426D-0DBD-260E-0E34-078AAEEC1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3" y="901951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MODO DE PREPRARAÇÃO: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90091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4" y="1838119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Retificar os temperos e servir, acompanhado de pão ou broa.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B7E15F-5A2F-5556-0356-F5F306A0D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51" y="2783713"/>
            <a:ext cx="3591523" cy="2405643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85034627-431B-06DE-03A2-8BBBFF1EAA1C}"/>
              </a:ext>
            </a:extLst>
          </p:cNvPr>
          <p:cNvGrpSpPr/>
          <p:nvPr/>
        </p:nvGrpSpPr>
        <p:grpSpPr>
          <a:xfrm>
            <a:off x="926664" y="2583812"/>
            <a:ext cx="5815661" cy="3356815"/>
            <a:chOff x="750392" y="2638897"/>
            <a:chExt cx="6041555" cy="3830331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41B6E0A-9CD8-FD0E-8FA4-363051DB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90" y="3570533"/>
              <a:ext cx="2749557" cy="2898695"/>
            </a:xfrm>
            <a:prstGeom prst="rect">
              <a:avLst/>
            </a:prstGeom>
          </p:spPr>
        </p:pic>
        <p:pic>
          <p:nvPicPr>
            <p:cNvPr id="4" name="Imagem 3" descr="Uma imagem com comida, prato, serviço de mesa, Cozinha">
              <a:extLst>
                <a:ext uri="{FF2B5EF4-FFF2-40B4-BE49-F238E27FC236}">
                  <a16:creationId xmlns:a16="http://schemas.microsoft.com/office/drawing/2014/main" id="{EC84CCED-9261-419C-14E5-D4DFEBAB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92" y="2638897"/>
              <a:ext cx="3731027" cy="2098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8AFC-0D40-6F1B-FA46-8A743247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DF19E894-6983-F953-2FED-71BD869D8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E4E2592F-7F22-D4AE-DE93-B1294CA60F6F}"/>
              </a:ext>
            </a:extLst>
          </p:cNvPr>
          <p:cNvSpPr/>
          <p:nvPr/>
        </p:nvSpPr>
        <p:spPr>
          <a:xfrm>
            <a:off x="686595" y="1015922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schemeClr val="tx1"/>
                </a:solidFill>
              </a:rPr>
              <a:t>VALOR NUTRUCIONAL E BENEFÍCIOS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3989B8D7-E3CA-6B9F-668A-6B0D9ED5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C5057EB-C63F-8A56-3AF2-7728AAAF18BA}"/>
              </a:ext>
            </a:extLst>
          </p:cNvPr>
          <p:cNvSpPr txBox="1"/>
          <p:nvPr/>
        </p:nvSpPr>
        <p:spPr>
          <a:xfrm>
            <a:off x="686595" y="159028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81C55DF-1A9F-2448-52E1-F1FB4050B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16CFBA6-1762-3D94-5496-F721FD2F440C}"/>
              </a:ext>
            </a:extLst>
          </p:cNvPr>
          <p:cNvSpPr txBox="1"/>
          <p:nvPr/>
        </p:nvSpPr>
        <p:spPr>
          <a:xfrm>
            <a:off x="686595" y="1950953"/>
            <a:ext cx="10548000" cy="43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/>
              <a:t>Rica em proteínas</a:t>
            </a:r>
            <a:r>
              <a:rPr lang="pt-PT" dirty="0"/>
              <a:t>: As favas fornecem uma boa quantidade de proteína vegetal, essencial para a recuperação e manutenção muscular.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/>
              <a:t>Fonte de fibras</a:t>
            </a:r>
            <a:r>
              <a:rPr lang="pt-PT" dirty="0"/>
              <a:t>: As favas são ricas em fibras, promovendo saúde intestinal e controle glicémico.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/>
              <a:t>Minerais importantes</a:t>
            </a:r>
            <a:r>
              <a:rPr lang="pt-PT" dirty="0"/>
              <a:t>: Contêm ferro, essencial para a formação de hemoglobina, e magnésio, que é fundamental para a função muscular e nervosa.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/>
              <a:t>Baixo teor de gordura saturada</a:t>
            </a:r>
            <a:r>
              <a:rPr lang="pt-PT" dirty="0"/>
              <a:t>: As carnes (bacon e chouriço) são usadas com moderação, oferecendo sabor sem sobrecarregar o prato com gordura excessiva.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5602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8F85-05DD-2218-B8EB-947562B89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, design, Gráficos, Tipo de letra&#10;&#10;Os conteúdos gerados por IA poderão estar incorretos.">
            <a:extLst>
              <a:ext uri="{FF2B5EF4-FFF2-40B4-BE49-F238E27FC236}">
                <a16:creationId xmlns:a16="http://schemas.microsoft.com/office/drawing/2014/main" id="{0B9AADDE-F186-62CC-1E46-37FAED8E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0" y="5907576"/>
            <a:ext cx="972458" cy="9724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29981E68-76FA-1091-466F-9887B1711F05}"/>
              </a:ext>
            </a:extLst>
          </p:cNvPr>
          <p:cNvSpPr/>
          <p:nvPr/>
        </p:nvSpPr>
        <p:spPr>
          <a:xfrm>
            <a:off x="686595" y="967749"/>
            <a:ext cx="10548000" cy="720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schemeClr val="tx1"/>
                </a:solidFill>
              </a:rPr>
              <a:t>VALOR NUTRUCIONAL POR PORCÃO (200 g)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31B012D-9474-DBC5-6E30-161CF315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858000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F031D15-10D4-A7EA-840C-BEDC5FB4BA20}"/>
              </a:ext>
            </a:extLst>
          </p:cNvPr>
          <p:cNvSpPr txBox="1"/>
          <p:nvPr/>
        </p:nvSpPr>
        <p:spPr>
          <a:xfrm>
            <a:off x="686595" y="125977"/>
            <a:ext cx="10548000" cy="720000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78C10A7-E12D-C6BF-C3DE-58D7E76D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3548B4-9687-837D-CA1B-1B7D736E8631}"/>
              </a:ext>
            </a:extLst>
          </p:cNvPr>
          <p:cNvSpPr txBox="1"/>
          <p:nvPr/>
        </p:nvSpPr>
        <p:spPr>
          <a:xfrm>
            <a:off x="686593" y="1930071"/>
            <a:ext cx="10548000" cy="45704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000" dirty="0"/>
          </a:p>
          <a:p>
            <a:pPr>
              <a:lnSpc>
                <a:spcPct val="150000"/>
              </a:lnSpc>
            </a:pPr>
            <a:r>
              <a:rPr lang="pt-PT" dirty="0"/>
              <a:t>Cada porção de favas estouradas com carne, chouriço e bacon oferece:</a:t>
            </a:r>
          </a:p>
          <a:p>
            <a:pPr>
              <a:lnSpc>
                <a:spcPct val="150000"/>
              </a:lnSpc>
            </a:pPr>
            <a:endParaRPr lang="pt-PT" sz="1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Energia: 470 kcal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Proteína: 23 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Gorduras totais: 21 g (das quais saturadas 6,5 g)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Carboidratos:  33 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Fibras: 10 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Minerais: Ferro (2,5 mg)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PT" dirty="0"/>
              <a:t>Magnésio (65 mg)</a:t>
            </a:r>
          </a:p>
          <a:p>
            <a:pPr>
              <a:lnSpc>
                <a:spcPct val="150000"/>
              </a:lnSpc>
            </a:pPr>
            <a:endParaRPr lang="pt-PT" dirty="0"/>
          </a:p>
          <a:p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810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457</Words>
  <Application>Microsoft Office PowerPoint</Application>
  <PresentationFormat>Ecrã Panorâmico</PresentationFormat>
  <Paragraphs>99</Paragraphs>
  <Slides>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3" baseType="lpstr">
      <vt:lpstr>Aptos</vt:lpstr>
      <vt:lpstr>Arial</vt:lpstr>
      <vt:lpstr>Bahnschrift</vt:lpstr>
      <vt:lpstr>Calibri</vt:lpstr>
      <vt:lpstr>Calibri Light</vt:lpstr>
      <vt:lpstr>Tema do Office</vt:lpstr>
      <vt:lpstr>Desafio ASS 2024/2025 </vt:lpstr>
      <vt:lpstr>Desafio ASS 2024/2025 </vt:lpstr>
      <vt:lpstr>Desafio ASS 2024/2025 </vt:lpstr>
      <vt:lpstr>Desafio ASS 2024/2025 </vt:lpstr>
      <vt:lpstr>Desafio ASS 2024/2025 </vt:lpstr>
      <vt:lpstr>Desafio ASS 2024/2025 </vt:lpstr>
      <vt:lpstr>Desafio ASS 2024/2025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Anabela Fernandes</cp:lastModifiedBy>
  <cp:revision>21</cp:revision>
  <cp:lastPrinted>2025-05-13T20:31:56Z</cp:lastPrinted>
  <dcterms:created xsi:type="dcterms:W3CDTF">2023-02-27T10:13:03Z</dcterms:created>
  <dcterms:modified xsi:type="dcterms:W3CDTF">2025-05-27T18:45:21Z</dcterms:modified>
</cp:coreProperties>
</file>