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9" d="100"/>
          <a:sy n="89" d="100"/>
        </p:scale>
        <p:origin x="-403" y="3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435"/>
              </a:lnSpc>
            </a:pPr>
            <a:r>
              <a:rPr spc="-20" dirty="0"/>
              <a:t>https://alimentacaosaudavelesustentavel.abae.pt/desafios-</a:t>
            </a:r>
            <a:r>
              <a:rPr spc="-10" dirty="0"/>
              <a:t>2022-2023/receitas-sustentaveis/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435"/>
              </a:lnSpc>
            </a:pPr>
            <a:r>
              <a:rPr spc="-20" dirty="0"/>
              <a:t>https://alimentacaosaudavelesustentavel.abae.pt/desafios-</a:t>
            </a:r>
            <a:r>
              <a:rPr spc="-10" dirty="0"/>
              <a:t>2022-2023/receitas-sustentaveis/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435"/>
              </a:lnSpc>
            </a:pPr>
            <a:r>
              <a:rPr spc="-20" dirty="0"/>
              <a:t>https://alimentacaosaudavelesustentavel.abae.pt/desafios-</a:t>
            </a:r>
            <a:r>
              <a:rPr spc="-10" dirty="0"/>
              <a:t>2022-2023/receitas-sustentaveis/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6/6/2025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435"/>
              </a:lnSpc>
            </a:pPr>
            <a:r>
              <a:rPr spc="-20" dirty="0"/>
              <a:t>https://alimentacaosaudavelesustentavel.abae.pt/desafios-</a:t>
            </a:r>
            <a:r>
              <a:rPr spc="-10" dirty="0"/>
              <a:t>2022-2023/receitas-sustentaveis/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6/6/2025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435"/>
              </a:lnSpc>
            </a:pPr>
            <a:r>
              <a:rPr spc="-20" dirty="0"/>
              <a:t>https://alimentacaosaudavelesustentavel.abae.pt/desafios-</a:t>
            </a:r>
            <a:r>
              <a:rPr spc="-10" dirty="0"/>
              <a:t>2022-2023/receitas-sustentaveis/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6/6/2025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86600" y="1082001"/>
            <a:ext cx="9669145" cy="826769"/>
          </a:xfrm>
          <a:custGeom>
            <a:avLst/>
            <a:gdLst/>
            <a:ahLst/>
            <a:cxnLst/>
            <a:rect l="l" t="t" r="r" b="b"/>
            <a:pathLst>
              <a:path w="9669145" h="826769">
                <a:moveTo>
                  <a:pt x="9668637" y="0"/>
                </a:moveTo>
                <a:lnTo>
                  <a:pt x="0" y="0"/>
                </a:lnTo>
                <a:lnTo>
                  <a:pt x="0" y="826681"/>
                </a:lnTo>
                <a:lnTo>
                  <a:pt x="9668637" y="826681"/>
                </a:lnTo>
                <a:lnTo>
                  <a:pt x="9668637" y="0"/>
                </a:lnTo>
                <a:close/>
              </a:path>
            </a:pathLst>
          </a:custGeom>
          <a:solidFill>
            <a:srgbClr val="385622">
              <a:alpha val="901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86600" y="1082001"/>
            <a:ext cx="9669145" cy="826769"/>
          </a:xfrm>
          <a:custGeom>
            <a:avLst/>
            <a:gdLst/>
            <a:ahLst/>
            <a:cxnLst/>
            <a:rect l="l" t="t" r="r" b="b"/>
            <a:pathLst>
              <a:path w="9669145" h="826769">
                <a:moveTo>
                  <a:pt x="0" y="826681"/>
                </a:moveTo>
                <a:lnTo>
                  <a:pt x="9668637" y="826681"/>
                </a:lnTo>
                <a:lnTo>
                  <a:pt x="9668637" y="0"/>
                </a:lnTo>
                <a:lnTo>
                  <a:pt x="0" y="0"/>
                </a:lnTo>
                <a:lnTo>
                  <a:pt x="0" y="826681"/>
                </a:lnTo>
                <a:close/>
              </a:path>
            </a:pathLst>
          </a:custGeom>
          <a:ln w="57149">
            <a:solidFill>
              <a:srgbClr val="00AF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86600" y="26809"/>
            <a:ext cx="10818799" cy="708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57503" y="1090676"/>
            <a:ext cx="5494020" cy="476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765454" y="6493027"/>
            <a:ext cx="6745605" cy="2038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435"/>
              </a:lnSpc>
            </a:pPr>
            <a:r>
              <a:rPr spc="-20" dirty="0"/>
              <a:t>https://alimentacaosaudavelesustentavel.abae.pt/desafios-</a:t>
            </a:r>
            <a:r>
              <a:rPr spc="-10" dirty="0"/>
              <a:t>2022-2023/receitas-sustentaveis/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g"/><Relationship Id="rId4" Type="http://schemas.openxmlformats.org/officeDocument/2006/relationships/image" Target="../media/image10.jp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g"/><Relationship Id="rId13" Type="http://schemas.openxmlformats.org/officeDocument/2006/relationships/image" Target="../media/image22.jpg"/><Relationship Id="rId3" Type="http://schemas.openxmlformats.org/officeDocument/2006/relationships/image" Target="../media/image12.jpg"/><Relationship Id="rId7" Type="http://schemas.openxmlformats.org/officeDocument/2006/relationships/image" Target="../media/image16.jpg"/><Relationship Id="rId12" Type="http://schemas.openxmlformats.org/officeDocument/2006/relationships/image" Target="../media/image21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g"/><Relationship Id="rId11" Type="http://schemas.openxmlformats.org/officeDocument/2006/relationships/image" Target="../media/image20.jpg"/><Relationship Id="rId5" Type="http://schemas.openxmlformats.org/officeDocument/2006/relationships/image" Target="../media/image14.jpg"/><Relationship Id="rId10" Type="http://schemas.openxmlformats.org/officeDocument/2006/relationships/image" Target="../media/image19.jpg"/><Relationship Id="rId4" Type="http://schemas.openxmlformats.org/officeDocument/2006/relationships/image" Target="../media/image13.jpg"/><Relationship Id="rId9" Type="http://schemas.openxmlformats.org/officeDocument/2006/relationships/image" Target="../media/image1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21906" y="1053426"/>
            <a:ext cx="10715625" cy="5679440"/>
            <a:chOff x="621906" y="1053426"/>
            <a:chExt cx="10715625" cy="5679440"/>
          </a:xfrm>
        </p:grpSpPr>
        <p:sp>
          <p:nvSpPr>
            <p:cNvPr id="3" name="object 3"/>
            <p:cNvSpPr/>
            <p:nvPr/>
          </p:nvSpPr>
          <p:spPr>
            <a:xfrm>
              <a:off x="686600" y="6433007"/>
              <a:ext cx="6943090" cy="299720"/>
            </a:xfrm>
            <a:custGeom>
              <a:avLst/>
              <a:gdLst/>
              <a:ahLst/>
              <a:cxnLst/>
              <a:rect l="l" t="t" r="r" b="b"/>
              <a:pathLst>
                <a:path w="6943090" h="299720">
                  <a:moveTo>
                    <a:pt x="0" y="299372"/>
                  </a:moveTo>
                  <a:lnTo>
                    <a:pt x="6942582" y="299372"/>
                  </a:lnTo>
                  <a:lnTo>
                    <a:pt x="6942582" y="0"/>
                  </a:lnTo>
                  <a:lnTo>
                    <a:pt x="0" y="0"/>
                  </a:lnTo>
                  <a:lnTo>
                    <a:pt x="0" y="299372"/>
                  </a:lnTo>
                  <a:close/>
                </a:path>
              </a:pathLst>
            </a:custGeom>
            <a:solidFill>
              <a:srgbClr val="0476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52068" y="1908632"/>
              <a:ext cx="10655300" cy="4524375"/>
            </a:xfrm>
            <a:custGeom>
              <a:avLst/>
              <a:gdLst/>
              <a:ahLst/>
              <a:cxnLst/>
              <a:rect l="l" t="t" r="r" b="b"/>
              <a:pathLst>
                <a:path w="10655300" h="4524375">
                  <a:moveTo>
                    <a:pt x="10655046" y="0"/>
                  </a:moveTo>
                  <a:lnTo>
                    <a:pt x="0" y="0"/>
                  </a:lnTo>
                  <a:lnTo>
                    <a:pt x="0" y="4524375"/>
                  </a:lnTo>
                  <a:lnTo>
                    <a:pt x="10655046" y="4524375"/>
                  </a:lnTo>
                  <a:lnTo>
                    <a:pt x="10655046" y="0"/>
                  </a:lnTo>
                  <a:close/>
                </a:path>
              </a:pathLst>
            </a:custGeom>
            <a:solidFill>
              <a:srgbClr val="C5DF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52068" y="1908632"/>
              <a:ext cx="10655300" cy="4524375"/>
            </a:xfrm>
            <a:custGeom>
              <a:avLst/>
              <a:gdLst/>
              <a:ahLst/>
              <a:cxnLst/>
              <a:rect l="l" t="t" r="r" b="b"/>
              <a:pathLst>
                <a:path w="10655300" h="4524375">
                  <a:moveTo>
                    <a:pt x="0" y="4524375"/>
                  </a:moveTo>
                  <a:lnTo>
                    <a:pt x="10655046" y="4524375"/>
                  </a:lnTo>
                  <a:lnTo>
                    <a:pt x="10655046" y="0"/>
                  </a:lnTo>
                  <a:lnTo>
                    <a:pt x="0" y="0"/>
                  </a:lnTo>
                  <a:lnTo>
                    <a:pt x="0" y="4524375"/>
                  </a:lnTo>
                  <a:close/>
                </a:path>
              </a:pathLst>
            </a:custGeom>
            <a:ln w="60325">
              <a:solidFill>
                <a:srgbClr val="00AF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731012" y="1330578"/>
            <a:ext cx="8667750" cy="11709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Calibri"/>
                <a:cs typeface="Calibri"/>
              </a:rPr>
              <a:t>TÍTULO</a:t>
            </a:r>
            <a:r>
              <a:rPr sz="1800" b="1" spc="-5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DA</a:t>
            </a:r>
            <a:r>
              <a:rPr sz="1800" b="1" spc="-60" dirty="0">
                <a:latin typeface="Calibri"/>
                <a:cs typeface="Calibri"/>
              </a:rPr>
              <a:t> </a:t>
            </a:r>
            <a:r>
              <a:rPr sz="1800" b="1" spc="-20" dirty="0">
                <a:latin typeface="Calibri"/>
                <a:cs typeface="Calibri"/>
              </a:rPr>
              <a:t>RECEITA</a:t>
            </a:r>
            <a:r>
              <a:rPr sz="1800" spc="-20" dirty="0">
                <a:latin typeface="Calibri"/>
                <a:cs typeface="Calibri"/>
              </a:rPr>
              <a:t>: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Costoleta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de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Porco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Preto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braseada,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Miga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Alentejana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e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Salada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de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Tomate</a:t>
            </a:r>
            <a:endParaRPr sz="1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0"/>
              </a:spcBef>
            </a:pPr>
            <a:endParaRPr sz="18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10" dirty="0">
                <a:latin typeface="Calibri"/>
                <a:cs typeface="Calibri"/>
              </a:rPr>
              <a:t>INGREDIENTES: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-22"/>
            <a:ext cx="465455" cy="6790690"/>
          </a:xfrm>
          <a:custGeom>
            <a:avLst/>
            <a:gdLst/>
            <a:ahLst/>
            <a:cxnLst/>
            <a:rect l="l" t="t" r="r" b="b"/>
            <a:pathLst>
              <a:path w="465455" h="6790690">
                <a:moveTo>
                  <a:pt x="465099" y="0"/>
                </a:moveTo>
                <a:lnTo>
                  <a:pt x="0" y="0"/>
                </a:lnTo>
                <a:lnTo>
                  <a:pt x="0" y="6790435"/>
                </a:lnTo>
                <a:lnTo>
                  <a:pt x="465099" y="6790435"/>
                </a:lnTo>
                <a:lnTo>
                  <a:pt x="465099" y="0"/>
                </a:lnTo>
                <a:close/>
              </a:path>
            </a:pathLst>
          </a:custGeom>
          <a:solidFill>
            <a:srgbClr val="0476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57494" y="1741188"/>
            <a:ext cx="342900" cy="331152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2580"/>
              </a:lnSpc>
            </a:pPr>
            <a:r>
              <a:rPr sz="2500" b="1" spc="-95" dirty="0">
                <a:solidFill>
                  <a:srgbClr val="FFFFFF"/>
                </a:solidFill>
                <a:latin typeface="Arial"/>
                <a:cs typeface="Arial"/>
              </a:rPr>
              <a:t>Desafio</a:t>
            </a:r>
            <a:r>
              <a:rPr sz="250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500" b="1" spc="-204" dirty="0">
                <a:solidFill>
                  <a:srgbClr val="FFFFFF"/>
                </a:solidFill>
                <a:latin typeface="Arial"/>
                <a:cs typeface="Arial"/>
              </a:rPr>
              <a:t>ASS</a:t>
            </a:r>
            <a:r>
              <a:rPr sz="2500" b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500" b="1" spc="-20" dirty="0">
                <a:solidFill>
                  <a:srgbClr val="FFFFFF"/>
                </a:solidFill>
                <a:latin typeface="Arial"/>
                <a:cs typeface="Arial"/>
              </a:rPr>
              <a:t>2024/2025</a:t>
            </a:r>
            <a:endParaRPr sz="2500">
              <a:latin typeface="Arial"/>
              <a:cs typeface="Arial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686600" y="26809"/>
            <a:ext cx="9669145" cy="637995"/>
          </a:xfrm>
          <a:prstGeom prst="rect">
            <a:avLst/>
          </a:prstGeom>
          <a:solidFill>
            <a:srgbClr val="047649"/>
          </a:solidFill>
        </p:spPr>
        <p:txBody>
          <a:bodyPr vert="horz" wrap="square" lIns="0" tIns="2222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175"/>
              </a:spcBef>
            </a:pPr>
            <a:r>
              <a:rPr spc="-220" dirty="0"/>
              <a:t>“Receitas</a:t>
            </a:r>
            <a:r>
              <a:rPr spc="-60" dirty="0"/>
              <a:t> </a:t>
            </a:r>
            <a:r>
              <a:rPr spc="-165" dirty="0"/>
              <a:t>Sustentáveis,</a:t>
            </a:r>
            <a:r>
              <a:rPr spc="-114" dirty="0"/>
              <a:t> </a:t>
            </a:r>
            <a:r>
              <a:rPr spc="-30" dirty="0" err="1"/>
              <a:t>têm</a:t>
            </a:r>
            <a:r>
              <a:rPr spc="-95" dirty="0"/>
              <a:t> </a:t>
            </a:r>
            <a:r>
              <a:rPr spc="-315" dirty="0" err="1" smtClean="0"/>
              <a:t>Tradiç</a:t>
            </a:r>
            <a:r>
              <a:rPr lang="pt-PT" spc="-315"/>
              <a:t>ã</a:t>
            </a:r>
            <a:r>
              <a:rPr spc="-315" smtClean="0"/>
              <a:t>o</a:t>
            </a:r>
            <a:r>
              <a:rPr sz="3200" spc="-315" dirty="0"/>
              <a:t>”</a:t>
            </a:r>
            <a:endParaRPr sz="3200" dirty="0"/>
          </a:p>
        </p:txBody>
      </p:sp>
      <p:pic>
        <p:nvPicPr>
          <p:cNvPr id="10" name="object 1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951" y="67589"/>
            <a:ext cx="437197" cy="433425"/>
          </a:xfrm>
          <a:prstGeom prst="rect">
            <a:avLst/>
          </a:prstGeom>
        </p:spPr>
      </p:pic>
      <p:graphicFrame>
        <p:nvGraphicFramePr>
          <p:cNvPr id="11" name="object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2884841"/>
              </p:ext>
            </p:extLst>
          </p:nvPr>
        </p:nvGraphicFramePr>
        <p:xfrm>
          <a:off x="724585" y="2548286"/>
          <a:ext cx="4754877" cy="21437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3384"/>
                <a:gridCol w="316865"/>
                <a:gridCol w="1647189"/>
                <a:gridCol w="361950"/>
                <a:gridCol w="570864"/>
                <a:gridCol w="1444625"/>
              </a:tblGrid>
              <a:tr h="0"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endParaRPr sz="800" dirty="0">
                        <a:latin typeface="Times New Roman"/>
                        <a:cs typeface="Times New Roman"/>
                      </a:endParaRPr>
                    </a:p>
                    <a:p>
                      <a:pPr marL="113664">
                        <a:lnSpc>
                          <a:spcPct val="100000"/>
                        </a:lnSpc>
                      </a:pPr>
                      <a:r>
                        <a:rPr sz="800" spc="-25" dirty="0" smtClean="0">
                          <a:latin typeface="Arial MT"/>
                          <a:cs typeface="Arial MT"/>
                        </a:rPr>
                        <a:t>0,2</a:t>
                      </a:r>
                      <a:r>
                        <a:rPr lang="pt-PT" sz="800" spc="-25" dirty="0" smtClean="0">
                          <a:latin typeface="Arial MT"/>
                          <a:cs typeface="Arial MT"/>
                        </a:rPr>
                        <a:t>00</a:t>
                      </a:r>
                      <a:endParaRPr sz="800" dirty="0">
                        <a:latin typeface="Arial MT"/>
                        <a:cs typeface="Arial MT"/>
                      </a:endParaRPr>
                    </a:p>
                  </a:txBody>
                  <a:tcPr marL="0" marR="0" marT="800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endParaRPr sz="1000" b="1" dirty="0">
                        <a:latin typeface="Times New Roman"/>
                        <a:cs typeface="Times New Roman"/>
                      </a:endParaRPr>
                    </a:p>
                    <a:p>
                      <a:pPr marL="787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 b="1" spc="-25" dirty="0">
                          <a:latin typeface="Arial MT"/>
                          <a:cs typeface="Arial MT"/>
                        </a:rPr>
                        <a:t>kg</a:t>
                      </a:r>
                      <a:endParaRPr sz="1000" b="1" dirty="0">
                        <a:latin typeface="Arial MT"/>
                        <a:cs typeface="Arial MT"/>
                      </a:endParaRPr>
                    </a:p>
                  </a:txBody>
                  <a:tcPr marL="0" marR="0" marB="0">
                    <a:lnL w="6350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ts val="1605"/>
                        </a:lnSpc>
                      </a:pPr>
                      <a:r>
                        <a:rPr sz="1200" dirty="0">
                          <a:latin typeface="Arial MT"/>
                          <a:cs typeface="Arial MT"/>
                        </a:rPr>
                        <a:t>Costoleta</a:t>
                      </a:r>
                      <a:r>
                        <a:rPr sz="1200" spc="-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25" dirty="0">
                          <a:latin typeface="Arial MT"/>
                          <a:cs typeface="Arial MT"/>
                        </a:rPr>
                        <a:t>do</a:t>
                      </a:r>
                      <a:endParaRPr sz="1200" dirty="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Arial MT"/>
                          <a:cs typeface="Arial MT"/>
                        </a:rPr>
                        <a:t>Cachaço</a:t>
                      </a:r>
                      <a:r>
                        <a:rPr sz="1200" spc="-6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1200" spc="-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20" dirty="0">
                          <a:latin typeface="Arial MT"/>
                          <a:cs typeface="Arial MT"/>
                        </a:rPr>
                        <a:t>Porco</a:t>
                      </a:r>
                      <a:endParaRPr sz="1200" dirty="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ts val="1655"/>
                        </a:lnSpc>
                      </a:pPr>
                      <a:r>
                        <a:rPr sz="1200" spc="-10" dirty="0">
                          <a:latin typeface="Arial MT"/>
                          <a:cs typeface="Arial MT"/>
                        </a:rPr>
                        <a:t>Alentejano</a:t>
                      </a:r>
                      <a:endParaRPr sz="1200" dirty="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6350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1272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00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B="0">
                    <a:lnL w="6350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800" spc="-20" dirty="0" smtClean="0">
                          <a:latin typeface="Arial MT"/>
                          <a:cs typeface="Arial MT"/>
                        </a:rPr>
                        <a:t>0,</a:t>
                      </a:r>
                      <a:r>
                        <a:rPr lang="pt-PT" sz="800" spc="-20" dirty="0" smtClean="0">
                          <a:latin typeface="Arial MT"/>
                          <a:cs typeface="Arial MT"/>
                        </a:rPr>
                        <a:t>200</a:t>
                      </a:r>
                      <a:endParaRPr sz="800" dirty="0">
                        <a:latin typeface="Arial MT"/>
                        <a:cs typeface="Arial MT"/>
                      </a:endParaRPr>
                    </a:p>
                  </a:txBody>
                  <a:tcPr marL="0" marR="0" marT="406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000" b="1" spc="-25" dirty="0">
                          <a:latin typeface="Arial"/>
                          <a:cs typeface="Arial"/>
                        </a:rPr>
                        <a:t>kg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22860" marB="0">
                    <a:lnL w="6350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80"/>
                        </a:lnSpc>
                      </a:pPr>
                      <a:r>
                        <a:rPr sz="1200" spc="-10" dirty="0">
                          <a:latin typeface="Arial MT"/>
                          <a:cs typeface="Arial MT"/>
                        </a:rPr>
                        <a:t>Pão</a:t>
                      </a:r>
                      <a:r>
                        <a:rPr sz="1200" spc="-8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10" dirty="0">
                          <a:latin typeface="Arial MT"/>
                          <a:cs typeface="Arial MT"/>
                        </a:rPr>
                        <a:t>Alentejano</a:t>
                      </a:r>
                      <a:endParaRPr sz="1200" dirty="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6350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</a:tr>
              <a:tr h="21336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00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B="0">
                    <a:lnL w="6350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800" spc="-20" dirty="0" smtClean="0">
                          <a:latin typeface="Arial MT"/>
                          <a:cs typeface="Arial MT"/>
                        </a:rPr>
                        <a:t>0,05</a:t>
                      </a:r>
                      <a:r>
                        <a:rPr lang="pt-PT" sz="800" spc="-20" dirty="0" smtClean="0">
                          <a:latin typeface="Arial MT"/>
                          <a:cs typeface="Arial MT"/>
                        </a:rPr>
                        <a:t>0</a:t>
                      </a:r>
                      <a:endParaRPr sz="800" dirty="0">
                        <a:latin typeface="Arial MT"/>
                        <a:cs typeface="Arial MT"/>
                      </a:endParaRPr>
                    </a:p>
                  </a:txBody>
                  <a:tcPr marL="0" marR="0" marT="406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000" b="1" spc="-50" dirty="0">
                          <a:latin typeface="Arial"/>
                          <a:cs typeface="Arial"/>
                        </a:rPr>
                        <a:t>L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22860" marB="0">
                    <a:lnL w="6350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80"/>
                        </a:lnSpc>
                      </a:pPr>
                      <a:r>
                        <a:rPr sz="1200" dirty="0" err="1" smtClean="0">
                          <a:latin typeface="Arial MT"/>
                          <a:cs typeface="Arial MT"/>
                        </a:rPr>
                        <a:t>Azeite</a:t>
                      </a:r>
                      <a:r>
                        <a:rPr sz="1200" spc="-10" dirty="0" smtClean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10" dirty="0">
                          <a:latin typeface="Arial MT"/>
                          <a:cs typeface="Arial MT"/>
                        </a:rPr>
                        <a:t>Virgem</a:t>
                      </a:r>
                      <a:endParaRPr sz="1200" dirty="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6350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</a:tr>
              <a:tr h="12890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00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B="0">
                    <a:lnL w="6350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81915" algn="l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800" spc="-20" dirty="0" smtClean="0">
                          <a:latin typeface="Arial MT"/>
                          <a:cs typeface="Arial MT"/>
                        </a:rPr>
                        <a:t>0,0</a:t>
                      </a:r>
                      <a:r>
                        <a:rPr lang="pt-PT" sz="800" spc="-20" dirty="0" smtClean="0">
                          <a:latin typeface="Arial MT"/>
                          <a:cs typeface="Arial MT"/>
                        </a:rPr>
                        <a:t>1</a:t>
                      </a:r>
                      <a:endParaRPr sz="800" dirty="0">
                        <a:latin typeface="Arial MT"/>
                        <a:cs typeface="Arial MT"/>
                      </a:endParaRPr>
                    </a:p>
                  </a:txBody>
                  <a:tcPr marL="0" marR="0" marT="406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000" b="1" spc="-25" dirty="0">
                          <a:latin typeface="Arial"/>
                          <a:cs typeface="Arial"/>
                        </a:rPr>
                        <a:t>kg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22860" marB="0">
                    <a:lnL w="6350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316230">
                        <a:lnSpc>
                          <a:spcPts val="1580"/>
                        </a:lnSpc>
                      </a:pPr>
                      <a:r>
                        <a:rPr sz="1200" dirty="0">
                          <a:latin typeface="Arial MT"/>
                          <a:cs typeface="Arial MT"/>
                        </a:rPr>
                        <a:t>Alho</a:t>
                      </a:r>
                      <a:r>
                        <a:rPr sz="12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20" dirty="0">
                          <a:latin typeface="Arial MT"/>
                          <a:cs typeface="Arial MT"/>
                        </a:rPr>
                        <a:t>Seco</a:t>
                      </a:r>
                      <a:endParaRPr sz="1200" dirty="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6350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</a:tr>
              <a:tr h="83820">
                <a:tc rowSpan="2"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spc="-20" dirty="0">
                          <a:latin typeface="Arial MT"/>
                          <a:cs typeface="Arial MT"/>
                        </a:rPr>
                        <a:t>0,08</a:t>
                      </a:r>
                      <a:endParaRPr sz="800" dirty="0">
                        <a:latin typeface="Arial MT"/>
                        <a:cs typeface="Arial MT"/>
                      </a:endParaRPr>
                    </a:p>
                  </a:txBody>
                  <a:tcPr marL="0" marR="0" marT="2032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7874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000" b="1" spc="-25" dirty="0">
                          <a:latin typeface="Arial MT"/>
                          <a:cs typeface="Arial MT"/>
                        </a:rPr>
                        <a:t>kg</a:t>
                      </a:r>
                      <a:endParaRPr sz="1000" b="1" dirty="0">
                        <a:latin typeface="Arial MT"/>
                        <a:cs typeface="Arial MT"/>
                      </a:endParaRPr>
                    </a:p>
                  </a:txBody>
                  <a:tcPr marL="0" marR="0" marT="8255" marB="0">
                    <a:lnL w="6350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417195">
                        <a:lnSpc>
                          <a:spcPts val="1580"/>
                        </a:lnSpc>
                      </a:pPr>
                      <a:r>
                        <a:rPr sz="1200" dirty="0">
                          <a:latin typeface="Arial MT"/>
                          <a:cs typeface="Arial MT"/>
                        </a:rPr>
                        <a:t>Alho</a:t>
                      </a:r>
                      <a:r>
                        <a:rPr sz="12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20" dirty="0">
                          <a:latin typeface="Arial MT"/>
                          <a:cs typeface="Arial MT"/>
                        </a:rPr>
                        <a:t>Seco</a:t>
                      </a:r>
                      <a:endParaRPr sz="1200" dirty="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6350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06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2860" marB="0">
                    <a:lnL w="6350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</a:tr>
              <a:tr h="12890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032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255" marB="0">
                    <a:lnL w="6350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5461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800" spc="-10" dirty="0">
                          <a:latin typeface="Arial MT"/>
                          <a:cs typeface="Arial MT"/>
                        </a:rPr>
                        <a:t>0,015</a:t>
                      </a:r>
                      <a:endParaRPr sz="800" dirty="0">
                        <a:latin typeface="Arial MT"/>
                        <a:cs typeface="Arial MT"/>
                      </a:endParaRPr>
                    </a:p>
                  </a:txBody>
                  <a:tcPr marL="0" marR="0" marT="406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000" b="1" spc="-25" dirty="0">
                          <a:latin typeface="Arial"/>
                          <a:cs typeface="Arial"/>
                        </a:rPr>
                        <a:t>kg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22860" marB="0">
                    <a:lnL w="6350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380365">
                        <a:lnSpc>
                          <a:spcPts val="1580"/>
                        </a:lnSpc>
                      </a:pPr>
                      <a:r>
                        <a:rPr lang="pt-PT" sz="1200" spc="-10" dirty="0" smtClean="0">
                          <a:latin typeface="Arial MT"/>
                          <a:cs typeface="Arial MT"/>
                        </a:rPr>
                        <a:t>C</a:t>
                      </a:r>
                      <a:r>
                        <a:rPr sz="1200" spc="-10" dirty="0" err="1" smtClean="0">
                          <a:latin typeface="Arial MT"/>
                          <a:cs typeface="Arial MT"/>
                        </a:rPr>
                        <a:t>oentros</a:t>
                      </a:r>
                      <a:endParaRPr sz="1200" dirty="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6350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</a:tr>
              <a:tr h="83820">
                <a:tc rowSpan="2">
                  <a:txBody>
                    <a:bodyPr/>
                    <a:lstStyle/>
                    <a:p>
                      <a:pPr marL="113664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spc="-25" dirty="0" smtClean="0">
                          <a:latin typeface="Arial MT"/>
                          <a:cs typeface="Arial MT"/>
                        </a:rPr>
                        <a:t>0,1</a:t>
                      </a:r>
                      <a:endParaRPr sz="800" dirty="0">
                        <a:latin typeface="Arial MT"/>
                        <a:cs typeface="Arial MT"/>
                      </a:endParaRPr>
                    </a:p>
                  </a:txBody>
                  <a:tcPr marL="0" marR="0" marT="2032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000" b="1" spc="-50" dirty="0">
                          <a:latin typeface="Arial MT"/>
                          <a:cs typeface="Arial MT"/>
                        </a:rPr>
                        <a:t>L</a:t>
                      </a:r>
                      <a:endParaRPr sz="1000" b="1" dirty="0">
                        <a:latin typeface="Arial MT"/>
                        <a:cs typeface="Arial MT"/>
                      </a:endParaRPr>
                    </a:p>
                  </a:txBody>
                  <a:tcPr marL="0" marR="0" marT="8255" marB="0">
                    <a:lnL w="6350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39370">
                        <a:lnSpc>
                          <a:spcPts val="1580"/>
                        </a:lnSpc>
                      </a:pPr>
                      <a:r>
                        <a:rPr sz="1200" dirty="0">
                          <a:latin typeface="Arial MT"/>
                          <a:cs typeface="Arial MT"/>
                        </a:rPr>
                        <a:t>Azeite</a:t>
                      </a:r>
                      <a:r>
                        <a:rPr sz="1200" spc="-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Extra</a:t>
                      </a:r>
                      <a:r>
                        <a:rPr sz="120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10" dirty="0">
                          <a:latin typeface="Arial MT"/>
                          <a:cs typeface="Arial MT"/>
                        </a:rPr>
                        <a:t>Virgem</a:t>
                      </a:r>
                      <a:endParaRPr sz="1200" dirty="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6350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06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2860" marB="0">
                    <a:lnL w="6350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</a:tr>
              <a:tr h="12890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032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255" marB="0">
                    <a:lnL w="6350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54610" algn="ctr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800" spc="-10" dirty="0">
                          <a:latin typeface="Arial MT"/>
                          <a:cs typeface="Arial MT"/>
                        </a:rPr>
                        <a:t>0,015</a:t>
                      </a:r>
                      <a:endParaRPr sz="800" dirty="0">
                        <a:latin typeface="Arial MT"/>
                        <a:cs typeface="Arial MT"/>
                      </a:endParaRPr>
                    </a:p>
                  </a:txBody>
                  <a:tcPr marL="0" marR="0" marT="438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000" b="1" spc="-25" dirty="0">
                          <a:latin typeface="Arial"/>
                          <a:cs typeface="Arial"/>
                        </a:rPr>
                        <a:t>kg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26034" marB="0">
                    <a:lnL w="6350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415290">
                        <a:lnSpc>
                          <a:spcPts val="1625"/>
                        </a:lnSpc>
                      </a:pPr>
                      <a:r>
                        <a:rPr sz="1200" spc="-10" dirty="0">
                          <a:latin typeface="Arial MT"/>
                          <a:cs typeface="Arial MT"/>
                        </a:rPr>
                        <a:t>Tomilho</a:t>
                      </a:r>
                      <a:endParaRPr sz="1200" dirty="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6350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</a:tr>
              <a:tr h="89535">
                <a:tc rowSpan="2"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spc="-20" dirty="0">
                          <a:latin typeface="Arial MT"/>
                          <a:cs typeface="Arial MT"/>
                        </a:rPr>
                        <a:t>0,015</a:t>
                      </a:r>
                      <a:endParaRPr sz="800" dirty="0">
                        <a:latin typeface="Arial MT"/>
                        <a:cs typeface="Arial MT"/>
                      </a:endParaRPr>
                    </a:p>
                  </a:txBody>
                  <a:tcPr marL="0" marR="0" marT="2032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000" b="1" spc="-50" dirty="0">
                          <a:latin typeface="Arial MT"/>
                          <a:cs typeface="Arial MT"/>
                        </a:rPr>
                        <a:t>L</a:t>
                      </a:r>
                      <a:endParaRPr sz="1000" b="1" dirty="0">
                        <a:latin typeface="Arial MT"/>
                        <a:cs typeface="Arial MT"/>
                      </a:endParaRPr>
                    </a:p>
                  </a:txBody>
                  <a:tcPr marL="0" marR="0" marT="8255" marB="0">
                    <a:lnL w="6350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231140">
                        <a:lnSpc>
                          <a:spcPts val="1580"/>
                        </a:lnSpc>
                      </a:pPr>
                      <a:r>
                        <a:rPr sz="1200" dirty="0">
                          <a:latin typeface="Arial MT"/>
                          <a:cs typeface="Arial MT"/>
                        </a:rPr>
                        <a:t>Sumo</a:t>
                      </a:r>
                      <a:r>
                        <a:rPr sz="120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120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10" dirty="0">
                          <a:latin typeface="Arial MT"/>
                          <a:cs typeface="Arial MT"/>
                        </a:rPr>
                        <a:t>limão</a:t>
                      </a:r>
                      <a:endParaRPr sz="1200" dirty="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6350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38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6034" marB="0">
                    <a:lnL w="6350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</a:tr>
              <a:tr h="12318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032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255" marB="0">
                    <a:lnL w="6350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54610" algn="ctr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sz="800" spc="-10" dirty="0">
                          <a:latin typeface="Arial MT"/>
                          <a:cs typeface="Arial MT"/>
                        </a:rPr>
                        <a:t>0,015</a:t>
                      </a:r>
                      <a:endParaRPr sz="800" dirty="0">
                        <a:latin typeface="Arial MT"/>
                        <a:cs typeface="Arial MT"/>
                      </a:endParaRPr>
                    </a:p>
                  </a:txBody>
                  <a:tcPr marL="0" marR="0" marT="8699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000" b="1" spc="-25" dirty="0">
                          <a:latin typeface="Arial"/>
                          <a:cs typeface="Arial"/>
                        </a:rPr>
                        <a:t>kg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68580" marB="0">
                    <a:lnL w="6350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435609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pt-PT" sz="1200" spc="-10" dirty="0" smtClean="0">
                          <a:latin typeface="Arial MT"/>
                          <a:cs typeface="Arial MT"/>
                        </a:rPr>
                        <a:t>A</a:t>
                      </a:r>
                      <a:r>
                        <a:rPr sz="1200" spc="-10" dirty="0" smtClean="0">
                          <a:latin typeface="Arial MT"/>
                          <a:cs typeface="Arial MT"/>
                        </a:rPr>
                        <a:t>lecrim</a:t>
                      </a:r>
                      <a:endParaRPr sz="1200" dirty="0">
                        <a:latin typeface="Arial MT"/>
                        <a:cs typeface="Arial MT"/>
                      </a:endParaRPr>
                    </a:p>
                  </a:txBody>
                  <a:tcPr marL="0" marR="0" marT="36195" marB="0">
                    <a:lnL w="6350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</a:tr>
              <a:tr h="1974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spc="-20" dirty="0">
                          <a:latin typeface="Arial MT"/>
                          <a:cs typeface="Arial MT"/>
                        </a:rPr>
                        <a:t>0,015</a:t>
                      </a:r>
                      <a:endParaRPr sz="800" dirty="0">
                        <a:latin typeface="Arial MT"/>
                        <a:cs typeface="Arial MT"/>
                      </a:endParaRPr>
                    </a:p>
                  </a:txBody>
                  <a:tcPr marL="0" marR="0" marT="2032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390"/>
                        </a:lnSpc>
                        <a:spcBef>
                          <a:spcPts val="65"/>
                        </a:spcBef>
                      </a:pPr>
                      <a:r>
                        <a:rPr sz="1000" b="1" spc="-25" dirty="0">
                          <a:latin typeface="Arial MT"/>
                          <a:cs typeface="Arial MT"/>
                        </a:rPr>
                        <a:t>kg</a:t>
                      </a:r>
                      <a:endParaRPr sz="1000" b="1" dirty="0">
                        <a:latin typeface="Arial MT"/>
                        <a:cs typeface="Arial MT"/>
                      </a:endParaRPr>
                    </a:p>
                  </a:txBody>
                  <a:tcPr marL="0" marR="0" marT="8255" marB="0">
                    <a:lnL w="6350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55"/>
                        </a:lnSpc>
                      </a:pPr>
                      <a:r>
                        <a:rPr lang="pt-PT" sz="1200" spc="-10" dirty="0" smtClean="0">
                          <a:latin typeface="Arial MT"/>
                          <a:cs typeface="Arial MT"/>
                        </a:rPr>
                        <a:t>T</a:t>
                      </a:r>
                      <a:r>
                        <a:rPr sz="1200" spc="-10" dirty="0" smtClean="0">
                          <a:latin typeface="Arial MT"/>
                          <a:cs typeface="Arial MT"/>
                        </a:rPr>
                        <a:t>omilho</a:t>
                      </a:r>
                      <a:endParaRPr sz="1200" dirty="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6350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699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8580" marB="0">
                    <a:lnL w="6350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6195" marB="0">
                    <a:lnL w="6350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800" spc="-20" dirty="0">
                          <a:latin typeface="Arial MT"/>
                          <a:cs typeface="Arial MT"/>
                        </a:rPr>
                        <a:t>0,015</a:t>
                      </a:r>
                      <a:endParaRPr sz="800" dirty="0">
                        <a:latin typeface="Arial MT"/>
                        <a:cs typeface="Arial MT"/>
                      </a:endParaRPr>
                    </a:p>
                  </a:txBody>
                  <a:tcPr marL="0" marR="0" marT="3683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410"/>
                        </a:lnSpc>
                        <a:spcBef>
                          <a:spcPts val="190"/>
                        </a:spcBef>
                      </a:pPr>
                      <a:r>
                        <a:rPr sz="1000" b="1" spc="-25" dirty="0">
                          <a:latin typeface="Arial MT"/>
                          <a:cs typeface="Arial MT"/>
                        </a:rPr>
                        <a:t>kg</a:t>
                      </a:r>
                      <a:endParaRPr sz="1000" b="1" dirty="0">
                        <a:latin typeface="Arial MT"/>
                        <a:cs typeface="Arial MT"/>
                      </a:endParaRPr>
                    </a:p>
                  </a:txBody>
                  <a:tcPr marL="0" marR="0" marT="24130" marB="0">
                    <a:lnL w="6350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550"/>
                        </a:lnSpc>
                        <a:spcBef>
                          <a:spcPts val="50"/>
                        </a:spcBef>
                      </a:pPr>
                      <a:r>
                        <a:rPr lang="pt-PT" sz="1200" spc="-10" dirty="0" smtClean="0">
                          <a:latin typeface="Arial MT"/>
                          <a:cs typeface="Arial MT"/>
                        </a:rPr>
                        <a:t>A</a:t>
                      </a:r>
                      <a:r>
                        <a:rPr sz="1200" spc="-10" dirty="0" smtClean="0">
                          <a:latin typeface="Arial MT"/>
                          <a:cs typeface="Arial MT"/>
                        </a:rPr>
                        <a:t>lecrim</a:t>
                      </a:r>
                      <a:endParaRPr sz="1200" dirty="0">
                        <a:latin typeface="Arial MT"/>
                        <a:cs typeface="Arial MT"/>
                      </a:endParaRPr>
                    </a:p>
                  </a:txBody>
                  <a:tcPr marL="0" marR="0" marT="6350" marB="0">
                    <a:lnL w="6350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800" spc="-10" dirty="0">
                          <a:latin typeface="Arial MT"/>
                          <a:cs typeface="Arial MT"/>
                        </a:rPr>
                        <a:t>0,200</a:t>
                      </a:r>
                      <a:endParaRPr sz="800" dirty="0">
                        <a:latin typeface="Arial MT"/>
                        <a:cs typeface="Arial MT"/>
                      </a:endParaRPr>
                    </a:p>
                  </a:txBody>
                  <a:tcPr marL="0" marR="0" marT="279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00" b="1" spc="-25" dirty="0">
                          <a:latin typeface="Arial"/>
                          <a:cs typeface="Arial"/>
                        </a:rPr>
                        <a:t>kg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0160" marB="0">
                    <a:lnL w="6350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505"/>
                        </a:lnSpc>
                      </a:pPr>
                      <a:r>
                        <a:rPr lang="pt-PT" sz="1200" spc="-10" dirty="0" smtClean="0">
                          <a:latin typeface="Arial MT"/>
                          <a:cs typeface="Arial MT"/>
                        </a:rPr>
                        <a:t>L</a:t>
                      </a:r>
                      <a:r>
                        <a:rPr sz="1200" spc="-10" dirty="0" err="1" smtClean="0">
                          <a:latin typeface="Arial MT"/>
                          <a:cs typeface="Arial MT"/>
                        </a:rPr>
                        <a:t>aranja</a:t>
                      </a:r>
                      <a:endParaRPr sz="1200" dirty="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6350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800" spc="-20" dirty="0">
                          <a:latin typeface="Arial MT"/>
                          <a:cs typeface="Arial MT"/>
                        </a:rPr>
                        <a:t>0,100</a:t>
                      </a:r>
                      <a:endParaRPr sz="800" dirty="0">
                        <a:latin typeface="Arial MT"/>
                        <a:cs typeface="Arial MT"/>
                      </a:endParaRPr>
                    </a:p>
                  </a:txBody>
                  <a:tcPr marL="0" marR="0" marT="3365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430"/>
                        </a:lnSpc>
                        <a:spcBef>
                          <a:spcPts val="170"/>
                        </a:spcBef>
                      </a:pPr>
                      <a:r>
                        <a:rPr sz="1000" b="1" spc="-25" dirty="0">
                          <a:latin typeface="Arial MT"/>
                          <a:cs typeface="Arial MT"/>
                        </a:rPr>
                        <a:t>kg</a:t>
                      </a:r>
                      <a:endParaRPr sz="1000" b="1" dirty="0">
                        <a:latin typeface="Arial MT"/>
                        <a:cs typeface="Arial MT"/>
                      </a:endParaRPr>
                    </a:p>
                  </a:txBody>
                  <a:tcPr marL="0" marR="0" marT="21590" marB="0">
                    <a:lnL w="6350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7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latin typeface="Arial MT"/>
                          <a:cs typeface="Arial MT"/>
                        </a:rPr>
                        <a:t>Massa</a:t>
                      </a:r>
                      <a:r>
                        <a:rPr sz="1200" spc="-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12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10" dirty="0">
                          <a:latin typeface="Arial MT"/>
                          <a:cs typeface="Arial MT"/>
                        </a:rPr>
                        <a:t>pimentão</a:t>
                      </a:r>
                      <a:endParaRPr sz="1200" dirty="0">
                        <a:latin typeface="Arial MT"/>
                        <a:cs typeface="Arial MT"/>
                      </a:endParaRPr>
                    </a:p>
                  </a:txBody>
                  <a:tcPr marL="0" marR="0" marT="3810" marB="0">
                    <a:lnL w="6350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800" spc="-10" dirty="0">
                          <a:latin typeface="Arial MT"/>
                          <a:cs typeface="Arial MT"/>
                        </a:rPr>
                        <a:t>0,200</a:t>
                      </a:r>
                      <a:endParaRPr sz="800" dirty="0">
                        <a:latin typeface="Arial MT"/>
                        <a:cs typeface="Arial MT"/>
                      </a:endParaRPr>
                    </a:p>
                  </a:txBody>
                  <a:tcPr marL="0" marR="0" marT="31114" marB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000" b="1" spc="-25" dirty="0">
                          <a:latin typeface="Arial"/>
                          <a:cs typeface="Arial"/>
                        </a:rPr>
                        <a:t>kg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335" marB="0">
                    <a:lnL w="6350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530"/>
                        </a:lnSpc>
                      </a:pPr>
                      <a:r>
                        <a:rPr sz="1200" spc="-10" dirty="0">
                          <a:latin typeface="Arial MT"/>
                          <a:cs typeface="Arial MT"/>
                        </a:rPr>
                        <a:t>Tomate</a:t>
                      </a:r>
                      <a:endParaRPr sz="1200" dirty="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6350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800" spc="-25" dirty="0">
                          <a:latin typeface="Arial MT"/>
                          <a:cs typeface="Arial MT"/>
                        </a:rPr>
                        <a:t>q.b</a:t>
                      </a:r>
                      <a:endParaRPr sz="800" dirty="0">
                        <a:latin typeface="Arial MT"/>
                        <a:cs typeface="Arial MT"/>
                      </a:endParaRPr>
                    </a:p>
                  </a:txBody>
                  <a:tcPr marL="0" marR="0" marT="304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000" b="1" spc="-25" dirty="0">
                          <a:latin typeface="Arial MT"/>
                          <a:cs typeface="Arial MT"/>
                        </a:rPr>
                        <a:t>kg</a:t>
                      </a:r>
                      <a:endParaRPr sz="1000" b="1" dirty="0">
                        <a:latin typeface="Arial MT"/>
                        <a:cs typeface="Arial MT"/>
                      </a:endParaRPr>
                    </a:p>
                  </a:txBody>
                  <a:tcPr marL="0" marR="0" marT="18415" marB="0">
                    <a:lnL w="6350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95"/>
                        </a:lnSpc>
                        <a:spcBef>
                          <a:spcPts val="10"/>
                        </a:spcBef>
                      </a:pPr>
                      <a:r>
                        <a:rPr sz="1200" spc="-25" dirty="0">
                          <a:latin typeface="Arial MT"/>
                          <a:cs typeface="Arial MT"/>
                        </a:rPr>
                        <a:t>Sal</a:t>
                      </a:r>
                      <a:endParaRPr sz="1200" dirty="0">
                        <a:latin typeface="Arial MT"/>
                        <a:cs typeface="Arial MT"/>
                      </a:endParaRPr>
                    </a:p>
                  </a:txBody>
                  <a:tcPr marL="0" marR="0" marT="1270" marB="0">
                    <a:lnL w="6350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800" spc="-10" dirty="0">
                          <a:latin typeface="Arial MT"/>
                          <a:cs typeface="Arial MT"/>
                        </a:rPr>
                        <a:t>0,100</a:t>
                      </a:r>
                      <a:endParaRPr sz="800" dirty="0">
                        <a:latin typeface="Arial MT"/>
                        <a:cs typeface="Arial MT"/>
                      </a:endParaRPr>
                    </a:p>
                  </a:txBody>
                  <a:tcPr marL="0" marR="0" marT="3365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b="1" spc="-25" dirty="0">
                          <a:latin typeface="Arial"/>
                          <a:cs typeface="Arial"/>
                        </a:rPr>
                        <a:t>kg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L w="6350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550"/>
                        </a:lnSpc>
                      </a:pPr>
                      <a:r>
                        <a:rPr sz="1200" dirty="0">
                          <a:latin typeface="Arial MT"/>
                          <a:cs typeface="Arial MT"/>
                        </a:rPr>
                        <a:t>Cebola</a:t>
                      </a:r>
                      <a:r>
                        <a:rPr sz="1200" spc="-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20" dirty="0">
                          <a:latin typeface="Arial MT"/>
                          <a:cs typeface="Arial MT"/>
                        </a:rPr>
                        <a:t>roxa</a:t>
                      </a:r>
                      <a:endParaRPr sz="1200" dirty="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6350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</a:tr>
            </a:tbl>
          </a:graphicData>
        </a:graphic>
      </p:graphicFrame>
      <p:grpSp>
        <p:nvGrpSpPr>
          <p:cNvPr id="12" name="object 12"/>
          <p:cNvGrpSpPr/>
          <p:nvPr/>
        </p:nvGrpSpPr>
        <p:grpSpPr>
          <a:xfrm>
            <a:off x="3055111" y="2128266"/>
            <a:ext cx="8201659" cy="4131310"/>
            <a:chOff x="3055111" y="2128266"/>
            <a:chExt cx="8201659" cy="4131310"/>
          </a:xfrm>
        </p:grpSpPr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638291" y="2128393"/>
              <a:ext cx="2303652" cy="2610357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055111" y="4863985"/>
              <a:ext cx="4079620" cy="1395463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968107" y="2128266"/>
              <a:ext cx="3284347" cy="2374773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016747" y="4542205"/>
              <a:ext cx="3239897" cy="1575181"/>
            </a:xfrm>
            <a:prstGeom prst="rect">
              <a:avLst/>
            </a:prstGeom>
          </p:spPr>
        </p:pic>
      </p:grpSp>
      <p:sp>
        <p:nvSpPr>
          <p:cNvPr id="17" name="object 17"/>
          <p:cNvSpPr txBox="1"/>
          <p:nvPr/>
        </p:nvSpPr>
        <p:spPr>
          <a:xfrm>
            <a:off x="779780" y="4713478"/>
            <a:ext cx="1520825" cy="1671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u="sng" spc="-10" dirty="0">
                <a:latin typeface="Calibri"/>
                <a:cs typeface="Calibri"/>
              </a:rPr>
              <a:t>Elaborado</a:t>
            </a:r>
            <a:r>
              <a:rPr sz="1800" u="sng" spc="-20" dirty="0">
                <a:latin typeface="Calibri"/>
                <a:cs typeface="Calibri"/>
              </a:rPr>
              <a:t> por: </a:t>
            </a:r>
            <a:r>
              <a:rPr sz="1800" dirty="0">
                <a:latin typeface="Calibri"/>
                <a:cs typeface="Calibri"/>
              </a:rPr>
              <a:t>João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Sousa</a:t>
            </a:r>
            <a:r>
              <a:rPr sz="1800" spc="50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Érica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Costa </a:t>
            </a:r>
            <a:r>
              <a:rPr sz="1800" dirty="0">
                <a:latin typeface="Calibri"/>
                <a:cs typeface="Calibri"/>
              </a:rPr>
              <a:t>Belani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Monteiro </a:t>
            </a:r>
            <a:r>
              <a:rPr sz="1800" dirty="0">
                <a:latin typeface="Calibri"/>
                <a:cs typeface="Calibri"/>
              </a:rPr>
              <a:t>Inês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Marujo </a:t>
            </a:r>
            <a:r>
              <a:rPr sz="1800" dirty="0">
                <a:latin typeface="Calibri"/>
                <a:cs typeface="Calibri"/>
              </a:rPr>
              <a:t>Filipa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Vital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18" name="object 18"/>
          <p:cNvSpPr txBox="1">
            <a:spLocks noGrp="1"/>
          </p:cNvSpPr>
          <p:nvPr>
            <p:ph type="ftr" sz="quarter" idx="5"/>
          </p:nvPr>
        </p:nvSpPr>
        <p:spPr>
          <a:xfrm>
            <a:off x="765455" y="6493027"/>
            <a:ext cx="5482946" cy="2477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t-PT" dirty="0">
                <a:ea typeface="Calibri"/>
                <a:cs typeface="Times New Roman"/>
              </a:rPr>
              <a:t>https://alimentacaosaudavelesustentavel.abaae.pt/receitas-sustentaveis/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86600" y="1640142"/>
            <a:ext cx="9669145" cy="4524375"/>
            <a:chOff x="686600" y="1821421"/>
            <a:chExt cx="9669145" cy="4524375"/>
          </a:xfrm>
        </p:grpSpPr>
        <p:sp>
          <p:nvSpPr>
            <p:cNvPr id="3" name="object 3"/>
            <p:cNvSpPr/>
            <p:nvPr/>
          </p:nvSpPr>
          <p:spPr>
            <a:xfrm>
              <a:off x="686600" y="1821421"/>
              <a:ext cx="9669145" cy="4524375"/>
            </a:xfrm>
            <a:custGeom>
              <a:avLst/>
              <a:gdLst/>
              <a:ahLst/>
              <a:cxnLst/>
              <a:rect l="l" t="t" r="r" b="b"/>
              <a:pathLst>
                <a:path w="9669145" h="4524375">
                  <a:moveTo>
                    <a:pt x="9668637" y="0"/>
                  </a:moveTo>
                  <a:lnTo>
                    <a:pt x="0" y="0"/>
                  </a:lnTo>
                  <a:lnTo>
                    <a:pt x="0" y="4524375"/>
                  </a:lnTo>
                  <a:lnTo>
                    <a:pt x="9668637" y="4524375"/>
                  </a:lnTo>
                  <a:lnTo>
                    <a:pt x="9668637" y="0"/>
                  </a:lnTo>
                  <a:close/>
                </a:path>
              </a:pathLst>
            </a:custGeom>
            <a:solidFill>
              <a:srgbClr val="C5DF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86600" y="1821421"/>
              <a:ext cx="9669145" cy="4524375"/>
            </a:xfrm>
            <a:custGeom>
              <a:avLst/>
              <a:gdLst/>
              <a:ahLst/>
              <a:cxnLst/>
              <a:rect l="l" t="t" r="r" b="b"/>
              <a:pathLst>
                <a:path w="9669145" h="4524375">
                  <a:moveTo>
                    <a:pt x="0" y="4524375"/>
                  </a:moveTo>
                  <a:lnTo>
                    <a:pt x="9668637" y="4524375"/>
                  </a:lnTo>
                  <a:lnTo>
                    <a:pt x="9668637" y="0"/>
                  </a:lnTo>
                  <a:lnTo>
                    <a:pt x="0" y="0"/>
                  </a:lnTo>
                  <a:lnTo>
                    <a:pt x="0" y="4524375"/>
                  </a:lnTo>
                  <a:close/>
                </a:path>
              </a:pathLst>
            </a:custGeom>
            <a:ln w="60325">
              <a:solidFill>
                <a:srgbClr val="00AF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768107" y="1295400"/>
            <a:ext cx="1724025" cy="10833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alibri"/>
                <a:cs typeface="Calibri"/>
              </a:rPr>
              <a:t>PROCEDIMENTOS:</a:t>
            </a:r>
            <a:endParaRPr sz="1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810"/>
              </a:spcBef>
            </a:pPr>
            <a:endParaRPr sz="18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endParaRPr sz="1800" dirty="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86600" y="6424607"/>
            <a:ext cx="5485600" cy="307975"/>
          </a:xfrm>
          <a:custGeom>
            <a:avLst/>
            <a:gdLst/>
            <a:ahLst/>
            <a:cxnLst/>
            <a:rect l="l" t="t" r="r" b="b"/>
            <a:pathLst>
              <a:path w="6943090" h="307975">
                <a:moveTo>
                  <a:pt x="6942582" y="0"/>
                </a:moveTo>
                <a:lnTo>
                  <a:pt x="0" y="0"/>
                </a:lnTo>
                <a:lnTo>
                  <a:pt x="0" y="307771"/>
                </a:lnTo>
                <a:lnTo>
                  <a:pt x="6942582" y="307771"/>
                </a:lnTo>
                <a:lnTo>
                  <a:pt x="6942582" y="0"/>
                </a:lnTo>
                <a:close/>
              </a:path>
            </a:pathLst>
          </a:custGeom>
          <a:solidFill>
            <a:srgbClr val="0476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0" y="-22"/>
            <a:ext cx="465455" cy="6790690"/>
          </a:xfrm>
          <a:custGeom>
            <a:avLst/>
            <a:gdLst/>
            <a:ahLst/>
            <a:cxnLst/>
            <a:rect l="l" t="t" r="r" b="b"/>
            <a:pathLst>
              <a:path w="465455" h="6790690">
                <a:moveTo>
                  <a:pt x="465099" y="0"/>
                </a:moveTo>
                <a:lnTo>
                  <a:pt x="0" y="0"/>
                </a:lnTo>
                <a:lnTo>
                  <a:pt x="0" y="6790435"/>
                </a:lnTo>
                <a:lnTo>
                  <a:pt x="465099" y="6790435"/>
                </a:lnTo>
                <a:lnTo>
                  <a:pt x="465099" y="0"/>
                </a:lnTo>
                <a:close/>
              </a:path>
            </a:pathLst>
          </a:custGeom>
          <a:solidFill>
            <a:srgbClr val="0476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57494" y="1741188"/>
            <a:ext cx="342900" cy="331152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2580"/>
              </a:lnSpc>
            </a:pPr>
            <a:r>
              <a:rPr sz="2500" b="1" spc="-95" dirty="0">
                <a:solidFill>
                  <a:srgbClr val="FFFFFF"/>
                </a:solidFill>
                <a:latin typeface="Arial"/>
                <a:cs typeface="Arial"/>
              </a:rPr>
              <a:t>Desafio</a:t>
            </a:r>
            <a:r>
              <a:rPr sz="250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500" b="1" spc="-204" dirty="0">
                <a:solidFill>
                  <a:srgbClr val="FFFFFF"/>
                </a:solidFill>
                <a:latin typeface="Arial"/>
                <a:cs typeface="Arial"/>
              </a:rPr>
              <a:t>ASS</a:t>
            </a:r>
            <a:r>
              <a:rPr sz="2500" b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500" b="1" spc="-20" dirty="0">
                <a:solidFill>
                  <a:srgbClr val="FFFFFF"/>
                </a:solidFill>
                <a:latin typeface="Arial"/>
                <a:cs typeface="Arial"/>
              </a:rPr>
              <a:t>2024/2025</a:t>
            </a:r>
            <a:endParaRPr sz="2500">
              <a:latin typeface="Arial"/>
              <a:cs typeface="Arial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686600" y="26809"/>
            <a:ext cx="9669145" cy="637995"/>
          </a:xfrm>
          <a:prstGeom prst="rect">
            <a:avLst/>
          </a:prstGeom>
          <a:solidFill>
            <a:srgbClr val="047649"/>
          </a:solidFill>
        </p:spPr>
        <p:txBody>
          <a:bodyPr vert="horz" wrap="square" lIns="0" tIns="2222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175"/>
              </a:spcBef>
            </a:pPr>
            <a:r>
              <a:rPr spc="-220" dirty="0"/>
              <a:t>“Receitas</a:t>
            </a:r>
            <a:r>
              <a:rPr spc="-60" dirty="0"/>
              <a:t> </a:t>
            </a:r>
            <a:r>
              <a:rPr spc="-165" dirty="0"/>
              <a:t>Sustentáveis,</a:t>
            </a:r>
            <a:r>
              <a:rPr spc="-114" dirty="0"/>
              <a:t> </a:t>
            </a:r>
            <a:r>
              <a:rPr spc="-30" dirty="0" err="1"/>
              <a:t>têm</a:t>
            </a:r>
            <a:r>
              <a:rPr spc="-95" dirty="0"/>
              <a:t> </a:t>
            </a:r>
            <a:r>
              <a:rPr spc="-315" dirty="0" err="1" smtClean="0"/>
              <a:t>Tradiç</a:t>
            </a:r>
            <a:r>
              <a:rPr lang="pt-PT" spc="-315" dirty="0" smtClean="0"/>
              <a:t>ã</a:t>
            </a:r>
            <a:r>
              <a:rPr spc="-315" dirty="0" smtClean="0"/>
              <a:t>o</a:t>
            </a:r>
            <a:r>
              <a:rPr sz="3200" spc="-315" dirty="0"/>
              <a:t>”</a:t>
            </a:r>
            <a:endParaRPr sz="3200" dirty="0"/>
          </a:p>
        </p:txBody>
      </p:sp>
      <p:pic>
        <p:nvPicPr>
          <p:cNvPr id="10" name="object 1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951" y="67589"/>
            <a:ext cx="437197" cy="433425"/>
          </a:xfrm>
          <a:prstGeom prst="rect">
            <a:avLst/>
          </a:prstGeom>
        </p:spPr>
      </p:pic>
      <p:graphicFrame>
        <p:nvGraphicFramePr>
          <p:cNvPr id="11" name="object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4968706"/>
              </p:ext>
            </p:extLst>
          </p:nvPr>
        </p:nvGraphicFramePr>
        <p:xfrm>
          <a:off x="1060641" y="2542125"/>
          <a:ext cx="5715000" cy="822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15000"/>
              </a:tblGrid>
              <a:tr h="525145">
                <a:tc>
                  <a:txBody>
                    <a:bodyPr/>
                    <a:lstStyle/>
                    <a:p>
                      <a:pPr marL="31750" algn="just">
                        <a:lnSpc>
                          <a:spcPct val="100000"/>
                        </a:lnSpc>
                      </a:pPr>
                      <a:r>
                        <a:rPr sz="1800" spc="-25" dirty="0" smtClean="0">
                          <a:latin typeface="Calibri"/>
                          <a:cs typeface="Calibri"/>
                        </a:rPr>
                        <a:t>Tempera</a:t>
                      </a:r>
                      <a:r>
                        <a:rPr lang="pt-PT" sz="1800" spc="-25" dirty="0" smtClean="0">
                          <a:latin typeface="Calibri"/>
                          <a:cs typeface="Calibri"/>
                        </a:rPr>
                        <a:t>r</a:t>
                      </a:r>
                      <a:r>
                        <a:rPr sz="1800" spc="-45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as</a:t>
                      </a:r>
                      <a:r>
                        <a:rPr sz="18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costoletas</a:t>
                      </a:r>
                      <a:r>
                        <a:rPr sz="18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do</a:t>
                      </a:r>
                      <a:r>
                        <a:rPr sz="18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cachaço</a:t>
                      </a:r>
                      <a:r>
                        <a:rPr sz="18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com</a:t>
                      </a:r>
                      <a:r>
                        <a:rPr sz="18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50</a:t>
                      </a:r>
                      <a:r>
                        <a:rPr sz="18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ml</a:t>
                      </a:r>
                      <a:r>
                        <a:rPr sz="18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8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azeite,</a:t>
                      </a:r>
                      <a:r>
                        <a:rPr sz="18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50</a:t>
                      </a:r>
                      <a:r>
                        <a:rPr sz="18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g</a:t>
                      </a:r>
                      <a:r>
                        <a:rPr sz="18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25" dirty="0" smtClean="0">
                          <a:latin typeface="Calibri"/>
                          <a:cs typeface="Calibri"/>
                        </a:rPr>
                        <a:t>de</a:t>
                      </a:r>
                      <a:r>
                        <a:rPr lang="pt-PT" sz="1800" spc="0" baseline="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 err="1" smtClean="0">
                          <a:latin typeface="Calibri"/>
                          <a:cs typeface="Calibri"/>
                        </a:rPr>
                        <a:t>banha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,</a:t>
                      </a:r>
                      <a:r>
                        <a:rPr sz="18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alho,tomilho,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alecrim</a:t>
                      </a:r>
                      <a:r>
                        <a:rPr sz="18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8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massa</a:t>
                      </a:r>
                      <a:r>
                        <a:rPr sz="18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8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pimentão</a:t>
                      </a:r>
                      <a:r>
                        <a:rPr sz="1800" spc="-10" dirty="0" smtClean="0">
                          <a:latin typeface="Calibri"/>
                          <a:cs typeface="Calibri"/>
                        </a:rPr>
                        <a:t>.</a:t>
                      </a:r>
                      <a:r>
                        <a:rPr lang="pt-PT" sz="1800" spc="-10" dirty="0" smtClean="0">
                          <a:latin typeface="Calibri"/>
                          <a:cs typeface="Calibri"/>
                        </a:rPr>
                        <a:t> </a:t>
                      </a:r>
                    </a:p>
                    <a:p>
                      <a:pPr marL="31750" algn="just">
                        <a:lnSpc>
                          <a:spcPct val="100000"/>
                        </a:lnSpc>
                      </a:pPr>
                      <a:r>
                        <a:rPr lang="pt-PT" sz="1800" spc="-10" dirty="0" smtClean="0">
                          <a:latin typeface="Calibri"/>
                          <a:cs typeface="Calibri"/>
                        </a:rPr>
                        <a:t>Deixar </a:t>
                      </a:r>
                      <a:r>
                        <a:rPr lang="pt-PT" sz="1800" spc="-10" dirty="0" smtClean="0">
                          <a:latin typeface="Calibri"/>
                          <a:cs typeface="Calibri"/>
                        </a:rPr>
                        <a:t>marinar por 12 horas.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C5DFB4"/>
                    </a:solidFill>
                  </a:tcPr>
                </a:tc>
              </a:tr>
            </a:tbl>
          </a:graphicData>
        </a:graphic>
      </p:graphicFrame>
      <p:sp>
        <p:nvSpPr>
          <p:cNvPr id="12" name="object 12"/>
          <p:cNvSpPr txBox="1"/>
          <p:nvPr/>
        </p:nvSpPr>
        <p:spPr>
          <a:xfrm>
            <a:off x="700131" y="4195747"/>
            <a:ext cx="6379210" cy="8566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marR="30480" indent="407670" algn="just">
              <a:lnSpc>
                <a:spcPct val="100000"/>
              </a:lnSpc>
              <a:spcBef>
                <a:spcPts val="100"/>
              </a:spcBef>
            </a:pPr>
            <a:r>
              <a:rPr sz="1800" dirty="0" smtClean="0">
                <a:latin typeface="Calibri"/>
                <a:cs typeface="Calibri"/>
              </a:rPr>
              <a:t>Numa</a:t>
            </a:r>
            <a:r>
              <a:rPr sz="1800" spc="-55" dirty="0" smtClean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frigideira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em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fogo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alto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com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azeite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e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 err="1" smtClean="0">
                <a:latin typeface="Calibri"/>
                <a:cs typeface="Calibri"/>
              </a:rPr>
              <a:t>banha</a:t>
            </a:r>
            <a:r>
              <a:rPr sz="1800" dirty="0" smtClean="0">
                <a:latin typeface="Calibri"/>
                <a:cs typeface="Calibri"/>
              </a:rPr>
              <a:t>,</a:t>
            </a:r>
            <a:r>
              <a:rPr lang="pt-PT" sz="1800" dirty="0" smtClean="0">
                <a:latin typeface="Calibri"/>
                <a:cs typeface="Calibri"/>
              </a:rPr>
              <a:t> </a:t>
            </a:r>
            <a:r>
              <a:rPr sz="1800" dirty="0" err="1" smtClean="0">
                <a:latin typeface="Calibri"/>
                <a:cs typeface="Calibri"/>
              </a:rPr>
              <a:t>sela</a:t>
            </a:r>
            <a:r>
              <a:rPr lang="pt-PT" dirty="0">
                <a:latin typeface="Calibri"/>
                <a:cs typeface="Calibri"/>
              </a:rPr>
              <a:t>r</a:t>
            </a:r>
            <a:r>
              <a:rPr sz="1800" spc="-40" dirty="0" smtClean="0">
                <a:latin typeface="Calibri"/>
                <a:cs typeface="Calibri"/>
              </a:rPr>
              <a:t> </a:t>
            </a:r>
            <a:r>
              <a:rPr sz="1800" dirty="0" err="1">
                <a:latin typeface="Calibri"/>
                <a:cs typeface="Calibri"/>
              </a:rPr>
              <a:t>por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 smtClean="0">
                <a:latin typeface="Calibri"/>
                <a:cs typeface="Calibri"/>
              </a:rPr>
              <a:t>2</a:t>
            </a:r>
            <a:endParaRPr lang="pt-PT" sz="1800" dirty="0" smtClean="0">
              <a:latin typeface="Calibri"/>
              <a:cs typeface="Calibri"/>
            </a:endParaRPr>
          </a:p>
          <a:p>
            <a:pPr marL="38100" marR="30480" indent="407670" algn="just">
              <a:lnSpc>
                <a:spcPct val="100000"/>
              </a:lnSpc>
              <a:spcBef>
                <a:spcPts val="100"/>
              </a:spcBef>
            </a:pPr>
            <a:r>
              <a:rPr sz="1800" spc="-50" dirty="0" smtClean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-50" dirty="0">
                <a:latin typeface="Calibri"/>
                <a:cs typeface="Calibri"/>
              </a:rPr>
              <a:t> 3 </a:t>
            </a:r>
            <a:r>
              <a:rPr lang="pt-PT" sz="1800" spc="-50" dirty="0" smtClean="0">
                <a:latin typeface="Calibri"/>
                <a:cs typeface="Calibri"/>
              </a:rPr>
              <a:t> </a:t>
            </a:r>
            <a:r>
              <a:rPr sz="1800" dirty="0" err="1" smtClean="0">
                <a:latin typeface="Calibri"/>
                <a:cs typeface="Calibri"/>
              </a:rPr>
              <a:t>minutos</a:t>
            </a:r>
            <a:r>
              <a:rPr sz="1800" spc="-40" dirty="0" smtClean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de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cada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lado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para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criar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uma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crosta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dourada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que</a:t>
            </a:r>
            <a:endParaRPr sz="1800" dirty="0">
              <a:latin typeface="Calibri"/>
              <a:cs typeface="Calibri"/>
            </a:endParaRPr>
          </a:p>
          <a:p>
            <a:pPr marL="445770" algn="just">
              <a:lnSpc>
                <a:spcPct val="100000"/>
              </a:lnSpc>
            </a:pPr>
            <a:r>
              <a:rPr sz="1800" spc="-10" dirty="0">
                <a:latin typeface="Calibri"/>
                <a:cs typeface="Calibri"/>
              </a:rPr>
              <a:t>mantenha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os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sucos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da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carne.</a:t>
            </a:r>
            <a:endParaRPr sz="1800" dirty="0">
              <a:latin typeface="Calibri"/>
              <a:cs typeface="Calibri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7153147" y="1954657"/>
            <a:ext cx="2984500" cy="4229100"/>
            <a:chOff x="7153147" y="1954657"/>
            <a:chExt cx="2984500" cy="4229100"/>
          </a:xfrm>
        </p:grpSpPr>
        <p:pic>
          <p:nvPicPr>
            <p:cNvPr id="14" name="object 1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496936" y="1954657"/>
              <a:ext cx="2101595" cy="1418843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153147" y="4083608"/>
              <a:ext cx="1646301" cy="2099691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547734" y="3181350"/>
              <a:ext cx="1589786" cy="1555495"/>
            </a:xfrm>
            <a:prstGeom prst="rect">
              <a:avLst/>
            </a:prstGeom>
          </p:spPr>
        </p:pic>
      </p:grpSp>
      <p:sp>
        <p:nvSpPr>
          <p:cNvPr id="17" name="object 17"/>
          <p:cNvSpPr txBox="1">
            <a:spLocks noGrp="1"/>
          </p:cNvSpPr>
          <p:nvPr>
            <p:ph type="ftr" sz="quarter" idx="5"/>
          </p:nvPr>
        </p:nvSpPr>
        <p:spPr>
          <a:xfrm>
            <a:off x="768107" y="6453563"/>
            <a:ext cx="6745605" cy="5580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t-PT" dirty="0">
                <a:ea typeface="Calibri"/>
                <a:cs typeface="Times New Roman"/>
              </a:rPr>
              <a:t>https://alimentacaosaudavelesustentavel.abaae.pt/receitas-sustentaveis/  </a:t>
            </a:r>
          </a:p>
          <a:p>
            <a:pPr marL="12700">
              <a:lnSpc>
                <a:spcPts val="1435"/>
              </a:lnSpc>
            </a:pPr>
            <a:endParaRPr spc="-10" dirty="0"/>
          </a:p>
        </p:txBody>
      </p:sp>
      <p:sp>
        <p:nvSpPr>
          <p:cNvPr id="18" name="object 11"/>
          <p:cNvSpPr txBox="1"/>
          <p:nvPr/>
        </p:nvSpPr>
        <p:spPr>
          <a:xfrm>
            <a:off x="778457" y="2110325"/>
            <a:ext cx="3073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pt-PT" spc="-25" dirty="0">
                <a:latin typeface="Calibri"/>
                <a:cs typeface="Calibri"/>
              </a:rPr>
              <a:t>1</a:t>
            </a:r>
            <a:r>
              <a:rPr sz="1800" spc="-25" dirty="0" smtClean="0">
                <a:latin typeface="Calibri"/>
                <a:cs typeface="Calibri"/>
              </a:rPr>
              <a:t>º</a:t>
            </a:r>
            <a:r>
              <a:rPr sz="1800" spc="-25" dirty="0">
                <a:latin typeface="Calibri"/>
                <a:cs typeface="Calibri"/>
              </a:rPr>
              <a:t>)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19" name="object 11"/>
          <p:cNvSpPr txBox="1"/>
          <p:nvPr/>
        </p:nvSpPr>
        <p:spPr>
          <a:xfrm>
            <a:off x="778457" y="3933748"/>
            <a:ext cx="3073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pt-PT" spc="-25" dirty="0">
                <a:latin typeface="Calibri"/>
                <a:cs typeface="Calibri"/>
              </a:rPr>
              <a:t>2</a:t>
            </a:r>
            <a:r>
              <a:rPr sz="1800" spc="-25" dirty="0" smtClean="0">
                <a:latin typeface="Calibri"/>
                <a:cs typeface="Calibri"/>
              </a:rPr>
              <a:t>º</a:t>
            </a:r>
            <a:r>
              <a:rPr sz="1800" spc="-25" dirty="0">
                <a:latin typeface="Calibri"/>
                <a:cs typeface="Calibri"/>
              </a:rPr>
              <a:t>)</a:t>
            </a:r>
            <a:endParaRPr sz="1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26275" y="1022985"/>
            <a:ext cx="9729470" cy="5298440"/>
            <a:chOff x="656437" y="1053426"/>
            <a:chExt cx="9729470" cy="5298440"/>
          </a:xfrm>
        </p:grpSpPr>
        <p:sp>
          <p:nvSpPr>
            <p:cNvPr id="3" name="object 3"/>
            <p:cNvSpPr/>
            <p:nvPr/>
          </p:nvSpPr>
          <p:spPr>
            <a:xfrm>
              <a:off x="686600" y="1797050"/>
              <a:ext cx="9669145" cy="4524375"/>
            </a:xfrm>
            <a:custGeom>
              <a:avLst/>
              <a:gdLst/>
              <a:ahLst/>
              <a:cxnLst/>
              <a:rect l="l" t="t" r="r" b="b"/>
              <a:pathLst>
                <a:path w="9669145" h="4524375">
                  <a:moveTo>
                    <a:pt x="9668637" y="0"/>
                  </a:moveTo>
                  <a:lnTo>
                    <a:pt x="0" y="0"/>
                  </a:lnTo>
                  <a:lnTo>
                    <a:pt x="0" y="4524375"/>
                  </a:lnTo>
                  <a:lnTo>
                    <a:pt x="9668637" y="4524375"/>
                  </a:lnTo>
                  <a:lnTo>
                    <a:pt x="9668637" y="0"/>
                  </a:lnTo>
                  <a:close/>
                </a:path>
              </a:pathLst>
            </a:custGeom>
            <a:solidFill>
              <a:srgbClr val="C5DF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86600" y="1797050"/>
              <a:ext cx="9669145" cy="4524375"/>
            </a:xfrm>
            <a:custGeom>
              <a:avLst/>
              <a:gdLst/>
              <a:ahLst/>
              <a:cxnLst/>
              <a:rect l="l" t="t" r="r" b="b"/>
              <a:pathLst>
                <a:path w="9669145" h="4524375">
                  <a:moveTo>
                    <a:pt x="0" y="4524375"/>
                  </a:moveTo>
                  <a:lnTo>
                    <a:pt x="9668637" y="4524375"/>
                  </a:lnTo>
                  <a:lnTo>
                    <a:pt x="9668637" y="0"/>
                  </a:lnTo>
                  <a:lnTo>
                    <a:pt x="0" y="0"/>
                  </a:lnTo>
                  <a:lnTo>
                    <a:pt x="0" y="4524375"/>
                  </a:lnTo>
                  <a:close/>
                </a:path>
              </a:pathLst>
            </a:custGeom>
            <a:ln w="60325">
              <a:solidFill>
                <a:srgbClr val="00AF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765454" y="1330578"/>
            <a:ext cx="1724025" cy="10591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alibri"/>
                <a:cs typeface="Calibri"/>
              </a:rPr>
              <a:t>PROCEDIMENTOS:</a:t>
            </a:r>
            <a:endParaRPr sz="1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620"/>
              </a:spcBef>
            </a:pPr>
            <a:endParaRPr sz="18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25" dirty="0">
                <a:latin typeface="Calibri"/>
                <a:cs typeface="Calibri"/>
              </a:rPr>
              <a:t>3º)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86600" y="6424607"/>
            <a:ext cx="5485600" cy="307975"/>
          </a:xfrm>
          <a:custGeom>
            <a:avLst/>
            <a:gdLst/>
            <a:ahLst/>
            <a:cxnLst/>
            <a:rect l="l" t="t" r="r" b="b"/>
            <a:pathLst>
              <a:path w="6943090" h="307975">
                <a:moveTo>
                  <a:pt x="6942582" y="0"/>
                </a:moveTo>
                <a:lnTo>
                  <a:pt x="0" y="0"/>
                </a:lnTo>
                <a:lnTo>
                  <a:pt x="0" y="307771"/>
                </a:lnTo>
                <a:lnTo>
                  <a:pt x="6942582" y="307771"/>
                </a:lnTo>
                <a:lnTo>
                  <a:pt x="6942582" y="0"/>
                </a:lnTo>
                <a:close/>
              </a:path>
            </a:pathLst>
          </a:custGeom>
          <a:solidFill>
            <a:srgbClr val="0476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0" y="-22"/>
            <a:ext cx="465455" cy="6790690"/>
          </a:xfrm>
          <a:custGeom>
            <a:avLst/>
            <a:gdLst/>
            <a:ahLst/>
            <a:cxnLst/>
            <a:rect l="l" t="t" r="r" b="b"/>
            <a:pathLst>
              <a:path w="465455" h="6790690">
                <a:moveTo>
                  <a:pt x="465099" y="0"/>
                </a:moveTo>
                <a:lnTo>
                  <a:pt x="0" y="0"/>
                </a:lnTo>
                <a:lnTo>
                  <a:pt x="0" y="6790435"/>
                </a:lnTo>
                <a:lnTo>
                  <a:pt x="465099" y="6790435"/>
                </a:lnTo>
                <a:lnTo>
                  <a:pt x="465099" y="0"/>
                </a:lnTo>
                <a:close/>
              </a:path>
            </a:pathLst>
          </a:custGeom>
          <a:solidFill>
            <a:srgbClr val="0476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57494" y="1741188"/>
            <a:ext cx="342900" cy="331152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2580"/>
              </a:lnSpc>
            </a:pPr>
            <a:r>
              <a:rPr sz="2500" b="1" spc="-95" dirty="0">
                <a:solidFill>
                  <a:srgbClr val="FFFFFF"/>
                </a:solidFill>
                <a:latin typeface="Arial"/>
                <a:cs typeface="Arial"/>
              </a:rPr>
              <a:t>Desafio</a:t>
            </a:r>
            <a:r>
              <a:rPr sz="250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500" b="1" spc="-204" dirty="0">
                <a:solidFill>
                  <a:srgbClr val="FFFFFF"/>
                </a:solidFill>
                <a:latin typeface="Arial"/>
                <a:cs typeface="Arial"/>
              </a:rPr>
              <a:t>ASS</a:t>
            </a:r>
            <a:r>
              <a:rPr sz="2500" b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500" b="1" spc="-20" dirty="0">
                <a:solidFill>
                  <a:srgbClr val="FFFFFF"/>
                </a:solidFill>
                <a:latin typeface="Arial"/>
                <a:cs typeface="Arial"/>
              </a:rPr>
              <a:t>2024/2025</a:t>
            </a:r>
            <a:endParaRPr sz="2500">
              <a:latin typeface="Arial"/>
              <a:cs typeface="Arial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686600" y="26809"/>
            <a:ext cx="9669145" cy="708025"/>
          </a:xfrm>
          <a:prstGeom prst="rect">
            <a:avLst/>
          </a:prstGeom>
          <a:solidFill>
            <a:srgbClr val="047649"/>
          </a:solidFill>
        </p:spPr>
        <p:txBody>
          <a:bodyPr vert="horz" wrap="square" lIns="0" tIns="2222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175"/>
              </a:spcBef>
            </a:pPr>
            <a:r>
              <a:rPr spc="-220" dirty="0"/>
              <a:t>“Receitas</a:t>
            </a:r>
            <a:r>
              <a:rPr spc="-60" dirty="0"/>
              <a:t> </a:t>
            </a:r>
            <a:r>
              <a:rPr spc="-165" dirty="0"/>
              <a:t>Sustentáveis,</a:t>
            </a:r>
            <a:r>
              <a:rPr spc="-114" dirty="0"/>
              <a:t> </a:t>
            </a:r>
            <a:r>
              <a:rPr spc="-30" dirty="0"/>
              <a:t>têm</a:t>
            </a:r>
            <a:r>
              <a:rPr spc="-95" dirty="0"/>
              <a:t> </a:t>
            </a:r>
            <a:r>
              <a:rPr spc="-315" dirty="0"/>
              <a:t>TradiçÉo</a:t>
            </a:r>
            <a:r>
              <a:rPr sz="3200" spc="-315" dirty="0"/>
              <a:t>”</a:t>
            </a:r>
            <a:endParaRPr sz="3200"/>
          </a:p>
        </p:txBody>
      </p:sp>
      <p:pic>
        <p:nvPicPr>
          <p:cNvPr id="10" name="object 1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951" y="67589"/>
            <a:ext cx="437197" cy="433425"/>
          </a:xfrm>
          <a:prstGeom prst="rect">
            <a:avLst/>
          </a:prstGeom>
        </p:spPr>
      </p:pic>
      <p:sp>
        <p:nvSpPr>
          <p:cNvPr id="11" name="object 11"/>
          <p:cNvSpPr txBox="1"/>
          <p:nvPr/>
        </p:nvSpPr>
        <p:spPr>
          <a:xfrm>
            <a:off x="765454" y="4010405"/>
            <a:ext cx="3073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Calibri"/>
                <a:cs typeface="Calibri"/>
              </a:rPr>
              <a:t>4º)</a:t>
            </a:r>
            <a:endParaRPr sz="1800" dirty="0">
              <a:latin typeface="Calibri"/>
              <a:cs typeface="Calibri"/>
            </a:endParaRPr>
          </a:p>
        </p:txBody>
      </p:sp>
      <p:graphicFrame>
        <p:nvGraphicFramePr>
          <p:cNvPr id="12" name="object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2889472"/>
              </p:ext>
            </p:extLst>
          </p:nvPr>
        </p:nvGraphicFramePr>
        <p:xfrm>
          <a:off x="1079203" y="2389758"/>
          <a:ext cx="5893435" cy="1371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893435"/>
              </a:tblGrid>
              <a:tr h="783464">
                <a:tc>
                  <a:txBody>
                    <a:bodyPr/>
                    <a:lstStyle/>
                    <a:p>
                      <a:pPr marL="31750" algn="just">
                        <a:lnSpc>
                          <a:spcPct val="100000"/>
                        </a:lnSpc>
                      </a:pPr>
                      <a:r>
                        <a:rPr sz="1800" spc="-25" dirty="0" err="1" smtClean="0">
                          <a:latin typeface="Calibri"/>
                          <a:cs typeface="Calibri"/>
                        </a:rPr>
                        <a:t>Transf</a:t>
                      </a:r>
                      <a:r>
                        <a:rPr lang="pt-PT" sz="1800" spc="-25" dirty="0" err="1" smtClean="0">
                          <a:latin typeface="Calibri"/>
                          <a:cs typeface="Calibri"/>
                        </a:rPr>
                        <a:t>eri</a:t>
                      </a:r>
                      <a:r>
                        <a:rPr sz="1800" spc="-25" dirty="0" smtClean="0">
                          <a:latin typeface="Calibri"/>
                          <a:cs typeface="Calibri"/>
                        </a:rPr>
                        <a:t>r</a:t>
                      </a:r>
                      <a:r>
                        <a:rPr sz="1800" spc="-5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lang="pt-PT" sz="1800" spc="-50" dirty="0" smtClean="0">
                          <a:latin typeface="Calibri"/>
                          <a:cs typeface="Calibri"/>
                        </a:rPr>
                        <a:t>a </a:t>
                      </a:r>
                      <a:r>
                        <a:rPr sz="1800" dirty="0" smtClean="0">
                          <a:latin typeface="Calibri"/>
                          <a:cs typeface="Calibri"/>
                        </a:rPr>
                        <a:t>carne</a:t>
                      </a:r>
                      <a:r>
                        <a:rPr sz="1800" spc="-3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para</a:t>
                      </a:r>
                      <a:r>
                        <a:rPr sz="18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uma</a:t>
                      </a:r>
                      <a:r>
                        <a:rPr sz="18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assadeira,</a:t>
                      </a:r>
                      <a:r>
                        <a:rPr sz="18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 err="1" smtClean="0">
                          <a:latin typeface="Calibri"/>
                          <a:cs typeface="Calibri"/>
                        </a:rPr>
                        <a:t>reg</a:t>
                      </a:r>
                      <a:r>
                        <a:rPr lang="pt-PT" sz="1800" dirty="0" smtClean="0">
                          <a:latin typeface="Calibri"/>
                          <a:cs typeface="Calibri"/>
                        </a:rPr>
                        <a:t>ar</a:t>
                      </a:r>
                      <a:r>
                        <a:rPr sz="1800" spc="-4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com</a:t>
                      </a:r>
                      <a:r>
                        <a:rPr sz="18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um</a:t>
                      </a:r>
                      <a:r>
                        <a:rPr sz="18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 err="1">
                          <a:latin typeface="Calibri"/>
                          <a:cs typeface="Calibri"/>
                        </a:rPr>
                        <a:t>pouco</a:t>
                      </a:r>
                      <a:r>
                        <a:rPr sz="18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25" dirty="0" smtClean="0">
                          <a:latin typeface="Calibri"/>
                          <a:cs typeface="Calibri"/>
                        </a:rPr>
                        <a:t>de</a:t>
                      </a:r>
                      <a:r>
                        <a:rPr lang="pt-PT" sz="1800" spc="0" baseline="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 err="1" smtClean="0">
                          <a:latin typeface="Calibri"/>
                          <a:cs typeface="Calibri"/>
                        </a:rPr>
                        <a:t>azeite</a:t>
                      </a:r>
                      <a:r>
                        <a:rPr sz="1800" spc="-35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8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 err="1" smtClean="0">
                          <a:latin typeface="Calibri"/>
                          <a:cs typeface="Calibri"/>
                        </a:rPr>
                        <a:t>lev</a:t>
                      </a:r>
                      <a:r>
                        <a:rPr lang="pt-PT" sz="1800" dirty="0" smtClean="0">
                          <a:latin typeface="Calibri"/>
                          <a:cs typeface="Calibri"/>
                        </a:rPr>
                        <a:t>ar</a:t>
                      </a:r>
                      <a:r>
                        <a:rPr sz="1800" spc="-3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ao</a:t>
                      </a:r>
                      <a:r>
                        <a:rPr sz="18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forno</a:t>
                      </a:r>
                      <a:r>
                        <a:rPr sz="18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por</a:t>
                      </a:r>
                      <a:r>
                        <a:rPr sz="18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15–25</a:t>
                      </a:r>
                      <a:r>
                        <a:rPr sz="18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min,</a:t>
                      </a:r>
                      <a:r>
                        <a:rPr sz="18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8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acordo</a:t>
                      </a:r>
                      <a:r>
                        <a:rPr sz="18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com</a:t>
                      </a:r>
                      <a:r>
                        <a:rPr sz="18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8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ponto desejado.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C5DFB4"/>
                    </a:solidFill>
                  </a:tcPr>
                </a:tc>
              </a:tr>
              <a:tr h="525780">
                <a:tc>
                  <a:txBody>
                    <a:bodyPr/>
                    <a:lstStyle/>
                    <a:p>
                      <a:pPr marL="31750" algn="just">
                        <a:lnSpc>
                          <a:spcPct val="100000"/>
                        </a:lnSpc>
                      </a:pPr>
                      <a:r>
                        <a:rPr lang="pt-PT" sz="1800" dirty="0" smtClean="0">
                          <a:latin typeface="Calibri"/>
                          <a:cs typeface="Calibri"/>
                        </a:rPr>
                        <a:t>R</a:t>
                      </a:r>
                      <a:r>
                        <a:rPr sz="1800" dirty="0" err="1" smtClean="0">
                          <a:latin typeface="Calibri"/>
                          <a:cs typeface="Calibri"/>
                        </a:rPr>
                        <a:t>etir</a:t>
                      </a:r>
                      <a:r>
                        <a:rPr lang="pt-PT" sz="1800" dirty="0" smtClean="0">
                          <a:latin typeface="Calibri"/>
                          <a:cs typeface="Calibri"/>
                        </a:rPr>
                        <a:t>ar</a:t>
                      </a:r>
                      <a:r>
                        <a:rPr sz="1800" spc="-5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do</a:t>
                      </a:r>
                      <a:r>
                        <a:rPr sz="18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forno,</a:t>
                      </a:r>
                      <a:r>
                        <a:rPr sz="18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 err="1" smtClean="0">
                          <a:latin typeface="Calibri"/>
                          <a:cs typeface="Calibri"/>
                        </a:rPr>
                        <a:t>cubr</a:t>
                      </a:r>
                      <a:r>
                        <a:rPr lang="pt-PT" sz="1800" dirty="0" smtClean="0">
                          <a:latin typeface="Calibri"/>
                          <a:cs typeface="Calibri"/>
                        </a:rPr>
                        <a:t>ir</a:t>
                      </a:r>
                      <a:r>
                        <a:rPr sz="1800" spc="-5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com</a:t>
                      </a:r>
                      <a:r>
                        <a:rPr sz="18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papel-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alumínio</a:t>
                      </a:r>
                      <a:r>
                        <a:rPr sz="18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8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 err="1" smtClean="0">
                          <a:latin typeface="Calibri"/>
                          <a:cs typeface="Calibri"/>
                        </a:rPr>
                        <a:t>deix</a:t>
                      </a:r>
                      <a:r>
                        <a:rPr lang="pt-PT" sz="1800" dirty="0" smtClean="0">
                          <a:latin typeface="Calibri"/>
                          <a:cs typeface="Calibri"/>
                        </a:rPr>
                        <a:t>ar</a:t>
                      </a:r>
                      <a:r>
                        <a:rPr lang="pt-PT" sz="1800" baseline="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 err="1" smtClean="0">
                          <a:latin typeface="Calibri"/>
                          <a:cs typeface="Calibri"/>
                        </a:rPr>
                        <a:t>repousar</a:t>
                      </a:r>
                      <a:r>
                        <a:rPr sz="1800" spc="-6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25" dirty="0" smtClean="0">
                          <a:latin typeface="Calibri"/>
                          <a:cs typeface="Calibri"/>
                        </a:rPr>
                        <a:t>10</a:t>
                      </a:r>
                      <a:r>
                        <a:rPr lang="pt-PT" sz="1800" spc="0" baseline="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lang="pt-PT" sz="1800" dirty="0" smtClean="0">
                          <a:latin typeface="Calibri"/>
                          <a:cs typeface="Calibri"/>
                        </a:rPr>
                        <a:t>m</a:t>
                      </a:r>
                      <a:r>
                        <a:rPr sz="1800" dirty="0" smtClean="0">
                          <a:latin typeface="Calibri"/>
                          <a:cs typeface="Calibri"/>
                        </a:rPr>
                        <a:t>in</a:t>
                      </a:r>
                      <a:r>
                        <a:rPr lang="pt-PT" sz="1800" dirty="0" err="1" smtClean="0">
                          <a:latin typeface="Calibri"/>
                          <a:cs typeface="Calibri"/>
                        </a:rPr>
                        <a:t>utos</a:t>
                      </a:r>
                      <a:r>
                        <a:rPr sz="1800" spc="-3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antes</a:t>
                      </a:r>
                      <a:r>
                        <a:rPr sz="18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8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fatiar</a:t>
                      </a:r>
                      <a:r>
                        <a:rPr sz="18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para</a:t>
                      </a:r>
                      <a:r>
                        <a:rPr sz="18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redistribuir</a:t>
                      </a:r>
                      <a:r>
                        <a:rPr sz="18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 err="1">
                          <a:latin typeface="Calibri"/>
                          <a:cs typeface="Calibri"/>
                        </a:rPr>
                        <a:t>os</a:t>
                      </a:r>
                      <a:r>
                        <a:rPr sz="18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 err="1" smtClean="0">
                          <a:latin typeface="Calibri"/>
                          <a:cs typeface="Calibri"/>
                        </a:rPr>
                        <a:t>sucos</a:t>
                      </a:r>
                      <a:r>
                        <a:rPr lang="pt-PT" sz="1800" spc="-10" dirty="0" smtClean="0">
                          <a:latin typeface="Calibri"/>
                          <a:cs typeface="Calibri"/>
                        </a:rPr>
                        <a:t>.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C5DFB4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object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5080335"/>
              </p:ext>
            </p:extLst>
          </p:nvPr>
        </p:nvGraphicFramePr>
        <p:xfrm>
          <a:off x="1072794" y="4351317"/>
          <a:ext cx="6087110" cy="10509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87110"/>
              </a:tblGrid>
              <a:tr h="525145">
                <a:tc>
                  <a:txBody>
                    <a:bodyPr/>
                    <a:lstStyle/>
                    <a:p>
                      <a:pPr marL="31750" algn="just">
                        <a:lnSpc>
                          <a:spcPts val="1710"/>
                        </a:lnSpc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Após</a:t>
                      </a:r>
                      <a:r>
                        <a:rPr sz="18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este</a:t>
                      </a:r>
                      <a:r>
                        <a:rPr sz="18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processo,</a:t>
                      </a:r>
                      <a:r>
                        <a:rPr sz="18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 err="1" smtClean="0">
                          <a:latin typeface="Calibri"/>
                          <a:cs typeface="Calibri"/>
                        </a:rPr>
                        <a:t>retir</a:t>
                      </a:r>
                      <a:r>
                        <a:rPr lang="pt-PT" sz="1800" dirty="0" smtClean="0">
                          <a:latin typeface="Calibri"/>
                          <a:cs typeface="Calibri"/>
                        </a:rPr>
                        <a:t>ar</a:t>
                      </a:r>
                      <a:r>
                        <a:rPr sz="1800" spc="-3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8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frigideira</a:t>
                      </a:r>
                      <a:r>
                        <a:rPr sz="18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8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carnes</a:t>
                      </a:r>
                      <a:r>
                        <a:rPr sz="18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do</a:t>
                      </a:r>
                      <a:r>
                        <a:rPr sz="18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20" dirty="0" err="1" smtClean="0">
                          <a:latin typeface="Calibri"/>
                          <a:cs typeface="Calibri"/>
                        </a:rPr>
                        <a:t>fogo</a:t>
                      </a:r>
                      <a:r>
                        <a:rPr lang="pt-PT" sz="1800" spc="-20" dirty="0" smtClean="0">
                          <a:latin typeface="Calibri"/>
                          <a:cs typeface="Calibri"/>
                        </a:rPr>
                        <a:t>.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  <a:p>
                      <a:pPr marL="31750" algn="just">
                        <a:lnSpc>
                          <a:spcPct val="100000"/>
                        </a:lnSpc>
                      </a:pPr>
                      <a:r>
                        <a:rPr lang="pt-PT" sz="1800" dirty="0" smtClean="0">
                          <a:latin typeface="Calibri"/>
                          <a:cs typeface="Calibri"/>
                        </a:rPr>
                        <a:t>A</a:t>
                      </a:r>
                      <a:r>
                        <a:rPr sz="1800" dirty="0" smtClean="0">
                          <a:latin typeface="Calibri"/>
                          <a:cs typeface="Calibri"/>
                        </a:rPr>
                        <a:t>mole</a:t>
                      </a:r>
                      <a:r>
                        <a:rPr lang="pt-PT" sz="1800" dirty="0" err="1" smtClean="0">
                          <a:latin typeface="Calibri"/>
                          <a:cs typeface="Calibri"/>
                        </a:rPr>
                        <a:t>cer</a:t>
                      </a:r>
                      <a:r>
                        <a:rPr sz="1800" spc="-45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8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pão</a:t>
                      </a:r>
                      <a:r>
                        <a:rPr sz="18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cortado,</a:t>
                      </a:r>
                      <a:r>
                        <a:rPr sz="18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 err="1" smtClean="0">
                          <a:latin typeface="Calibri"/>
                          <a:cs typeface="Calibri"/>
                        </a:rPr>
                        <a:t>hidrata</a:t>
                      </a:r>
                      <a:r>
                        <a:rPr lang="pt-PT" sz="1800" spc="-10" dirty="0" smtClean="0">
                          <a:latin typeface="Calibri"/>
                          <a:cs typeface="Calibri"/>
                        </a:rPr>
                        <a:t>r</a:t>
                      </a:r>
                      <a:r>
                        <a:rPr sz="1800" spc="-3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com</a:t>
                      </a:r>
                      <a:r>
                        <a:rPr sz="18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água.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C5DFB4"/>
                    </a:solidFill>
                  </a:tcPr>
                </a:tc>
              </a:tr>
              <a:tr h="525780">
                <a:tc>
                  <a:txBody>
                    <a:bodyPr/>
                    <a:lstStyle/>
                    <a:p>
                      <a:pPr marL="31750" algn="just">
                        <a:lnSpc>
                          <a:spcPts val="1889"/>
                        </a:lnSpc>
                      </a:pPr>
                      <a:r>
                        <a:rPr sz="1800" dirty="0" smtClean="0">
                          <a:latin typeface="Calibri"/>
                          <a:cs typeface="Calibri"/>
                        </a:rPr>
                        <a:t>Co</a:t>
                      </a:r>
                      <a:r>
                        <a:rPr lang="pt-PT" sz="1800" dirty="0" smtClean="0">
                          <a:latin typeface="Calibri"/>
                          <a:cs typeface="Calibri"/>
                        </a:rPr>
                        <a:t>ar</a:t>
                      </a:r>
                      <a:r>
                        <a:rPr sz="1800" spc="-2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8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água</a:t>
                      </a:r>
                      <a:r>
                        <a:rPr sz="18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do</a:t>
                      </a:r>
                      <a:r>
                        <a:rPr sz="18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pão</a:t>
                      </a:r>
                      <a:r>
                        <a:rPr sz="18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 err="1" smtClean="0">
                          <a:latin typeface="Calibri"/>
                          <a:cs typeface="Calibri"/>
                        </a:rPr>
                        <a:t>trabalh</a:t>
                      </a:r>
                      <a:r>
                        <a:rPr lang="pt-PT" sz="1800" dirty="0" smtClean="0">
                          <a:latin typeface="Calibri"/>
                          <a:cs typeface="Calibri"/>
                        </a:rPr>
                        <a:t>ar</a:t>
                      </a:r>
                      <a:r>
                        <a:rPr sz="1800" spc="-15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8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preparado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modo</a:t>
                      </a:r>
                      <a:r>
                        <a:rPr sz="18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8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 err="1">
                          <a:latin typeface="Calibri"/>
                          <a:cs typeface="Calibri"/>
                        </a:rPr>
                        <a:t>ficar</a:t>
                      </a:r>
                      <a:r>
                        <a:rPr sz="18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lang="pt-PT" sz="1800" spc="-15" dirty="0" smtClean="0">
                          <a:latin typeface="Calibri"/>
                          <a:cs typeface="Calibri"/>
                        </a:rPr>
                        <a:t>bem </a:t>
                      </a:r>
                      <a:r>
                        <a:rPr lang="pt-PT" sz="1800" spc="-25" baseline="0" dirty="0" smtClean="0">
                          <a:latin typeface="Calibri"/>
                          <a:cs typeface="Calibri"/>
                        </a:rPr>
                        <a:t> desfeito</a:t>
                      </a:r>
                      <a:r>
                        <a:rPr sz="1800" spc="-10" dirty="0" smtClean="0">
                          <a:latin typeface="Calibri"/>
                          <a:cs typeface="Calibri"/>
                        </a:rPr>
                        <a:t>.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C5DFB4"/>
                    </a:solidFill>
                  </a:tcPr>
                </a:tc>
              </a:tr>
            </a:tbl>
          </a:graphicData>
        </a:graphic>
      </p:graphicFrame>
      <p:grpSp>
        <p:nvGrpSpPr>
          <p:cNvPr id="14" name="object 14"/>
          <p:cNvGrpSpPr/>
          <p:nvPr/>
        </p:nvGrpSpPr>
        <p:grpSpPr>
          <a:xfrm>
            <a:off x="7291578" y="1845436"/>
            <a:ext cx="2560320" cy="4295140"/>
            <a:chOff x="7291578" y="1845436"/>
            <a:chExt cx="2560320" cy="4295140"/>
          </a:xfrm>
        </p:grpSpPr>
        <p:pic>
          <p:nvPicPr>
            <p:cNvPr id="15" name="object 1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386699" y="1845436"/>
              <a:ext cx="1465072" cy="2015489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291578" y="2895726"/>
              <a:ext cx="1402460" cy="1796415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152130" y="3964089"/>
              <a:ext cx="1631950" cy="2176018"/>
            </a:xfrm>
            <a:prstGeom prst="rect">
              <a:avLst/>
            </a:prstGeom>
          </p:spPr>
        </p:pic>
      </p:grpSp>
      <p:sp>
        <p:nvSpPr>
          <p:cNvPr id="18" name="object 18"/>
          <p:cNvSpPr txBox="1">
            <a:spLocks noGrp="1"/>
          </p:cNvSpPr>
          <p:nvPr>
            <p:ph type="ftr" sz="quarter" idx="5"/>
          </p:nvPr>
        </p:nvSpPr>
        <p:spPr>
          <a:xfrm>
            <a:off x="765454" y="6461991"/>
            <a:ext cx="6745605" cy="2332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t-PT" dirty="0">
                <a:ea typeface="Calibri"/>
                <a:cs typeface="Times New Roman"/>
              </a:rPr>
              <a:t>https://alimentacaosaudavelesustentavel.abaae.pt/receitas-sustentaveis/ 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55895" y="779683"/>
            <a:ext cx="11413490" cy="5916590"/>
            <a:chOff x="778763" y="842225"/>
            <a:chExt cx="11413490" cy="5916590"/>
          </a:xfrm>
        </p:grpSpPr>
        <p:sp>
          <p:nvSpPr>
            <p:cNvPr id="3" name="object 3"/>
            <p:cNvSpPr/>
            <p:nvPr/>
          </p:nvSpPr>
          <p:spPr>
            <a:xfrm>
              <a:off x="802893" y="1680085"/>
              <a:ext cx="11389360" cy="5078730"/>
            </a:xfrm>
            <a:custGeom>
              <a:avLst/>
              <a:gdLst/>
              <a:ahLst/>
              <a:cxnLst/>
              <a:rect l="l" t="t" r="r" b="b"/>
              <a:pathLst>
                <a:path w="11389360" h="5078730">
                  <a:moveTo>
                    <a:pt x="11389106" y="0"/>
                  </a:moveTo>
                  <a:lnTo>
                    <a:pt x="0" y="0"/>
                  </a:lnTo>
                  <a:lnTo>
                    <a:pt x="0" y="5078349"/>
                  </a:lnTo>
                  <a:lnTo>
                    <a:pt x="11389106" y="5078349"/>
                  </a:lnTo>
                  <a:lnTo>
                    <a:pt x="11389106" y="0"/>
                  </a:lnTo>
                  <a:close/>
                </a:path>
              </a:pathLst>
            </a:custGeom>
            <a:solidFill>
              <a:srgbClr val="C5DF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802893" y="1680085"/>
              <a:ext cx="11389360" cy="5078730"/>
            </a:xfrm>
            <a:custGeom>
              <a:avLst/>
              <a:gdLst/>
              <a:ahLst/>
              <a:cxnLst/>
              <a:rect l="l" t="t" r="r" b="b"/>
              <a:pathLst>
                <a:path w="11389360" h="5078730">
                  <a:moveTo>
                    <a:pt x="11389106" y="0"/>
                  </a:moveTo>
                  <a:lnTo>
                    <a:pt x="0" y="0"/>
                  </a:lnTo>
                  <a:lnTo>
                    <a:pt x="0" y="5078349"/>
                  </a:lnTo>
                  <a:lnTo>
                    <a:pt x="11389106" y="5078349"/>
                  </a:lnTo>
                </a:path>
              </a:pathLst>
            </a:custGeom>
            <a:ln w="60325">
              <a:solidFill>
                <a:srgbClr val="00AF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78763" y="842225"/>
              <a:ext cx="11413490" cy="826769"/>
            </a:xfrm>
            <a:custGeom>
              <a:avLst/>
              <a:gdLst/>
              <a:ahLst/>
              <a:cxnLst/>
              <a:rect l="l" t="t" r="r" b="b"/>
              <a:pathLst>
                <a:path w="11413490" h="826769">
                  <a:moveTo>
                    <a:pt x="11413236" y="0"/>
                  </a:moveTo>
                  <a:lnTo>
                    <a:pt x="0" y="0"/>
                  </a:lnTo>
                  <a:lnTo>
                    <a:pt x="0" y="826681"/>
                  </a:lnTo>
                  <a:lnTo>
                    <a:pt x="11413236" y="826681"/>
                  </a:lnTo>
                  <a:lnTo>
                    <a:pt x="11413236" y="0"/>
                  </a:lnTo>
                  <a:close/>
                </a:path>
              </a:pathLst>
            </a:custGeom>
            <a:solidFill>
              <a:srgbClr val="385622">
                <a:alpha val="901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78763" y="842225"/>
              <a:ext cx="11413490" cy="826769"/>
            </a:xfrm>
            <a:custGeom>
              <a:avLst/>
              <a:gdLst/>
              <a:ahLst/>
              <a:cxnLst/>
              <a:rect l="l" t="t" r="r" b="b"/>
              <a:pathLst>
                <a:path w="11413490" h="826769">
                  <a:moveTo>
                    <a:pt x="0" y="826681"/>
                  </a:moveTo>
                  <a:lnTo>
                    <a:pt x="11413236" y="826681"/>
                  </a:lnTo>
                  <a:lnTo>
                    <a:pt x="11413236" y="0"/>
                  </a:lnTo>
                  <a:lnTo>
                    <a:pt x="0" y="0"/>
                  </a:lnTo>
                  <a:lnTo>
                    <a:pt x="0" y="826681"/>
                  </a:lnTo>
                  <a:close/>
                </a:path>
              </a:pathLst>
            </a:custGeom>
            <a:ln w="57149">
              <a:solidFill>
                <a:srgbClr val="00AF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70466" y="6366822"/>
              <a:ext cx="5400802" cy="307975"/>
            </a:xfrm>
            <a:custGeom>
              <a:avLst/>
              <a:gdLst/>
              <a:ahLst/>
              <a:cxnLst/>
              <a:rect l="l" t="t" r="r" b="b"/>
              <a:pathLst>
                <a:path w="6943090" h="307975">
                  <a:moveTo>
                    <a:pt x="6942582" y="0"/>
                  </a:moveTo>
                  <a:lnTo>
                    <a:pt x="0" y="0"/>
                  </a:lnTo>
                  <a:lnTo>
                    <a:pt x="0" y="307771"/>
                  </a:lnTo>
                  <a:lnTo>
                    <a:pt x="6942582" y="307771"/>
                  </a:lnTo>
                  <a:lnTo>
                    <a:pt x="6942582" y="0"/>
                  </a:lnTo>
                  <a:close/>
                </a:path>
              </a:pathLst>
            </a:custGeom>
            <a:solidFill>
              <a:srgbClr val="0476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body" idx="1"/>
          </p:nvPr>
        </p:nvSpPr>
        <p:spPr>
          <a:xfrm>
            <a:off x="857503" y="1223252"/>
            <a:ext cx="5211573" cy="497828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PROCEDIMENTOS:</a:t>
            </a:r>
          </a:p>
          <a:p>
            <a:pPr>
              <a:lnSpc>
                <a:spcPct val="100000"/>
              </a:lnSpc>
              <a:spcBef>
                <a:spcPts val="1975"/>
              </a:spcBef>
            </a:pPr>
            <a:endParaRPr spc="-10" dirty="0"/>
          </a:p>
          <a:p>
            <a:pPr marL="114300" marR="337820">
              <a:lnSpc>
                <a:spcPct val="100000"/>
              </a:lnSpc>
            </a:pPr>
            <a:r>
              <a:rPr spc="-10" dirty="0"/>
              <a:t>5º</a:t>
            </a:r>
            <a:r>
              <a:rPr spc="-10" dirty="0" smtClean="0"/>
              <a:t>)</a:t>
            </a:r>
            <a:endParaRPr lang="pt-PT" spc="-10" dirty="0" smtClean="0"/>
          </a:p>
          <a:p>
            <a:pPr marL="114300" marR="337820" algn="just">
              <a:lnSpc>
                <a:spcPct val="100000"/>
              </a:lnSpc>
            </a:pPr>
            <a:r>
              <a:rPr spc="-10" dirty="0" smtClean="0"/>
              <a:t>Volt</a:t>
            </a:r>
            <a:r>
              <a:rPr lang="pt-PT" spc="-10" dirty="0" smtClean="0"/>
              <a:t>ar</a:t>
            </a:r>
            <a:r>
              <a:rPr spc="-15" dirty="0" smtClean="0"/>
              <a:t> </a:t>
            </a:r>
            <a:r>
              <a:rPr dirty="0"/>
              <a:t>ao</a:t>
            </a:r>
            <a:r>
              <a:rPr spc="-55" dirty="0"/>
              <a:t> </a:t>
            </a:r>
            <a:r>
              <a:rPr dirty="0"/>
              <a:t>fogo</a:t>
            </a:r>
            <a:r>
              <a:rPr spc="-50" dirty="0"/>
              <a:t> </a:t>
            </a:r>
            <a:r>
              <a:rPr dirty="0"/>
              <a:t>baixo</a:t>
            </a:r>
            <a:r>
              <a:rPr spc="-40" dirty="0"/>
              <a:t> </a:t>
            </a:r>
            <a:r>
              <a:rPr dirty="0"/>
              <a:t>e,</a:t>
            </a:r>
            <a:r>
              <a:rPr spc="-45" dirty="0"/>
              <a:t> </a:t>
            </a:r>
            <a:r>
              <a:rPr dirty="0"/>
              <a:t>com</a:t>
            </a:r>
            <a:r>
              <a:rPr spc="-45" dirty="0"/>
              <a:t> </a:t>
            </a:r>
            <a:r>
              <a:rPr dirty="0"/>
              <a:t>uma</a:t>
            </a:r>
            <a:r>
              <a:rPr spc="-40" dirty="0"/>
              <a:t> </a:t>
            </a:r>
            <a:r>
              <a:rPr dirty="0"/>
              <a:t>colher</a:t>
            </a:r>
            <a:r>
              <a:rPr spc="-45" dirty="0"/>
              <a:t> </a:t>
            </a:r>
            <a:r>
              <a:rPr dirty="0"/>
              <a:t>de</a:t>
            </a:r>
            <a:r>
              <a:rPr spc="-35" dirty="0"/>
              <a:t> </a:t>
            </a:r>
            <a:r>
              <a:rPr dirty="0"/>
              <a:t>pau</a:t>
            </a:r>
            <a:r>
              <a:rPr spc="-45" dirty="0"/>
              <a:t> </a:t>
            </a:r>
            <a:r>
              <a:rPr spc="-25" dirty="0"/>
              <a:t>ou </a:t>
            </a:r>
            <a:r>
              <a:rPr dirty="0" err="1"/>
              <a:t>espátula</a:t>
            </a:r>
            <a:r>
              <a:rPr dirty="0" smtClean="0"/>
              <a:t>,</a:t>
            </a:r>
            <a:r>
              <a:rPr spc="-45" dirty="0" smtClean="0"/>
              <a:t> </a:t>
            </a:r>
            <a:r>
              <a:rPr spc="-10" dirty="0"/>
              <a:t>“</a:t>
            </a:r>
            <a:r>
              <a:rPr spc="-10" dirty="0" err="1" smtClean="0"/>
              <a:t>enrola</a:t>
            </a:r>
            <a:r>
              <a:rPr lang="pt-PT" spc="-10" dirty="0" smtClean="0"/>
              <a:t>r</a:t>
            </a:r>
            <a:r>
              <a:rPr spc="-10" dirty="0" smtClean="0"/>
              <a:t>”</a:t>
            </a:r>
            <a:r>
              <a:rPr spc="-50" dirty="0" smtClean="0"/>
              <a:t> </a:t>
            </a:r>
            <a:r>
              <a:rPr dirty="0"/>
              <a:t>e</a:t>
            </a:r>
            <a:r>
              <a:rPr spc="-40" dirty="0"/>
              <a:t> </a:t>
            </a:r>
            <a:r>
              <a:rPr dirty="0" err="1" smtClean="0"/>
              <a:t>prensa</a:t>
            </a:r>
            <a:r>
              <a:rPr lang="pt-PT" dirty="0" smtClean="0"/>
              <a:t>r</a:t>
            </a:r>
            <a:r>
              <a:rPr spc="-40" dirty="0" smtClean="0"/>
              <a:t> </a:t>
            </a:r>
            <a:r>
              <a:rPr dirty="0"/>
              <a:t>o</a:t>
            </a:r>
            <a:r>
              <a:rPr spc="-50" dirty="0"/>
              <a:t> </a:t>
            </a:r>
            <a:r>
              <a:rPr dirty="0"/>
              <a:t>pão</a:t>
            </a:r>
            <a:r>
              <a:rPr spc="-35" dirty="0"/>
              <a:t> </a:t>
            </a:r>
            <a:r>
              <a:rPr dirty="0"/>
              <a:t>no</a:t>
            </a:r>
            <a:r>
              <a:rPr spc="-35" dirty="0"/>
              <a:t> </a:t>
            </a:r>
            <a:r>
              <a:rPr spc="-10" dirty="0"/>
              <a:t>fundo, </a:t>
            </a:r>
            <a:r>
              <a:rPr dirty="0"/>
              <a:t>absorvendo</a:t>
            </a:r>
            <a:r>
              <a:rPr spc="-40" dirty="0"/>
              <a:t> </a:t>
            </a:r>
            <a:r>
              <a:rPr dirty="0"/>
              <a:t>toda</a:t>
            </a:r>
            <a:r>
              <a:rPr spc="-25" dirty="0"/>
              <a:t> </a:t>
            </a:r>
            <a:r>
              <a:rPr dirty="0"/>
              <a:t>a</a:t>
            </a:r>
            <a:r>
              <a:rPr spc="-40" dirty="0"/>
              <a:t> </a:t>
            </a:r>
            <a:r>
              <a:rPr spc="-10" dirty="0"/>
              <a:t>gordura</a:t>
            </a:r>
            <a:r>
              <a:rPr spc="-35" dirty="0"/>
              <a:t> </a:t>
            </a:r>
            <a:r>
              <a:rPr dirty="0"/>
              <a:t>e</a:t>
            </a:r>
            <a:r>
              <a:rPr spc="-25" dirty="0"/>
              <a:t> </a:t>
            </a:r>
            <a:r>
              <a:rPr dirty="0"/>
              <a:t>por</a:t>
            </a:r>
            <a:r>
              <a:rPr spc="-30" dirty="0"/>
              <a:t> </a:t>
            </a:r>
            <a:r>
              <a:rPr dirty="0" err="1"/>
              <a:t>fim</a:t>
            </a:r>
            <a:r>
              <a:rPr spc="-35" dirty="0"/>
              <a:t> </a:t>
            </a:r>
            <a:r>
              <a:rPr dirty="0" err="1" smtClean="0"/>
              <a:t>perfuma</a:t>
            </a:r>
            <a:r>
              <a:rPr lang="pt-PT" dirty="0"/>
              <a:t>r</a:t>
            </a:r>
            <a:r>
              <a:rPr spc="-35" dirty="0" smtClean="0"/>
              <a:t> </a:t>
            </a:r>
            <a:r>
              <a:rPr spc="-25" dirty="0"/>
              <a:t>com </a:t>
            </a:r>
            <a:r>
              <a:rPr spc="-10" dirty="0"/>
              <a:t>coentros.</a:t>
            </a:r>
          </a:p>
          <a:p>
            <a:pPr marL="114300" marR="361315" algn="just">
              <a:lnSpc>
                <a:spcPct val="100000"/>
              </a:lnSpc>
              <a:spcBef>
                <a:spcPts val="5"/>
              </a:spcBef>
            </a:pPr>
            <a:r>
              <a:rPr dirty="0" err="1" smtClean="0"/>
              <a:t>Continu</a:t>
            </a:r>
            <a:r>
              <a:rPr lang="pt-PT" dirty="0" smtClean="0"/>
              <a:t>ar</a:t>
            </a:r>
            <a:r>
              <a:rPr spc="-35" dirty="0" smtClean="0"/>
              <a:t> </a:t>
            </a:r>
            <a:r>
              <a:rPr dirty="0"/>
              <a:t>a</a:t>
            </a:r>
            <a:r>
              <a:rPr spc="-55" dirty="0"/>
              <a:t> </a:t>
            </a:r>
            <a:r>
              <a:rPr spc="-10" dirty="0"/>
              <a:t>mexer</a:t>
            </a:r>
            <a:r>
              <a:rPr spc="-50" dirty="0"/>
              <a:t> </a:t>
            </a:r>
            <a:r>
              <a:rPr dirty="0"/>
              <a:t>sem</a:t>
            </a:r>
            <a:r>
              <a:rPr spc="-45" dirty="0"/>
              <a:t> </a:t>
            </a:r>
            <a:r>
              <a:rPr dirty="0"/>
              <a:t>parar</a:t>
            </a:r>
            <a:r>
              <a:rPr spc="-50" dirty="0"/>
              <a:t> </a:t>
            </a:r>
            <a:r>
              <a:rPr dirty="0"/>
              <a:t>até</a:t>
            </a:r>
            <a:r>
              <a:rPr spc="-50" dirty="0"/>
              <a:t> </a:t>
            </a:r>
            <a:r>
              <a:rPr dirty="0"/>
              <a:t>obter</a:t>
            </a:r>
            <a:r>
              <a:rPr spc="-30" dirty="0"/>
              <a:t> </a:t>
            </a:r>
            <a:r>
              <a:rPr dirty="0" err="1"/>
              <a:t>uma</a:t>
            </a:r>
            <a:r>
              <a:rPr spc="-40" dirty="0"/>
              <a:t> </a:t>
            </a:r>
            <a:r>
              <a:rPr lang="pt-PT" spc="-20" dirty="0" smtClean="0"/>
              <a:t>mistura</a:t>
            </a:r>
            <a:r>
              <a:rPr spc="-20" dirty="0" smtClean="0"/>
              <a:t> </a:t>
            </a:r>
            <a:r>
              <a:rPr dirty="0"/>
              <a:t>homogénea</a:t>
            </a:r>
            <a:r>
              <a:rPr spc="-65" dirty="0"/>
              <a:t> </a:t>
            </a:r>
            <a:r>
              <a:rPr dirty="0"/>
              <a:t>e</a:t>
            </a:r>
            <a:r>
              <a:rPr spc="-45" dirty="0"/>
              <a:t> </a:t>
            </a:r>
            <a:r>
              <a:rPr spc="-10" dirty="0"/>
              <a:t>ligeiramente</a:t>
            </a:r>
            <a:r>
              <a:rPr spc="-45" dirty="0"/>
              <a:t> </a:t>
            </a:r>
            <a:r>
              <a:rPr spc="-10" dirty="0"/>
              <a:t>crocante</a:t>
            </a:r>
            <a:r>
              <a:rPr spc="-45" dirty="0"/>
              <a:t> </a:t>
            </a:r>
            <a:r>
              <a:rPr dirty="0"/>
              <a:t>nas</a:t>
            </a:r>
            <a:r>
              <a:rPr spc="-60" dirty="0"/>
              <a:t> </a:t>
            </a:r>
            <a:r>
              <a:rPr dirty="0"/>
              <a:t>bordas,</a:t>
            </a:r>
            <a:r>
              <a:rPr spc="-55" dirty="0"/>
              <a:t> </a:t>
            </a:r>
            <a:r>
              <a:rPr spc="-10" dirty="0"/>
              <a:t>cerca </a:t>
            </a:r>
            <a:r>
              <a:rPr dirty="0"/>
              <a:t>de</a:t>
            </a:r>
            <a:r>
              <a:rPr spc="-20" dirty="0"/>
              <a:t> </a:t>
            </a:r>
            <a:r>
              <a:rPr dirty="0"/>
              <a:t>10–15</a:t>
            </a:r>
            <a:r>
              <a:rPr spc="-30" dirty="0"/>
              <a:t> </a:t>
            </a:r>
            <a:r>
              <a:rPr spc="-10" dirty="0" err="1" smtClean="0"/>
              <a:t>minutos</a:t>
            </a:r>
            <a:r>
              <a:rPr lang="pt-PT" spc="-10" dirty="0" smtClean="0"/>
              <a:t>.</a:t>
            </a:r>
            <a:endParaRPr lang="pt-PT" spc="-10" dirty="0"/>
          </a:p>
          <a:p>
            <a:pPr marL="114300" marR="361315" algn="just">
              <a:lnSpc>
                <a:spcPct val="100000"/>
              </a:lnSpc>
              <a:spcBef>
                <a:spcPts val="5"/>
              </a:spcBef>
            </a:pPr>
            <a:endParaRPr lang="pt-PT" spc="-10" dirty="0"/>
          </a:p>
          <a:p>
            <a:pPr marL="233045" marR="5080">
              <a:lnSpc>
                <a:spcPct val="100000"/>
              </a:lnSpc>
            </a:pPr>
            <a:r>
              <a:rPr dirty="0" smtClean="0"/>
              <a:t>6º</a:t>
            </a:r>
            <a:r>
              <a:rPr dirty="0"/>
              <a:t>)</a:t>
            </a:r>
            <a:r>
              <a:rPr spc="-30" dirty="0"/>
              <a:t> </a:t>
            </a:r>
            <a:endParaRPr lang="pt-PT" spc="-30" dirty="0"/>
          </a:p>
          <a:p>
            <a:pPr marL="233045" marR="5080" algn="just">
              <a:lnSpc>
                <a:spcPct val="100000"/>
              </a:lnSpc>
            </a:pPr>
            <a:r>
              <a:rPr dirty="0" smtClean="0"/>
              <a:t>Emprata</a:t>
            </a:r>
            <a:r>
              <a:rPr lang="pt-PT" dirty="0"/>
              <a:t>r</a:t>
            </a:r>
            <a:r>
              <a:rPr spc="-40" dirty="0" smtClean="0"/>
              <a:t> </a:t>
            </a:r>
            <a:r>
              <a:rPr dirty="0"/>
              <a:t>a</a:t>
            </a:r>
            <a:r>
              <a:rPr spc="-40" dirty="0"/>
              <a:t> </a:t>
            </a:r>
            <a:r>
              <a:rPr dirty="0"/>
              <a:t>miga</a:t>
            </a:r>
            <a:r>
              <a:rPr spc="-45" dirty="0"/>
              <a:t> </a:t>
            </a:r>
            <a:r>
              <a:rPr dirty="0"/>
              <a:t>e</a:t>
            </a:r>
            <a:r>
              <a:rPr spc="-20" dirty="0"/>
              <a:t> </a:t>
            </a:r>
            <a:r>
              <a:rPr dirty="0" smtClean="0"/>
              <a:t>deita</a:t>
            </a:r>
            <a:r>
              <a:rPr lang="pt-PT" dirty="0"/>
              <a:t>r</a:t>
            </a:r>
            <a:r>
              <a:rPr spc="-35" dirty="0" smtClean="0"/>
              <a:t> </a:t>
            </a:r>
            <a:r>
              <a:rPr dirty="0"/>
              <a:t>ao</a:t>
            </a:r>
            <a:r>
              <a:rPr spc="-45" dirty="0"/>
              <a:t> </a:t>
            </a:r>
            <a:r>
              <a:rPr dirty="0"/>
              <a:t>lado</a:t>
            </a:r>
            <a:r>
              <a:rPr spc="-25" dirty="0"/>
              <a:t> </a:t>
            </a:r>
            <a:r>
              <a:rPr dirty="0"/>
              <a:t>a</a:t>
            </a:r>
            <a:r>
              <a:rPr spc="-45" dirty="0"/>
              <a:t> </a:t>
            </a:r>
            <a:r>
              <a:rPr spc="-10" dirty="0" smtClean="0"/>
              <a:t>carne</a:t>
            </a:r>
            <a:r>
              <a:rPr lang="pt-PT" spc="-10" dirty="0" smtClean="0"/>
              <a:t> fatiada</a:t>
            </a:r>
            <a:r>
              <a:rPr spc="-10" dirty="0" smtClean="0"/>
              <a:t>. </a:t>
            </a:r>
            <a:r>
              <a:rPr dirty="0" err="1" smtClean="0"/>
              <a:t>Acompanha</a:t>
            </a:r>
            <a:r>
              <a:rPr lang="pt-PT" dirty="0"/>
              <a:t>r</a:t>
            </a:r>
            <a:r>
              <a:rPr spc="-45" dirty="0" smtClean="0"/>
              <a:t> </a:t>
            </a:r>
            <a:r>
              <a:rPr dirty="0"/>
              <a:t>com</a:t>
            </a:r>
            <a:r>
              <a:rPr spc="-35" dirty="0"/>
              <a:t> </a:t>
            </a:r>
            <a:r>
              <a:rPr dirty="0"/>
              <a:t>uma</a:t>
            </a:r>
            <a:r>
              <a:rPr spc="-40" dirty="0"/>
              <a:t> </a:t>
            </a:r>
            <a:r>
              <a:rPr dirty="0"/>
              <a:t>salada</a:t>
            </a:r>
            <a:r>
              <a:rPr spc="-45" dirty="0"/>
              <a:t> </a:t>
            </a:r>
            <a:r>
              <a:rPr dirty="0"/>
              <a:t>de</a:t>
            </a:r>
            <a:r>
              <a:rPr spc="-30" dirty="0"/>
              <a:t> </a:t>
            </a:r>
            <a:r>
              <a:rPr spc="-10" dirty="0"/>
              <a:t>tomate</a:t>
            </a:r>
            <a:r>
              <a:rPr spc="-50" dirty="0"/>
              <a:t> </a:t>
            </a:r>
            <a:r>
              <a:rPr dirty="0"/>
              <a:t>e</a:t>
            </a:r>
            <a:r>
              <a:rPr spc="-30" dirty="0"/>
              <a:t> </a:t>
            </a:r>
            <a:r>
              <a:rPr dirty="0"/>
              <a:t>cebola</a:t>
            </a:r>
            <a:r>
              <a:rPr spc="-35" dirty="0"/>
              <a:t> </a:t>
            </a:r>
            <a:r>
              <a:rPr spc="-20" dirty="0"/>
              <a:t>roxa </a:t>
            </a:r>
            <a:r>
              <a:rPr spc="-10" dirty="0"/>
              <a:t>(hidratar</a:t>
            </a:r>
            <a:r>
              <a:rPr spc="-25" dirty="0"/>
              <a:t> </a:t>
            </a:r>
            <a:r>
              <a:rPr dirty="0"/>
              <a:t>a</a:t>
            </a:r>
            <a:r>
              <a:rPr spc="-50" dirty="0"/>
              <a:t> </a:t>
            </a:r>
            <a:r>
              <a:rPr dirty="0"/>
              <a:t>cebola</a:t>
            </a:r>
            <a:r>
              <a:rPr spc="-30" dirty="0"/>
              <a:t> </a:t>
            </a:r>
            <a:r>
              <a:rPr spc="-10" dirty="0"/>
              <a:t>roxa</a:t>
            </a:r>
            <a:r>
              <a:rPr spc="-50" dirty="0"/>
              <a:t> </a:t>
            </a:r>
            <a:r>
              <a:rPr dirty="0"/>
              <a:t>em</a:t>
            </a:r>
            <a:r>
              <a:rPr spc="-35" dirty="0"/>
              <a:t> </a:t>
            </a:r>
            <a:r>
              <a:rPr dirty="0"/>
              <a:t>água</a:t>
            </a:r>
            <a:r>
              <a:rPr spc="-40" dirty="0"/>
              <a:t> </a:t>
            </a:r>
            <a:r>
              <a:rPr dirty="0"/>
              <a:t>para</a:t>
            </a:r>
            <a:r>
              <a:rPr spc="-45" dirty="0"/>
              <a:t> </a:t>
            </a:r>
            <a:r>
              <a:rPr dirty="0"/>
              <a:t>não</a:t>
            </a:r>
            <a:r>
              <a:rPr spc="-35" dirty="0"/>
              <a:t> </a:t>
            </a:r>
            <a:r>
              <a:rPr dirty="0"/>
              <a:t>ficar</a:t>
            </a:r>
            <a:r>
              <a:rPr spc="-45" dirty="0"/>
              <a:t> </a:t>
            </a:r>
            <a:r>
              <a:rPr dirty="0"/>
              <a:t>tão</a:t>
            </a:r>
            <a:r>
              <a:rPr spc="-30" dirty="0"/>
              <a:t> </a:t>
            </a:r>
            <a:r>
              <a:rPr spc="-10" dirty="0"/>
              <a:t>forte), </a:t>
            </a:r>
            <a:r>
              <a:rPr dirty="0"/>
              <a:t>azeite,</a:t>
            </a:r>
            <a:r>
              <a:rPr spc="-40" dirty="0"/>
              <a:t> </a:t>
            </a:r>
            <a:r>
              <a:rPr dirty="0"/>
              <a:t>sumo</a:t>
            </a:r>
            <a:r>
              <a:rPr spc="-40" dirty="0"/>
              <a:t> </a:t>
            </a:r>
            <a:r>
              <a:rPr dirty="0"/>
              <a:t>de</a:t>
            </a:r>
            <a:r>
              <a:rPr spc="-35" dirty="0"/>
              <a:t> </a:t>
            </a:r>
            <a:r>
              <a:rPr dirty="0"/>
              <a:t>limão,</a:t>
            </a:r>
            <a:r>
              <a:rPr spc="-25" dirty="0"/>
              <a:t> </a:t>
            </a:r>
            <a:r>
              <a:rPr spc="-10" dirty="0"/>
              <a:t>coentros</a:t>
            </a:r>
            <a:r>
              <a:rPr spc="-55" dirty="0"/>
              <a:t> </a:t>
            </a:r>
            <a:r>
              <a:rPr dirty="0"/>
              <a:t>e</a:t>
            </a:r>
            <a:r>
              <a:rPr spc="-30" dirty="0"/>
              <a:t> </a:t>
            </a:r>
            <a:r>
              <a:rPr spc="-10" dirty="0"/>
              <a:t>salsa.</a:t>
            </a:r>
          </a:p>
          <a:p>
            <a:pPr marL="233045" algn="just">
              <a:lnSpc>
                <a:spcPct val="100000"/>
              </a:lnSpc>
              <a:spcBef>
                <a:spcPts val="5"/>
              </a:spcBef>
            </a:pPr>
            <a:r>
              <a:rPr dirty="0" smtClean="0"/>
              <a:t>Finaliza</a:t>
            </a:r>
            <a:r>
              <a:rPr lang="pt-PT" dirty="0"/>
              <a:t>r</a:t>
            </a:r>
            <a:r>
              <a:rPr spc="-50" dirty="0" smtClean="0"/>
              <a:t> </a:t>
            </a:r>
            <a:r>
              <a:rPr dirty="0"/>
              <a:t>com</a:t>
            </a:r>
            <a:r>
              <a:rPr spc="-45" dirty="0"/>
              <a:t> </a:t>
            </a:r>
            <a:r>
              <a:rPr dirty="0"/>
              <a:t>uma</a:t>
            </a:r>
            <a:r>
              <a:rPr spc="-50" dirty="0"/>
              <a:t> </a:t>
            </a:r>
            <a:r>
              <a:rPr dirty="0"/>
              <a:t>rodela</a:t>
            </a:r>
            <a:r>
              <a:rPr spc="-40" dirty="0"/>
              <a:t> </a:t>
            </a:r>
            <a:r>
              <a:rPr dirty="0"/>
              <a:t>de</a:t>
            </a:r>
            <a:r>
              <a:rPr spc="-50" dirty="0"/>
              <a:t> </a:t>
            </a:r>
            <a:r>
              <a:rPr dirty="0"/>
              <a:t>laranja</a:t>
            </a:r>
            <a:r>
              <a:rPr spc="-55" dirty="0"/>
              <a:t> </a:t>
            </a:r>
            <a:r>
              <a:rPr spc="-10" dirty="0"/>
              <a:t>torneada.</a:t>
            </a:r>
          </a:p>
        </p:txBody>
      </p:sp>
      <p:sp>
        <p:nvSpPr>
          <p:cNvPr id="9" name="object 9"/>
          <p:cNvSpPr/>
          <p:nvPr/>
        </p:nvSpPr>
        <p:spPr>
          <a:xfrm>
            <a:off x="0" y="-22"/>
            <a:ext cx="465455" cy="6790690"/>
          </a:xfrm>
          <a:custGeom>
            <a:avLst/>
            <a:gdLst/>
            <a:ahLst/>
            <a:cxnLst/>
            <a:rect l="l" t="t" r="r" b="b"/>
            <a:pathLst>
              <a:path w="465455" h="6790690">
                <a:moveTo>
                  <a:pt x="465099" y="0"/>
                </a:moveTo>
                <a:lnTo>
                  <a:pt x="0" y="0"/>
                </a:lnTo>
                <a:lnTo>
                  <a:pt x="0" y="6790435"/>
                </a:lnTo>
                <a:lnTo>
                  <a:pt x="465099" y="6790435"/>
                </a:lnTo>
                <a:lnTo>
                  <a:pt x="465099" y="0"/>
                </a:lnTo>
                <a:close/>
              </a:path>
            </a:pathLst>
          </a:custGeom>
          <a:solidFill>
            <a:srgbClr val="0476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57494" y="1741188"/>
            <a:ext cx="342900" cy="331152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2580"/>
              </a:lnSpc>
            </a:pPr>
            <a:r>
              <a:rPr sz="2500" b="1" spc="-95" dirty="0">
                <a:solidFill>
                  <a:srgbClr val="FFFFFF"/>
                </a:solidFill>
                <a:latin typeface="Arial"/>
                <a:cs typeface="Arial"/>
              </a:rPr>
              <a:t>Desafio</a:t>
            </a:r>
            <a:r>
              <a:rPr sz="250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500" b="1" spc="-204" dirty="0">
                <a:solidFill>
                  <a:srgbClr val="FFFFFF"/>
                </a:solidFill>
                <a:latin typeface="Arial"/>
                <a:cs typeface="Arial"/>
              </a:rPr>
              <a:t>ASS</a:t>
            </a:r>
            <a:r>
              <a:rPr sz="2500" b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500" b="1" spc="-20" dirty="0">
                <a:solidFill>
                  <a:srgbClr val="FFFFFF"/>
                </a:solidFill>
                <a:latin typeface="Arial"/>
                <a:cs typeface="Arial"/>
              </a:rPr>
              <a:t>2024/2025</a:t>
            </a:r>
            <a:endParaRPr sz="2500">
              <a:latin typeface="Arial"/>
              <a:cs typeface="Arial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686600" y="26809"/>
            <a:ext cx="9669145" cy="708025"/>
          </a:xfrm>
          <a:prstGeom prst="rect">
            <a:avLst/>
          </a:prstGeom>
          <a:solidFill>
            <a:srgbClr val="047649"/>
          </a:solidFill>
        </p:spPr>
        <p:txBody>
          <a:bodyPr vert="horz" wrap="square" lIns="0" tIns="2222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175"/>
              </a:spcBef>
            </a:pPr>
            <a:r>
              <a:rPr spc="-220" dirty="0"/>
              <a:t>“Receitas</a:t>
            </a:r>
            <a:r>
              <a:rPr spc="-60" dirty="0"/>
              <a:t> </a:t>
            </a:r>
            <a:r>
              <a:rPr spc="-165" dirty="0"/>
              <a:t>Sustentáveis,</a:t>
            </a:r>
            <a:r>
              <a:rPr spc="-114" dirty="0"/>
              <a:t> </a:t>
            </a:r>
            <a:r>
              <a:rPr spc="-30" dirty="0"/>
              <a:t>têm</a:t>
            </a:r>
            <a:r>
              <a:rPr spc="-95" dirty="0"/>
              <a:t> </a:t>
            </a:r>
            <a:r>
              <a:rPr spc="-315" dirty="0"/>
              <a:t>TradiçÉo</a:t>
            </a:r>
            <a:r>
              <a:rPr sz="3200" spc="-315" dirty="0"/>
              <a:t>”</a:t>
            </a:r>
            <a:endParaRPr sz="3200"/>
          </a:p>
        </p:txBody>
      </p:sp>
      <p:pic>
        <p:nvPicPr>
          <p:cNvPr id="12" name="object 1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951" y="67589"/>
            <a:ext cx="437197" cy="433425"/>
          </a:xfrm>
          <a:prstGeom prst="rect">
            <a:avLst/>
          </a:prstGeom>
        </p:spPr>
      </p:pic>
      <p:grpSp>
        <p:nvGrpSpPr>
          <p:cNvPr id="13" name="object 13"/>
          <p:cNvGrpSpPr/>
          <p:nvPr/>
        </p:nvGrpSpPr>
        <p:grpSpPr>
          <a:xfrm>
            <a:off x="6069076" y="2095017"/>
            <a:ext cx="6010275" cy="4559935"/>
            <a:chOff x="6069076" y="2095017"/>
            <a:chExt cx="6010275" cy="4559935"/>
          </a:xfrm>
        </p:grpSpPr>
        <p:pic>
          <p:nvPicPr>
            <p:cNvPr id="14" name="object 1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069076" y="2095017"/>
              <a:ext cx="1168755" cy="1264259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288657" y="2129891"/>
              <a:ext cx="1391157" cy="1229385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783955" y="2135187"/>
              <a:ext cx="1303020" cy="1224089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0151998" y="2146871"/>
              <a:ext cx="1521587" cy="1224089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0625963" y="3429000"/>
              <a:ext cx="993228" cy="1356995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726682" y="3475380"/>
              <a:ext cx="1168755" cy="1264259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8016494" y="3456686"/>
              <a:ext cx="1326642" cy="1356740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9460865" y="3456432"/>
              <a:ext cx="1071232" cy="1412747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7790688" y="4918329"/>
              <a:ext cx="1396492" cy="1693926"/>
            </a:xfrm>
            <a:prstGeom prst="rect">
              <a:avLst/>
            </a:prstGeom>
          </p:spPr>
        </p:pic>
        <p:pic>
          <p:nvPicPr>
            <p:cNvPr id="23" name="object 23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9344914" y="4917262"/>
              <a:ext cx="1303020" cy="1737360"/>
            </a:xfrm>
            <a:prstGeom prst="rect">
              <a:avLst/>
            </a:prstGeom>
          </p:spPr>
        </p:pic>
        <p:pic>
          <p:nvPicPr>
            <p:cNvPr id="24" name="object 24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10836275" y="4926761"/>
              <a:ext cx="1242720" cy="1656969"/>
            </a:xfrm>
            <a:prstGeom prst="rect">
              <a:avLst/>
            </a:prstGeom>
          </p:spPr>
        </p:pic>
      </p:grpSp>
      <p:sp>
        <p:nvSpPr>
          <p:cNvPr id="25" name="object 25"/>
          <p:cNvSpPr txBox="1">
            <a:spLocks noGrp="1"/>
          </p:cNvSpPr>
          <p:nvPr>
            <p:ph type="ftr" sz="quarter" idx="5"/>
          </p:nvPr>
        </p:nvSpPr>
        <p:spPr>
          <a:xfrm>
            <a:off x="847598" y="6335970"/>
            <a:ext cx="5455964" cy="2477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t-PT" dirty="0">
                <a:ea typeface="Calibri"/>
                <a:cs typeface="Times New Roman"/>
              </a:rPr>
              <a:t>https://alimentacaosaudavelesustentavel.abaae.pt/receitas-sustentaveis/ 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</TotalTime>
  <Words>468</Words>
  <Application>Microsoft Office PowerPoint</Application>
  <PresentationFormat>Personalizados</PresentationFormat>
  <Paragraphs>98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4</vt:i4>
      </vt:variant>
    </vt:vector>
  </HeadingPairs>
  <TitlesOfParts>
    <vt:vector size="5" baseType="lpstr">
      <vt:lpstr>Office Theme</vt:lpstr>
      <vt:lpstr>“Receitas Sustentáveis, têm Tradição”</vt:lpstr>
      <vt:lpstr>“Receitas Sustentáveis, têm Tradição”</vt:lpstr>
      <vt:lpstr>“Receitas Sustentáveis, têm TradiçÉo”</vt:lpstr>
      <vt:lpstr>“Receitas Sustentáveis, têm TradiçÉo”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Desafio ASS 2022/2023</dc:title>
  <dc:creator>Office1</dc:creator>
  <cp:lastModifiedBy>João Barata</cp:lastModifiedBy>
  <cp:revision>7</cp:revision>
  <dcterms:created xsi:type="dcterms:W3CDTF">2025-05-29T10:19:10Z</dcterms:created>
  <dcterms:modified xsi:type="dcterms:W3CDTF">2025-06-06T18:07:00Z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2025-05-27T00:00:00Z</vt:filetime>
  </property>
  <property fmtid="{D5CDD505-2E9C-101B-9397-08002B2CF9AE}" pid="3" name="Creator">
    <vt:lpwstr>Microsoft® PowerPoint® para Microsoft 365</vt:lpwstr>
  </property>
  <property fmtid="{D5CDD505-2E9C-101B-9397-08002B2CF9AE}" pid="4" name="LastSaved">
    <vt:filetime>2025-05-29T00:00:00Z</vt:filetime>
  </property>
  <property fmtid="{D5CDD505-2E9C-101B-9397-08002B2CF9AE}" pid="5" name="Producer">
    <vt:lpwstr>Microsoft® PowerPoint® para Microsoft 365</vt:lpwstr>
  </property>
</Properties>
</file>