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7" r:id="rId2"/>
    <p:sldId id="262" r:id="rId3"/>
    <p:sldId id="263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>
        <p:scale>
          <a:sx n="80" d="100"/>
          <a:sy n="80" d="100"/>
        </p:scale>
        <p:origin x="-1086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8105532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29708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7915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00310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24916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8082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06019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4076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52566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19428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98677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F6FA2B21-3FCD-4721-B95C-427943F61125}" type="datetime1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678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f582@aevp.ne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f672@aevp.ne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D35381C-21E0-4097-99EA-EFF2A33465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C9BFF1E-3495-4E76-958F-64FD225DDE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88394" y="278977"/>
            <a:ext cx="8767212" cy="6300047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7C758E-CFAA-47DB-8E56-8B2D7204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052736"/>
            <a:ext cx="2274590" cy="4729755"/>
          </a:xfrm>
        </p:spPr>
        <p:txBody>
          <a:bodyPr anchor="t">
            <a:normAutofit/>
          </a:bodyPr>
          <a:lstStyle/>
          <a:p>
            <a:pPr algn="ctr"/>
            <a:r>
              <a:rPr lang="pt-PT" sz="4400" b="1" dirty="0">
                <a:solidFill>
                  <a:srgbClr val="FFFFFF"/>
                </a:solidFill>
              </a:rPr>
              <a:t>AEVP  </a:t>
            </a:r>
            <a:br>
              <a:rPr lang="pt-PT" sz="4400" b="1" dirty="0">
                <a:solidFill>
                  <a:srgbClr val="FFFFFF"/>
                </a:solidFill>
              </a:rPr>
            </a:br>
            <a:r>
              <a:rPr lang="pt-PT" sz="2800" b="1" dirty="0">
                <a:solidFill>
                  <a:srgbClr val="FFFFFF"/>
                </a:solidFill>
              </a:rPr>
              <a:t>                                                </a:t>
            </a:r>
            <a:br>
              <a:rPr lang="pt-PT" sz="2800" b="1" dirty="0">
                <a:solidFill>
                  <a:srgbClr val="FFFFFF"/>
                </a:solidFill>
              </a:rPr>
            </a:br>
            <a:r>
              <a:rPr lang="pt-PT" sz="2800" b="1" dirty="0" smtClean="0">
                <a:solidFill>
                  <a:srgbClr val="FFFFFF"/>
                </a:solidFill>
              </a:rPr>
              <a:t> PES</a:t>
            </a:r>
            <a:br>
              <a:rPr lang="pt-PT" sz="2800" b="1" dirty="0" smtClean="0">
                <a:solidFill>
                  <a:srgbClr val="FFFFFF"/>
                </a:solidFill>
              </a:rPr>
            </a:br>
            <a:r>
              <a:rPr lang="pt-PT" sz="2800" b="1" dirty="0" smtClean="0">
                <a:solidFill>
                  <a:srgbClr val="FFFFFF"/>
                </a:solidFill>
              </a:rPr>
              <a:t>ECO-ESCOLA</a:t>
            </a:r>
            <a:r>
              <a:rPr lang="pt-PT" sz="2800" b="1" dirty="0">
                <a:solidFill>
                  <a:srgbClr val="FFFFFF"/>
                </a:solidFill>
              </a:rPr>
              <a:t/>
            </a:r>
            <a:br>
              <a:rPr lang="pt-PT" sz="2800" b="1" dirty="0">
                <a:solidFill>
                  <a:srgbClr val="FFFFFF"/>
                </a:solidFill>
              </a:rPr>
            </a:br>
            <a:r>
              <a:rPr lang="pt-PT" sz="2800" b="1" dirty="0" smtClean="0">
                <a:solidFill>
                  <a:srgbClr val="FFFFFF"/>
                </a:solidFill>
              </a:rPr>
              <a:t>DMCE</a:t>
            </a:r>
            <a:br>
              <a:rPr lang="pt-PT" sz="2800" b="1" dirty="0" smtClean="0">
                <a:solidFill>
                  <a:srgbClr val="FFFFFF"/>
                </a:solidFill>
              </a:rPr>
            </a:br>
            <a:r>
              <a:rPr lang="pt-PT" sz="2800" b="1" dirty="0" smtClean="0">
                <a:solidFill>
                  <a:srgbClr val="FFFFFF"/>
                </a:solidFill>
              </a:rPr>
              <a:t/>
            </a:r>
            <a:br>
              <a:rPr lang="pt-PT" sz="2800" b="1" dirty="0" smtClean="0">
                <a:solidFill>
                  <a:srgbClr val="FFFFFF"/>
                </a:solidFill>
              </a:rPr>
            </a:br>
            <a:r>
              <a:rPr lang="pt-PT" sz="2800" b="1" dirty="0" smtClean="0">
                <a:solidFill>
                  <a:srgbClr val="FFFFFF"/>
                </a:solidFill>
              </a:rPr>
              <a:t>ODS- 2030</a:t>
            </a:r>
            <a:br>
              <a:rPr lang="pt-PT" sz="2800" b="1" dirty="0" smtClean="0">
                <a:solidFill>
                  <a:srgbClr val="FFFFFF"/>
                </a:solidFill>
              </a:rPr>
            </a:br>
            <a:r>
              <a:rPr lang="pt-PT" sz="2800" b="1" dirty="0" smtClean="0">
                <a:solidFill>
                  <a:srgbClr val="FFFFFF"/>
                </a:solidFill>
              </a:rPr>
              <a:t>(1,2,3,11,12,13,14,15,17)</a:t>
            </a:r>
            <a:br>
              <a:rPr lang="pt-PT" sz="2800" b="1" dirty="0" smtClean="0">
                <a:solidFill>
                  <a:srgbClr val="FFFFFF"/>
                </a:solidFill>
              </a:rPr>
            </a:br>
            <a:r>
              <a:rPr lang="pt-PT" sz="2000" b="1" dirty="0" smtClean="0">
                <a:solidFill>
                  <a:srgbClr val="FFFFFF"/>
                </a:solidFill>
              </a:rPr>
              <a:t/>
            </a:r>
            <a:br>
              <a:rPr lang="pt-PT" sz="2000" b="1" dirty="0" smtClean="0">
                <a:solidFill>
                  <a:srgbClr val="FFFFFF"/>
                </a:solidFill>
              </a:rPr>
            </a:br>
            <a:endParaRPr lang="pt-PT" sz="2000" b="1" dirty="0">
              <a:solidFill>
                <a:srgbClr val="FFFFFF"/>
              </a:solidFill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="" xmlns:a16="http://schemas.microsoft.com/office/drawing/2014/main" id="{248380A9-7B68-46AA-A365-36428D3E1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896" y="404664"/>
            <a:ext cx="5112568" cy="5688632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  <a:buNone/>
            </a:pPr>
            <a:endParaRPr lang="pt-PT" b="1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t-PT" sz="4000" b="1" dirty="0" smtClean="0">
                <a:solidFill>
                  <a:schemeClr val="bg1"/>
                </a:solidFill>
              </a:rPr>
              <a:t>Unidos</a:t>
            </a:r>
            <a:r>
              <a:rPr lang="pt-PT" sz="2800" b="1" dirty="0" smtClean="0">
                <a:solidFill>
                  <a:schemeClr val="bg1"/>
                </a:solidFill>
              </a:rPr>
              <a:t> no dia 16 de outubro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bg1"/>
                </a:solidFill>
              </a:rPr>
              <a:t>DIA MUNDIAL DA ALIMENTAÇÃO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bg1"/>
                </a:solidFill>
              </a:rPr>
              <a:t>RECEITAS de: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bg1"/>
                </a:solidFill>
              </a:rPr>
              <a:t>Comida saudável, sustentável, com pouco gasto de energia, divertida e saborosa….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bg1"/>
                </a:solidFill>
              </a:rPr>
              <a:t>                                     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bg1"/>
                </a:solidFill>
              </a:rPr>
              <a:t>                             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pt-PT" b="1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pt-PT" sz="2400" b="1" dirty="0" smtClean="0">
                <a:solidFill>
                  <a:schemeClr val="bg1"/>
                </a:solidFill>
              </a:rPr>
              <a:t>                                                      </a:t>
            </a:r>
            <a:endParaRPr lang="pt-PT" sz="2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779912" y="3573016"/>
            <a:ext cx="43204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2400" dirty="0" smtClean="0">
              <a:solidFill>
                <a:schemeClr val="bg1"/>
              </a:solidFill>
            </a:endParaRPr>
          </a:p>
          <a:p>
            <a:pPr algn="ctr"/>
            <a:r>
              <a:rPr lang="pt-PT" sz="2400" dirty="0" smtClean="0">
                <a:solidFill>
                  <a:schemeClr val="bg1"/>
                </a:solidFill>
              </a:rPr>
              <a:t>Pensamos em receitas com </a:t>
            </a:r>
            <a:r>
              <a:rPr lang="pt-PT" sz="2400" b="1" dirty="0" smtClean="0">
                <a:solidFill>
                  <a:schemeClr val="bg1"/>
                </a:solidFill>
              </a:rPr>
              <a:t>sobras</a:t>
            </a:r>
            <a:r>
              <a:rPr lang="pt-PT" sz="2400" dirty="0" smtClean="0">
                <a:solidFill>
                  <a:schemeClr val="bg1"/>
                </a:solidFill>
              </a:rPr>
              <a:t> de comida</a:t>
            </a:r>
            <a:r>
              <a:rPr lang="pt-PT" sz="2400" b="1" dirty="0" smtClean="0">
                <a:solidFill>
                  <a:schemeClr val="bg1"/>
                </a:solidFill>
              </a:rPr>
              <a:t>, alimentos da época</a:t>
            </a:r>
            <a:r>
              <a:rPr lang="pt-PT" b="1" dirty="0" smtClean="0">
                <a:solidFill>
                  <a:schemeClr val="bg1"/>
                </a:solidFill>
              </a:rPr>
              <a:t> </a:t>
            </a:r>
            <a:r>
              <a:rPr lang="pt-PT" sz="2400" dirty="0" smtClean="0">
                <a:solidFill>
                  <a:schemeClr val="bg1"/>
                </a:solidFill>
              </a:rPr>
              <a:t> e com </a:t>
            </a:r>
            <a:r>
              <a:rPr lang="pt-PT" sz="2400" b="1" dirty="0" smtClean="0">
                <a:solidFill>
                  <a:schemeClr val="bg1"/>
                </a:solidFill>
              </a:rPr>
              <a:t>pouco impacto ambiental</a:t>
            </a:r>
            <a:r>
              <a:rPr lang="pt-PT" sz="2400" dirty="0" smtClean="0">
                <a:solidFill>
                  <a:schemeClr val="bg1"/>
                </a:solidFill>
              </a:rPr>
              <a:t> ( energia)</a:t>
            </a:r>
          </a:p>
          <a:p>
            <a:pPr algn="ctr"/>
            <a:r>
              <a:rPr lang="pt-PT" sz="3200" dirty="0" smtClean="0">
                <a:solidFill>
                  <a:schemeClr val="bg1"/>
                </a:solidFill>
              </a:rPr>
              <a:t>Evitar desperdícios alimentares!</a:t>
            </a:r>
            <a:endParaRPr lang="pt-P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744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O que é a Agenda 2030 das Nações Unidas e quais são os Objetivos de  Desenvolvimento Sustentável 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12968" cy="6192688"/>
          </a:xfrm>
          <a:prstGeom prst="rect">
            <a:avLst/>
          </a:prstGeom>
          <a:noFill/>
        </p:spPr>
      </p:pic>
      <p:sp>
        <p:nvSpPr>
          <p:cNvPr id="12" name="Seta para baixo 11"/>
          <p:cNvSpPr/>
          <p:nvPr/>
        </p:nvSpPr>
        <p:spPr>
          <a:xfrm>
            <a:off x="827584" y="548680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Seta para baixo 13"/>
          <p:cNvSpPr/>
          <p:nvPr/>
        </p:nvSpPr>
        <p:spPr>
          <a:xfrm>
            <a:off x="1259632" y="2276872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Seta para baixo 15"/>
          <p:cNvSpPr/>
          <p:nvPr/>
        </p:nvSpPr>
        <p:spPr>
          <a:xfrm rot="3190996">
            <a:off x="8172400" y="2276872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Seta para baixo 18"/>
          <p:cNvSpPr/>
          <p:nvPr/>
        </p:nvSpPr>
        <p:spPr>
          <a:xfrm rot="1828579">
            <a:off x="2752335" y="3746340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Seta para baixo 26"/>
          <p:cNvSpPr/>
          <p:nvPr/>
        </p:nvSpPr>
        <p:spPr>
          <a:xfrm rot="2587602">
            <a:off x="6732240" y="3861048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Seta para baixo 27"/>
          <p:cNvSpPr/>
          <p:nvPr/>
        </p:nvSpPr>
        <p:spPr>
          <a:xfrm rot="1828579">
            <a:off x="4048478" y="3890356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Seta para baixo 28"/>
          <p:cNvSpPr/>
          <p:nvPr/>
        </p:nvSpPr>
        <p:spPr>
          <a:xfrm rot="1828579">
            <a:off x="1456191" y="3962364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Seta para baixo 29"/>
          <p:cNvSpPr/>
          <p:nvPr/>
        </p:nvSpPr>
        <p:spPr>
          <a:xfrm rot="1828579">
            <a:off x="4048478" y="794012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Seta para baixo 30"/>
          <p:cNvSpPr/>
          <p:nvPr/>
        </p:nvSpPr>
        <p:spPr>
          <a:xfrm rot="3190996">
            <a:off x="6876222" y="2377603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2" name="Seta para baixo 31"/>
          <p:cNvSpPr/>
          <p:nvPr/>
        </p:nvSpPr>
        <p:spPr>
          <a:xfrm rot="3190996">
            <a:off x="5580078" y="2305595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3" name="Seta para baixo 32"/>
          <p:cNvSpPr/>
          <p:nvPr/>
        </p:nvSpPr>
        <p:spPr>
          <a:xfrm rot="1828579">
            <a:off x="2752334" y="938028"/>
            <a:ext cx="576064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Uma imagem com pessoa, alimentação, mesa, prato&#10;&#10;Descrição gerada automaticamente">
            <a:extLst>
              <a:ext uri="{FF2B5EF4-FFF2-40B4-BE49-F238E27FC236}">
                <a16:creationId xmlns="" xmlns:a16="http://schemas.microsoft.com/office/drawing/2014/main" id="{1169C5F4-2D77-41AB-BE1D-2C872F11452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" b="1423"/>
          <a:stretch/>
        </p:blipFill>
        <p:spPr>
          <a:xfrm>
            <a:off x="179512" y="332656"/>
            <a:ext cx="8778240" cy="144016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051720" y="1772816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/>
              <a:t>Desafio</a:t>
            </a:r>
            <a:endParaRPr lang="pt-PT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67544" y="2420888"/>
            <a:ext cx="806489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Convidamos as famílias a apresentarem/divulgarem uma </a:t>
            </a:r>
            <a:r>
              <a:rPr lang="pt-PT" sz="2000" b="1" dirty="0" smtClean="0"/>
              <a:t>receita saudável e sustentável </a:t>
            </a:r>
            <a:r>
              <a:rPr lang="pt-PT" dirty="0" smtClean="0"/>
              <a:t>(original ou não), confecionada com alimentos da época, regionais e que gastem pouca energia, (frutos da região, sobras de comida, </a:t>
            </a:r>
            <a:r>
              <a:rPr lang="pt-PT" dirty="0" err="1" smtClean="0"/>
              <a:t>etc</a:t>
            </a:r>
            <a:r>
              <a:rPr lang="pt-PT" dirty="0" smtClean="0"/>
              <a:t>).</a:t>
            </a:r>
          </a:p>
          <a:p>
            <a:r>
              <a:rPr lang="pt-PT" dirty="0" smtClean="0"/>
              <a:t>A receita (nome, ingredientes e modo de confeção) deverá ser acompanhada de uma fotografia, identificação do aluno e dos familiares “acompanhantes”</a:t>
            </a:r>
          </a:p>
          <a:p>
            <a:r>
              <a:rPr lang="pt-PT" dirty="0" smtClean="0"/>
              <a:t>O objetivo será posteriormente editar um livro digital que compile todas as receitas partilhadas.</a:t>
            </a:r>
          </a:p>
          <a:p>
            <a:r>
              <a:rPr lang="pt-PT" dirty="0" smtClean="0"/>
              <a:t>Solicitamos que a receita (formato </a:t>
            </a:r>
            <a:r>
              <a:rPr lang="pt-PT" dirty="0" err="1" smtClean="0"/>
              <a:t>word</a:t>
            </a:r>
            <a:r>
              <a:rPr lang="pt-PT" dirty="0" smtClean="0"/>
              <a:t>) e a fotografia (JPEG) sejam encaminhadas para o endereço da coordenadora do Programa </a:t>
            </a:r>
            <a:r>
              <a:rPr lang="pt-PT" dirty="0" err="1" smtClean="0"/>
              <a:t>Eco-Escolas</a:t>
            </a:r>
            <a:r>
              <a:rPr lang="pt-PT" dirty="0" smtClean="0"/>
              <a:t>, professora Ana Jorge (</a:t>
            </a:r>
            <a:r>
              <a:rPr lang="pt-PT" u="sng" dirty="0" smtClean="0">
                <a:hlinkClick r:id="rId3"/>
              </a:rPr>
              <a:t>f582@aevp.net</a:t>
            </a:r>
            <a:r>
              <a:rPr lang="pt-PT" dirty="0" smtClean="0"/>
              <a:t>) ou para a coordenadora do Programa de Educação para a Saúde, professora Célia Mota (</a:t>
            </a:r>
            <a:r>
              <a:rPr lang="pt-PT" u="sng" dirty="0" smtClean="0">
                <a:hlinkClick r:id="rId4"/>
              </a:rPr>
              <a:t>f672@aevp.net</a:t>
            </a:r>
            <a:r>
              <a:rPr lang="pt-PT" dirty="0" smtClean="0"/>
              <a:t>).</a:t>
            </a:r>
          </a:p>
          <a:p>
            <a:r>
              <a:rPr lang="pt-PT" dirty="0" smtClean="0"/>
              <a:t>Qualquer dúvida também poderá ser esclarecida por esta via. </a:t>
            </a:r>
          </a:p>
          <a:p>
            <a:r>
              <a:rPr lang="pt-PT" dirty="0" smtClean="0"/>
              <a:t>Poderão participar até 30 de outubro de 2023.</a:t>
            </a:r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F2A311A-F5A1-4088-9DB4-0766DC9DD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485" y="1600200"/>
            <a:ext cx="7475220" cy="2208256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C99D7F0-2DAE-4365-BE24-56BD788758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Imagem 4" descr="Uma imagem com alimentação, mesa, prato, sentado&#10;&#10;Descrição gerada automaticamente">
            <a:extLst>
              <a:ext uri="{FF2B5EF4-FFF2-40B4-BE49-F238E27FC236}">
                <a16:creationId xmlns="" xmlns:a16="http://schemas.microsoft.com/office/drawing/2014/main" id="{C01E1175-8C9E-4BCD-AC1E-628E675BBA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596" y="1196752"/>
            <a:ext cx="8183859" cy="5031786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6FAB60DA-7969-4E09-9D23-6E18F24B7E52}"/>
              </a:ext>
            </a:extLst>
          </p:cNvPr>
          <p:cNvSpPr txBox="1"/>
          <p:nvPr/>
        </p:nvSpPr>
        <p:spPr>
          <a:xfrm>
            <a:off x="1000988" y="636615"/>
            <a:ext cx="35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SUGESTÃO:</a:t>
            </a:r>
          </a:p>
        </p:txBody>
      </p:sp>
    </p:spTree>
    <p:extLst>
      <p:ext uri="{BB962C8B-B14F-4D97-AF65-F5344CB8AC3E}">
        <p14:creationId xmlns:p14="http://schemas.microsoft.com/office/powerpoint/2010/main" xmlns="" val="306372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8">
            <a:extLst>
              <a:ext uri="{FF2B5EF4-FFF2-40B4-BE49-F238E27FC236}">
                <a16:creationId xmlns="" xmlns:a16="http://schemas.microsoft.com/office/drawing/2014/main" id="{AB221CDE-5758-4F8A-8E5E-597B1D5AC7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Rectangle 30">
            <a:extLst>
              <a:ext uri="{FF2B5EF4-FFF2-40B4-BE49-F238E27FC236}">
                <a16:creationId xmlns="" xmlns:a16="http://schemas.microsoft.com/office/drawing/2014/main" id="{811480FC-7901-40F2-8538-739D6CD4F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6" name="Straight Connector 32">
            <a:extLst>
              <a:ext uri="{FF2B5EF4-FFF2-40B4-BE49-F238E27FC236}">
                <a16:creationId xmlns="" xmlns:a16="http://schemas.microsoft.com/office/drawing/2014/main" id="{D45BCBED-A6B8-49F8-966E-3424F39CB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483995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34">
            <a:extLst>
              <a:ext uri="{FF2B5EF4-FFF2-40B4-BE49-F238E27FC236}">
                <a16:creationId xmlns="" xmlns:a16="http://schemas.microsoft.com/office/drawing/2014/main" id="{29C0F59F-DC5D-462A-AB06-62D2AE328B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3355" y="243840"/>
            <a:ext cx="8791575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8" name="Rectangle 36">
            <a:extLst>
              <a:ext uri="{FF2B5EF4-FFF2-40B4-BE49-F238E27FC236}">
                <a16:creationId xmlns="" xmlns:a16="http://schemas.microsoft.com/office/drawing/2014/main" id="{E8DD0C10-921D-4533-A49D-40958AB9B0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64708" y="246887"/>
            <a:ext cx="3298316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9" name="Straight Connector 38">
            <a:extLst>
              <a:ext uri="{FF2B5EF4-FFF2-40B4-BE49-F238E27FC236}">
                <a16:creationId xmlns="" xmlns:a16="http://schemas.microsoft.com/office/drawing/2014/main" id="{8BB22A5E-8921-4739-9858-912FEFFBC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6277713" y="4405863"/>
            <a:ext cx="2072306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9AB2C35D-76CC-41BD-B018-F01ED34FF3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1450" y="246888"/>
            <a:ext cx="879348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8AF862A3-FFC3-466F-9D62-9B3B5D5F46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744561" y="744836"/>
            <a:ext cx="1559301" cy="23442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A691A45C-6790-497D-A47F-FC34A52CDE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41028" y="4066796"/>
            <a:ext cx="1618039" cy="20611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Uma imagem com mesa, alimentação, sentado, pequeno&#10;&#10;Descrição gerada automaticamente">
            <a:extLst>
              <a:ext uri="{FF2B5EF4-FFF2-40B4-BE49-F238E27FC236}">
                <a16:creationId xmlns="" xmlns:a16="http://schemas.microsoft.com/office/drawing/2014/main" id="{ECC1F1FB-EE32-425E-9451-03776D990F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511" r="20458" b="1"/>
          <a:stretch/>
        </p:blipFill>
        <p:spPr>
          <a:xfrm>
            <a:off x="2283611" y="3249974"/>
            <a:ext cx="3020251" cy="2877940"/>
          </a:xfrm>
          <a:prstGeom prst="rect">
            <a:avLst/>
          </a:prstGeom>
        </p:spPr>
      </p:pic>
      <p:pic>
        <p:nvPicPr>
          <p:cNvPr id="5" name="Imagem 4" descr="Uma imagem com prato, alimentação, mesa, verde&#10;&#10;Descrição gerada automaticamente">
            <a:extLst>
              <a:ext uri="{FF2B5EF4-FFF2-40B4-BE49-F238E27FC236}">
                <a16:creationId xmlns="" xmlns:a16="http://schemas.microsoft.com/office/drawing/2014/main" id="{214A755B-0448-4B70-91E7-FCDE059087B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077" r="20776" b="-3"/>
          <a:stretch/>
        </p:blipFill>
        <p:spPr>
          <a:xfrm>
            <a:off x="541026" y="744836"/>
            <a:ext cx="3085080" cy="3161093"/>
          </a:xfrm>
          <a:custGeom>
            <a:avLst/>
            <a:gdLst/>
            <a:ahLst/>
            <a:cxnLst/>
            <a:rect l="l" t="t" r="r" b="b"/>
            <a:pathLst>
              <a:path w="4113439" h="3161093">
                <a:moveTo>
                  <a:pt x="0" y="0"/>
                </a:moveTo>
                <a:lnTo>
                  <a:pt x="4113439" y="0"/>
                </a:lnTo>
                <a:lnTo>
                  <a:pt x="4113439" y="2344272"/>
                </a:lnTo>
                <a:lnTo>
                  <a:pt x="2157387" y="2344272"/>
                </a:lnTo>
                <a:lnTo>
                  <a:pt x="2157387" y="3161093"/>
                </a:lnTo>
                <a:lnTo>
                  <a:pt x="0" y="3161093"/>
                </a:lnTo>
                <a:close/>
              </a:path>
            </a:pathLst>
          </a:custGeom>
        </p:spPr>
      </p:pic>
      <p:pic>
        <p:nvPicPr>
          <p:cNvPr id="9" name="Imagem 8" descr="Uma imagem com alimentação, preenchido, bolo, mesa&#10;&#10;Descrição gerada automaticamente">
            <a:extLst>
              <a:ext uri="{FF2B5EF4-FFF2-40B4-BE49-F238E27FC236}">
                <a16:creationId xmlns="" xmlns:a16="http://schemas.microsoft.com/office/drawing/2014/main" id="{E019DC7D-542E-494A-A57B-9D07789DEEE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448" r="39293" b="-3"/>
          <a:stretch/>
        </p:blipFill>
        <p:spPr>
          <a:xfrm>
            <a:off x="3744561" y="744836"/>
            <a:ext cx="1559301" cy="2344272"/>
          </a:xfrm>
          <a:prstGeom prst="rect">
            <a:avLst/>
          </a:prstGeom>
        </p:spPr>
      </p:pic>
      <p:pic>
        <p:nvPicPr>
          <p:cNvPr id="4" name="Imagem 3" descr="Uma imagem com relva, prato, mesa, alimentação&#10;&#10;Descrição gerada automaticamente">
            <a:extLst>
              <a:ext uri="{FF2B5EF4-FFF2-40B4-BE49-F238E27FC236}">
                <a16:creationId xmlns="" xmlns:a16="http://schemas.microsoft.com/office/drawing/2014/main" id="{02DFD2A4-97DF-4090-8030-89AEF2406E1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288" r="17970" b="7"/>
          <a:stretch/>
        </p:blipFill>
        <p:spPr>
          <a:xfrm>
            <a:off x="541028" y="4066796"/>
            <a:ext cx="1618039" cy="2061118"/>
          </a:xfrm>
          <a:prstGeom prst="rect">
            <a:avLst/>
          </a:prstGeom>
        </p:spPr>
      </p:pic>
      <p:sp>
        <p:nvSpPr>
          <p:cNvPr id="16" name="Título 15"/>
          <p:cNvSpPr>
            <a:spLocks noGrp="1"/>
          </p:cNvSpPr>
          <p:nvPr>
            <p:ph type="title"/>
          </p:nvPr>
        </p:nvSpPr>
        <p:spPr>
          <a:xfrm>
            <a:off x="857250" y="609600"/>
            <a:ext cx="4794870" cy="1356360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6084168" y="620688"/>
            <a:ext cx="25922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Sobras de comida</a:t>
            </a:r>
          </a:p>
          <a:p>
            <a:r>
              <a:rPr lang="pt-PT" sz="2400" dirty="0" smtClean="0"/>
              <a:t>Fruta e peixes da época</a:t>
            </a:r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 smtClean="0"/>
          </a:p>
          <a:p>
            <a:endParaRPr lang="pt-PT" sz="2400" dirty="0" smtClean="0"/>
          </a:p>
          <a:p>
            <a:r>
              <a:rPr lang="pt-PT" sz="2400" dirty="0" smtClean="0"/>
              <a:t>Soluções saborosas e divertidas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xmlns="" val="2918633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09C0BCD-BEE9-423F-A51C-BCCD8E5EAA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9998D094-42B2-42BA-AA14-E8FBE073A5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465D64B-59F4-4BDC-B833-A17EF1E046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483995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3FE6F10-B3AD-4403-94CA-F511552869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3355" y="243840"/>
            <a:ext cx="8791575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7">
            <a:extLst>
              <a:ext uri="{FF2B5EF4-FFF2-40B4-BE49-F238E27FC236}">
                <a16:creationId xmlns="" xmlns:a16="http://schemas.microsoft.com/office/drawing/2014/main" id="{364D6A39-A4F7-4B00-9F42-3BC67177DB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64708" y="246887"/>
            <a:ext cx="3298316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13553ADF-88A1-4645-B819-890CA3DF7D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6277713" y="4405863"/>
            <a:ext cx="2072306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B5D0D97D-7911-4A25-88E2-4D81FD4AB2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1450" y="246888"/>
            <a:ext cx="879348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2A4593-B220-4BA8-BC63-D42FFE7E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353" y="857675"/>
            <a:ext cx="2335025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85000"/>
              </a:lnSpc>
            </a:pPr>
            <a:r>
              <a:rPr lang="en-US" b="1" cap="all">
                <a:solidFill>
                  <a:srgbClr val="FFFFFF"/>
                </a:solidFill>
              </a:rPr>
              <a:t>Bom Apetite!</a:t>
            </a:r>
          </a:p>
        </p:txBody>
      </p:sp>
      <p:pic>
        <p:nvPicPr>
          <p:cNvPr id="5" name="Imagem 4" descr="Uma imagem com prato, alimentação, mesa, diferente&#10;&#10;Descrição gerada automaticamente">
            <a:extLst>
              <a:ext uri="{FF2B5EF4-FFF2-40B4-BE49-F238E27FC236}">
                <a16:creationId xmlns="" xmlns:a16="http://schemas.microsoft.com/office/drawing/2014/main" id="{4B7B50DD-D330-4377-B466-58B11482F3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29" r="9671" b="3"/>
          <a:stretch/>
        </p:blipFill>
        <p:spPr>
          <a:xfrm>
            <a:off x="654048" y="857675"/>
            <a:ext cx="4534182" cy="514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896086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222</Words>
  <Application>Microsoft Office PowerPoint</Application>
  <PresentationFormat>Apresentação no Ecrã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Base</vt:lpstr>
      <vt:lpstr>AEVP                                                     PES ECO-ESCOLA DMCE  ODS- 2030 (1,2,3,11,12,13,14,15,17)  </vt:lpstr>
      <vt:lpstr>Diapositivo 2</vt:lpstr>
      <vt:lpstr>Diapositivo 3</vt:lpstr>
      <vt:lpstr>Diapositivo 4</vt:lpstr>
      <vt:lpstr>Diapositivo 5</vt:lpstr>
      <vt:lpstr>Bom Apetite!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SUGESTÕES   PRATOS SAUDÁVEIS       7ºA</dc:title>
  <dc:creator>Dália Maria Ribeiro</dc:creator>
  <cp:lastModifiedBy>Cristina-Escola</cp:lastModifiedBy>
  <cp:revision>22</cp:revision>
  <dcterms:created xsi:type="dcterms:W3CDTF">2020-11-14T15:34:53Z</dcterms:created>
  <dcterms:modified xsi:type="dcterms:W3CDTF">2023-10-04T14:32:55Z</dcterms:modified>
</cp:coreProperties>
</file>