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Default Extension="jpg" ContentType="image/jpg"/>
  <Override PartName="/ppt/slides/slide3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435"/>
              </a:lnSpc>
            </a:pPr>
            <a:r>
              <a:rPr dirty="0" spc="-20"/>
              <a:t>https://alimentacaosaudavelesustentavel.abaae.pt/receitas-</a:t>
            </a:r>
            <a:r>
              <a:rPr dirty="0" spc="-10"/>
              <a:t>sustentaveis/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435"/>
              </a:lnSpc>
            </a:pPr>
            <a:r>
              <a:rPr dirty="0" spc="-20"/>
              <a:t>https://alimentacaosaudavelesustentavel.abaae.pt/receitas-</a:t>
            </a:r>
            <a:r>
              <a:rPr dirty="0" spc="-10"/>
              <a:t>sustentaveis/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435"/>
              </a:lnSpc>
            </a:pPr>
            <a:r>
              <a:rPr dirty="0" spc="-20"/>
              <a:t>https://alimentacaosaudavelesustentavel.abaae.pt/receitas-</a:t>
            </a:r>
            <a:r>
              <a:rPr dirty="0" spc="-10"/>
              <a:t>sustentaveis/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435"/>
              </a:lnSpc>
            </a:pPr>
            <a:r>
              <a:rPr dirty="0" spc="-20"/>
              <a:t>https://alimentacaosaudavelesustentavel.abaae.pt/receitas-</a:t>
            </a:r>
            <a:r>
              <a:rPr dirty="0" spc="-10"/>
              <a:t>sustentaveis/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435"/>
              </a:lnSpc>
            </a:pPr>
            <a:r>
              <a:rPr dirty="0" spc="-20"/>
              <a:t>https://alimentacaosaudavelesustentavel.abaae.pt/receitas-</a:t>
            </a:r>
            <a:r>
              <a:rPr dirty="0" spc="-10"/>
              <a:t>sustentaveis/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86600" y="1082001"/>
            <a:ext cx="9669145" cy="748030"/>
          </a:xfrm>
          <a:custGeom>
            <a:avLst/>
            <a:gdLst/>
            <a:ahLst/>
            <a:cxnLst/>
            <a:rect l="l" t="t" r="r" b="b"/>
            <a:pathLst>
              <a:path w="9669145" h="748030">
                <a:moveTo>
                  <a:pt x="0" y="747712"/>
                </a:moveTo>
                <a:lnTo>
                  <a:pt x="9668637" y="747712"/>
                </a:lnTo>
                <a:lnTo>
                  <a:pt x="9668637" y="0"/>
                </a:lnTo>
                <a:lnTo>
                  <a:pt x="0" y="0"/>
                </a:lnTo>
                <a:lnTo>
                  <a:pt x="0" y="747712"/>
                </a:lnTo>
                <a:close/>
              </a:path>
            </a:pathLst>
          </a:custGeom>
          <a:solidFill>
            <a:srgbClr val="385622">
              <a:alpha val="901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686600" y="1082001"/>
            <a:ext cx="9669145" cy="826769"/>
          </a:xfrm>
          <a:custGeom>
            <a:avLst/>
            <a:gdLst/>
            <a:ahLst/>
            <a:cxnLst/>
            <a:rect l="l" t="t" r="r" b="b"/>
            <a:pathLst>
              <a:path w="9669145" h="826769">
                <a:moveTo>
                  <a:pt x="0" y="826681"/>
                </a:moveTo>
                <a:lnTo>
                  <a:pt x="9668637" y="826681"/>
                </a:lnTo>
                <a:lnTo>
                  <a:pt x="9668637" y="0"/>
                </a:lnTo>
                <a:lnTo>
                  <a:pt x="0" y="0"/>
                </a:lnTo>
                <a:lnTo>
                  <a:pt x="0" y="826681"/>
                </a:lnTo>
                <a:close/>
              </a:path>
            </a:pathLst>
          </a:custGeom>
          <a:ln w="57149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86600" y="26809"/>
            <a:ext cx="10818799" cy="708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765454" y="6493027"/>
            <a:ext cx="5335905" cy="2038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435"/>
              </a:lnSpc>
            </a:pPr>
            <a:r>
              <a:rPr dirty="0" spc="-20"/>
              <a:t>https://alimentacaosaudavelesustentavel.abaae.pt/receitas-</a:t>
            </a:r>
            <a:r>
              <a:rPr dirty="0" spc="-10"/>
              <a:t>sustentaveis/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3.jpg"/><Relationship Id="rId4" Type="http://schemas.openxmlformats.org/officeDocument/2006/relationships/image" Target="../media/image4.jpg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5.jpg"/><Relationship Id="rId4" Type="http://schemas.openxmlformats.org/officeDocument/2006/relationships/image" Target="../media/image6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65454" y="1330578"/>
            <a:ext cx="3488054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latin typeface="Calibri"/>
                <a:cs typeface="Calibri"/>
              </a:rPr>
              <a:t>TÍTULO</a:t>
            </a:r>
            <a:r>
              <a:rPr dirty="0" sz="1800" spc="-45" b="1">
                <a:latin typeface="Calibri"/>
                <a:cs typeface="Calibri"/>
              </a:rPr>
              <a:t> </a:t>
            </a:r>
            <a:r>
              <a:rPr dirty="0" sz="1800" b="1">
                <a:latin typeface="Calibri"/>
                <a:cs typeface="Calibri"/>
              </a:rPr>
              <a:t>DA</a:t>
            </a:r>
            <a:r>
              <a:rPr dirty="0" sz="1800" spc="-55" b="1">
                <a:latin typeface="Calibri"/>
                <a:cs typeface="Calibri"/>
              </a:rPr>
              <a:t> </a:t>
            </a:r>
            <a:r>
              <a:rPr dirty="0" sz="1800" spc="-20" b="1">
                <a:latin typeface="Calibri"/>
                <a:cs typeface="Calibri"/>
              </a:rPr>
              <a:t>RECEITA</a:t>
            </a:r>
            <a:r>
              <a:rPr dirty="0" sz="1800" spc="-20">
                <a:latin typeface="Calibri"/>
                <a:cs typeface="Calibri"/>
              </a:rPr>
              <a:t>:</a:t>
            </a:r>
            <a:r>
              <a:rPr dirty="0" sz="1800" spc="-4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Canja</a:t>
            </a:r>
            <a:r>
              <a:rPr dirty="0" sz="1800" spc="-5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de</a:t>
            </a:r>
            <a:r>
              <a:rPr dirty="0" sz="1800" spc="-4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galinha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3" name="object 3" descr=""/>
          <p:cNvGrpSpPr/>
          <p:nvPr/>
        </p:nvGrpSpPr>
        <p:grpSpPr>
          <a:xfrm>
            <a:off x="656437" y="1799539"/>
            <a:ext cx="9729470" cy="4933315"/>
            <a:chOff x="656437" y="1799539"/>
            <a:chExt cx="9729470" cy="4933315"/>
          </a:xfrm>
        </p:grpSpPr>
        <p:sp>
          <p:nvSpPr>
            <p:cNvPr id="4" name="object 4" descr=""/>
            <p:cNvSpPr/>
            <p:nvPr/>
          </p:nvSpPr>
          <p:spPr>
            <a:xfrm>
              <a:off x="686600" y="6424607"/>
              <a:ext cx="6943090" cy="307975"/>
            </a:xfrm>
            <a:custGeom>
              <a:avLst/>
              <a:gdLst/>
              <a:ahLst/>
              <a:cxnLst/>
              <a:rect l="l" t="t" r="r" b="b"/>
              <a:pathLst>
                <a:path w="6943090" h="307975">
                  <a:moveTo>
                    <a:pt x="6942582" y="0"/>
                  </a:moveTo>
                  <a:lnTo>
                    <a:pt x="0" y="0"/>
                  </a:lnTo>
                  <a:lnTo>
                    <a:pt x="0" y="307771"/>
                  </a:lnTo>
                  <a:lnTo>
                    <a:pt x="6942582" y="307771"/>
                  </a:lnTo>
                  <a:lnTo>
                    <a:pt x="6942582" y="0"/>
                  </a:lnTo>
                  <a:close/>
                </a:path>
              </a:pathLst>
            </a:custGeom>
            <a:solidFill>
              <a:srgbClr val="04764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686600" y="1829701"/>
              <a:ext cx="9669145" cy="4524375"/>
            </a:xfrm>
            <a:custGeom>
              <a:avLst/>
              <a:gdLst/>
              <a:ahLst/>
              <a:cxnLst/>
              <a:rect l="l" t="t" r="r" b="b"/>
              <a:pathLst>
                <a:path w="9669145" h="4524375">
                  <a:moveTo>
                    <a:pt x="9668637" y="0"/>
                  </a:moveTo>
                  <a:lnTo>
                    <a:pt x="0" y="0"/>
                  </a:lnTo>
                  <a:lnTo>
                    <a:pt x="0" y="4524375"/>
                  </a:lnTo>
                  <a:lnTo>
                    <a:pt x="9668637" y="4524375"/>
                  </a:lnTo>
                  <a:lnTo>
                    <a:pt x="9668637" y="0"/>
                  </a:lnTo>
                  <a:close/>
                </a:path>
              </a:pathLst>
            </a:custGeom>
            <a:solidFill>
              <a:srgbClr val="C5DFB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686600" y="1829701"/>
              <a:ext cx="9669145" cy="4524375"/>
            </a:xfrm>
            <a:custGeom>
              <a:avLst/>
              <a:gdLst/>
              <a:ahLst/>
              <a:cxnLst/>
              <a:rect l="l" t="t" r="r" b="b"/>
              <a:pathLst>
                <a:path w="9669145" h="4524375">
                  <a:moveTo>
                    <a:pt x="0" y="4524375"/>
                  </a:moveTo>
                  <a:lnTo>
                    <a:pt x="9668637" y="4524375"/>
                  </a:lnTo>
                  <a:lnTo>
                    <a:pt x="9668637" y="0"/>
                  </a:lnTo>
                  <a:lnTo>
                    <a:pt x="0" y="0"/>
                  </a:lnTo>
                  <a:lnTo>
                    <a:pt x="0" y="4524375"/>
                  </a:lnTo>
                  <a:close/>
                </a:path>
              </a:pathLst>
            </a:custGeom>
            <a:ln w="60325">
              <a:solidFill>
                <a:srgbClr val="00AF5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/>
          <p:nvPr/>
        </p:nvSpPr>
        <p:spPr>
          <a:xfrm>
            <a:off x="0" y="-22"/>
            <a:ext cx="465455" cy="6790690"/>
          </a:xfrm>
          <a:custGeom>
            <a:avLst/>
            <a:gdLst/>
            <a:ahLst/>
            <a:cxnLst/>
            <a:rect l="l" t="t" r="r" b="b"/>
            <a:pathLst>
              <a:path w="465455" h="6790690">
                <a:moveTo>
                  <a:pt x="465099" y="0"/>
                </a:moveTo>
                <a:lnTo>
                  <a:pt x="0" y="0"/>
                </a:lnTo>
                <a:lnTo>
                  <a:pt x="0" y="6790435"/>
                </a:lnTo>
                <a:lnTo>
                  <a:pt x="465099" y="6790435"/>
                </a:lnTo>
                <a:lnTo>
                  <a:pt x="465099" y="0"/>
                </a:lnTo>
                <a:close/>
              </a:path>
            </a:pathLst>
          </a:custGeom>
          <a:solidFill>
            <a:srgbClr val="04764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 txBox="1"/>
          <p:nvPr/>
        </p:nvSpPr>
        <p:spPr>
          <a:xfrm>
            <a:off x="57494" y="1750193"/>
            <a:ext cx="342900" cy="329501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2580"/>
              </a:lnSpc>
            </a:pPr>
            <a:r>
              <a:rPr dirty="0" sz="2500" spc="-95" b="1">
                <a:solidFill>
                  <a:srgbClr val="FFFFFF"/>
                </a:solidFill>
                <a:latin typeface="Arial"/>
                <a:cs typeface="Arial"/>
              </a:rPr>
              <a:t>Desafio</a:t>
            </a:r>
            <a:r>
              <a:rPr dirty="0" sz="2500" spc="-4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500" spc="-204" b="1">
                <a:solidFill>
                  <a:srgbClr val="FFFFFF"/>
                </a:solidFill>
                <a:latin typeface="Arial"/>
                <a:cs typeface="Arial"/>
              </a:rPr>
              <a:t>ASS</a:t>
            </a:r>
            <a:r>
              <a:rPr dirty="0" sz="2500" spc="-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500" spc="-30" b="1">
                <a:solidFill>
                  <a:srgbClr val="FFFFFF"/>
                </a:solidFill>
                <a:latin typeface="Arial"/>
                <a:cs typeface="Arial"/>
              </a:rPr>
              <a:t>2023/2024</a:t>
            </a:r>
            <a:endParaRPr sz="2500">
              <a:latin typeface="Arial"/>
              <a:cs typeface="Arial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686600" y="26809"/>
            <a:ext cx="9669145" cy="708025"/>
          </a:xfrm>
          <a:prstGeom prst="rect"/>
          <a:solidFill>
            <a:srgbClr val="047649"/>
          </a:solidFill>
        </p:spPr>
        <p:txBody>
          <a:bodyPr wrap="square" lIns="0" tIns="22225" rIns="0" bIns="0" rtlCol="0" vert="horz">
            <a:spAutoFit/>
          </a:bodyPr>
          <a:lstStyle/>
          <a:p>
            <a:pPr marL="91440">
              <a:lnSpc>
                <a:spcPct val="100000"/>
              </a:lnSpc>
              <a:spcBef>
                <a:spcPts val="175"/>
              </a:spcBef>
            </a:pPr>
            <a:r>
              <a:rPr dirty="0" spc="-220"/>
              <a:t>“Receitas</a:t>
            </a:r>
            <a:r>
              <a:rPr dirty="0" spc="-60"/>
              <a:t> </a:t>
            </a:r>
            <a:r>
              <a:rPr dirty="0" spc="-165"/>
              <a:t>Sustentáveis,</a:t>
            </a:r>
            <a:r>
              <a:rPr dirty="0" spc="-114"/>
              <a:t> </a:t>
            </a:r>
            <a:r>
              <a:rPr dirty="0" spc="-30"/>
              <a:t>têm</a:t>
            </a:r>
            <a:r>
              <a:rPr dirty="0" spc="-95"/>
              <a:t> </a:t>
            </a:r>
            <a:r>
              <a:rPr dirty="0" spc="-315"/>
              <a:t>TradiçÉo</a:t>
            </a:r>
            <a:r>
              <a:rPr dirty="0" sz="3200" spc="-315"/>
              <a:t>”</a:t>
            </a:r>
            <a:endParaRPr sz="3200"/>
          </a:p>
        </p:txBody>
      </p:sp>
      <p:pic>
        <p:nvPicPr>
          <p:cNvPr id="10" name="object 10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951" y="67589"/>
            <a:ext cx="437197" cy="433425"/>
          </a:xfrm>
          <a:prstGeom prst="rect">
            <a:avLst/>
          </a:prstGeom>
        </p:spPr>
      </p:pic>
      <p:sp>
        <p:nvSpPr>
          <p:cNvPr id="11" name="object 11" descr=""/>
          <p:cNvSpPr txBox="1"/>
          <p:nvPr/>
        </p:nvSpPr>
        <p:spPr>
          <a:xfrm>
            <a:off x="765454" y="2122423"/>
            <a:ext cx="145478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>
                <a:latin typeface="Calibri"/>
                <a:cs typeface="Calibri"/>
              </a:rPr>
              <a:t>INGREDIENTES: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765454" y="2670759"/>
            <a:ext cx="1710689" cy="11233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99085" indent="-286385">
              <a:lnSpc>
                <a:spcPct val="100000"/>
              </a:lnSpc>
              <a:spcBef>
                <a:spcPts val="100"/>
              </a:spcBef>
              <a:buChar char="-"/>
              <a:tabLst>
                <a:tab pos="299085" algn="l"/>
              </a:tabLst>
            </a:pPr>
            <a:r>
              <a:rPr dirty="0" sz="1800" spc="-10">
                <a:latin typeface="Calibri"/>
                <a:cs typeface="Calibri"/>
              </a:rPr>
              <a:t>massa</a:t>
            </a:r>
            <a:endParaRPr sz="180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spcBef>
                <a:spcPts val="5"/>
              </a:spcBef>
              <a:buChar char="-"/>
              <a:tabLst>
                <a:tab pos="299085" algn="l"/>
              </a:tabLst>
            </a:pPr>
            <a:r>
              <a:rPr dirty="0" sz="1800" spc="-10">
                <a:latin typeface="Calibri"/>
                <a:cs typeface="Calibri"/>
              </a:rPr>
              <a:t>Galinha/frango</a:t>
            </a:r>
            <a:endParaRPr sz="180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buChar char="-"/>
              <a:tabLst>
                <a:tab pos="299085" algn="l"/>
              </a:tabLst>
            </a:pPr>
            <a:r>
              <a:rPr dirty="0" sz="1800" spc="-10">
                <a:latin typeface="Calibri"/>
                <a:cs typeface="Calibri"/>
              </a:rPr>
              <a:t>Cebola</a:t>
            </a:r>
            <a:endParaRPr sz="180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buChar char="-"/>
              <a:tabLst>
                <a:tab pos="299085" algn="l"/>
              </a:tabLst>
            </a:pPr>
            <a:r>
              <a:rPr dirty="0" sz="1800" spc="-10">
                <a:latin typeface="Calibri"/>
                <a:cs typeface="Calibri"/>
              </a:rPr>
              <a:t>azeite</a:t>
            </a:r>
            <a:endParaRPr sz="1800">
              <a:latin typeface="Calibri"/>
              <a:cs typeface="Calibri"/>
            </a:endParaRPr>
          </a:p>
        </p:txBody>
      </p:sp>
      <p:pic>
        <p:nvPicPr>
          <p:cNvPr id="13" name="object 13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256782" y="2287028"/>
            <a:ext cx="3570477" cy="3693287"/>
          </a:xfrm>
          <a:prstGeom prst="rect">
            <a:avLst/>
          </a:prstGeom>
        </p:spPr>
      </p:pic>
      <p:sp>
        <p:nvSpPr>
          <p:cNvPr id="14" name="object 14" descr=""/>
          <p:cNvSpPr txBox="1"/>
          <p:nvPr/>
        </p:nvSpPr>
        <p:spPr>
          <a:xfrm>
            <a:off x="6237732" y="2267978"/>
            <a:ext cx="3608704" cy="3731895"/>
          </a:xfrm>
          <a:prstGeom prst="rect">
            <a:avLst/>
          </a:prstGeom>
          <a:ln w="38100">
            <a:solidFill>
              <a:srgbClr val="00AF5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935"/>
              </a:spcBef>
            </a:pPr>
            <a:endParaRPr sz="1800">
              <a:latin typeface="Times New Roman"/>
              <a:cs typeface="Times New Roman"/>
            </a:endParaRPr>
          </a:p>
          <a:p>
            <a:pPr algn="ctr" marL="635">
              <a:lnSpc>
                <a:spcPct val="100000"/>
              </a:lnSpc>
            </a:pPr>
            <a:r>
              <a:rPr dirty="0" sz="1800" spc="-20">
                <a:latin typeface="Calibri"/>
                <a:cs typeface="Calibri"/>
              </a:rPr>
              <a:t>FOTO</a:t>
            </a:r>
            <a:r>
              <a:rPr dirty="0" sz="1800" spc="-6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DO</a:t>
            </a:r>
            <a:r>
              <a:rPr dirty="0" sz="1800" spc="-40">
                <a:latin typeface="Calibri"/>
                <a:cs typeface="Calibri"/>
              </a:rPr>
              <a:t> </a:t>
            </a:r>
            <a:r>
              <a:rPr dirty="0" sz="1800" spc="-30">
                <a:latin typeface="Calibri"/>
                <a:cs typeface="Calibri"/>
              </a:rPr>
              <a:t>PRATO</a:t>
            </a:r>
            <a:r>
              <a:rPr dirty="0" sz="1800" spc="-4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FINALIZADO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5" name="object 15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35"/>
              </a:lnSpc>
            </a:pPr>
            <a:r>
              <a:rPr dirty="0" spc="-20"/>
              <a:t>https://alimentacaosaudavelesustentavel.abaae.pt/receitas-</a:t>
            </a:r>
            <a:r>
              <a:rPr dirty="0" spc="-10"/>
              <a:t>sustentaveis/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656437" y="1023708"/>
            <a:ext cx="9729470" cy="5293995"/>
            <a:chOff x="656437" y="1023708"/>
            <a:chExt cx="9729470" cy="5293995"/>
          </a:xfrm>
        </p:grpSpPr>
        <p:sp>
          <p:nvSpPr>
            <p:cNvPr id="3" name="object 3" descr=""/>
            <p:cNvSpPr/>
            <p:nvPr/>
          </p:nvSpPr>
          <p:spPr>
            <a:xfrm>
              <a:off x="686600" y="1052283"/>
              <a:ext cx="9669145" cy="777875"/>
            </a:xfrm>
            <a:custGeom>
              <a:avLst/>
              <a:gdLst/>
              <a:ahLst/>
              <a:cxnLst/>
              <a:rect l="l" t="t" r="r" b="b"/>
              <a:pathLst>
                <a:path w="9669145" h="777875">
                  <a:moveTo>
                    <a:pt x="0" y="777544"/>
                  </a:moveTo>
                  <a:lnTo>
                    <a:pt x="9668637" y="777544"/>
                  </a:lnTo>
                  <a:lnTo>
                    <a:pt x="9668637" y="0"/>
                  </a:lnTo>
                  <a:lnTo>
                    <a:pt x="0" y="0"/>
                  </a:lnTo>
                  <a:lnTo>
                    <a:pt x="0" y="777544"/>
                  </a:lnTo>
                  <a:close/>
                </a:path>
              </a:pathLst>
            </a:custGeom>
            <a:solidFill>
              <a:srgbClr val="385622">
                <a:alpha val="9019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686600" y="1052283"/>
              <a:ext cx="9669145" cy="826769"/>
            </a:xfrm>
            <a:custGeom>
              <a:avLst/>
              <a:gdLst/>
              <a:ahLst/>
              <a:cxnLst/>
              <a:rect l="l" t="t" r="r" b="b"/>
              <a:pathLst>
                <a:path w="9669145" h="826769">
                  <a:moveTo>
                    <a:pt x="0" y="826681"/>
                  </a:moveTo>
                  <a:lnTo>
                    <a:pt x="9668637" y="826681"/>
                  </a:lnTo>
                  <a:lnTo>
                    <a:pt x="9668637" y="0"/>
                  </a:lnTo>
                  <a:lnTo>
                    <a:pt x="0" y="0"/>
                  </a:lnTo>
                  <a:lnTo>
                    <a:pt x="0" y="826681"/>
                  </a:lnTo>
                  <a:close/>
                </a:path>
              </a:pathLst>
            </a:custGeom>
            <a:ln w="57149">
              <a:solidFill>
                <a:srgbClr val="00AF5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686600" y="1829828"/>
              <a:ext cx="9669145" cy="4457700"/>
            </a:xfrm>
            <a:custGeom>
              <a:avLst/>
              <a:gdLst/>
              <a:ahLst/>
              <a:cxnLst/>
              <a:rect l="l" t="t" r="r" b="b"/>
              <a:pathLst>
                <a:path w="9669145" h="4457700">
                  <a:moveTo>
                    <a:pt x="9668637" y="0"/>
                  </a:moveTo>
                  <a:lnTo>
                    <a:pt x="0" y="0"/>
                  </a:lnTo>
                  <a:lnTo>
                    <a:pt x="0" y="4457573"/>
                  </a:lnTo>
                  <a:lnTo>
                    <a:pt x="9668637" y="4457573"/>
                  </a:lnTo>
                  <a:lnTo>
                    <a:pt x="9668637" y="0"/>
                  </a:lnTo>
                  <a:close/>
                </a:path>
              </a:pathLst>
            </a:custGeom>
            <a:solidFill>
              <a:srgbClr val="C5DFB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686600" y="1829828"/>
              <a:ext cx="9669145" cy="4457700"/>
            </a:xfrm>
            <a:custGeom>
              <a:avLst/>
              <a:gdLst/>
              <a:ahLst/>
              <a:cxnLst/>
              <a:rect l="l" t="t" r="r" b="b"/>
              <a:pathLst>
                <a:path w="9669145" h="4457700">
                  <a:moveTo>
                    <a:pt x="0" y="4457573"/>
                  </a:moveTo>
                  <a:lnTo>
                    <a:pt x="9668637" y="4457573"/>
                  </a:lnTo>
                  <a:lnTo>
                    <a:pt x="9668637" y="0"/>
                  </a:lnTo>
                  <a:lnTo>
                    <a:pt x="0" y="0"/>
                  </a:lnTo>
                  <a:lnTo>
                    <a:pt x="0" y="4457573"/>
                  </a:lnTo>
                  <a:close/>
                </a:path>
              </a:pathLst>
            </a:custGeom>
            <a:ln w="60325">
              <a:solidFill>
                <a:srgbClr val="00AF5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 txBox="1"/>
          <p:nvPr/>
        </p:nvSpPr>
        <p:spPr>
          <a:xfrm>
            <a:off x="765454" y="1300988"/>
            <a:ext cx="3385820" cy="11214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>
                <a:latin typeface="Calibri"/>
                <a:cs typeface="Calibri"/>
              </a:rPr>
              <a:t>PROCEDIMENTOS: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110"/>
              </a:spcBef>
            </a:pPr>
            <a:endParaRPr sz="1800">
              <a:latin typeface="Calibri"/>
              <a:cs typeface="Calibri"/>
            </a:endParaRPr>
          </a:p>
          <a:p>
            <a:pPr marL="91440" indent="-88900">
              <a:lnSpc>
                <a:spcPct val="100000"/>
              </a:lnSpc>
              <a:buSzPct val="94444"/>
              <a:buFont typeface="Arial MT"/>
              <a:buChar char="•"/>
              <a:tabLst>
                <a:tab pos="91440" algn="l"/>
              </a:tabLst>
            </a:pPr>
            <a:r>
              <a:rPr dirty="0" sz="1800">
                <a:latin typeface="Calibri"/>
                <a:cs typeface="Calibri"/>
              </a:rPr>
              <a:t>1º)</a:t>
            </a:r>
            <a:r>
              <a:rPr dirty="0" sz="1800" spc="-55"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02429"/>
                </a:solidFill>
                <a:latin typeface="Calibri"/>
                <a:cs typeface="Calibri"/>
              </a:rPr>
              <a:t>Cozer</a:t>
            </a:r>
            <a:r>
              <a:rPr dirty="0" sz="1800" spc="-55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02429"/>
                </a:solidFill>
                <a:latin typeface="Calibri"/>
                <a:cs typeface="Calibri"/>
              </a:rPr>
              <a:t>galinha</a:t>
            </a:r>
            <a:r>
              <a:rPr dirty="0" sz="1800" spc="-55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02429"/>
                </a:solidFill>
                <a:latin typeface="Calibri"/>
                <a:cs typeface="Calibri"/>
              </a:rPr>
              <a:t>em</a:t>
            </a:r>
            <a:r>
              <a:rPr dirty="0" sz="1800" spc="-6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dirty="0" sz="1800" spc="-10">
                <a:solidFill>
                  <a:srgbClr val="202429"/>
                </a:solidFill>
                <a:latin typeface="Calibri"/>
                <a:cs typeface="Calibri"/>
              </a:rPr>
              <a:t>bastante</a:t>
            </a:r>
            <a:r>
              <a:rPr dirty="0" sz="1800" spc="-65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dirty="0" sz="1800" spc="-20">
                <a:solidFill>
                  <a:srgbClr val="202429"/>
                </a:solidFill>
                <a:latin typeface="Calibri"/>
                <a:cs typeface="Calibri"/>
              </a:rPr>
              <a:t>água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8" name="object 8" descr=""/>
          <p:cNvSpPr/>
          <p:nvPr/>
        </p:nvSpPr>
        <p:spPr>
          <a:xfrm>
            <a:off x="686600" y="6424607"/>
            <a:ext cx="6943090" cy="307975"/>
          </a:xfrm>
          <a:custGeom>
            <a:avLst/>
            <a:gdLst/>
            <a:ahLst/>
            <a:cxnLst/>
            <a:rect l="l" t="t" r="r" b="b"/>
            <a:pathLst>
              <a:path w="6943090" h="307975">
                <a:moveTo>
                  <a:pt x="6942582" y="0"/>
                </a:moveTo>
                <a:lnTo>
                  <a:pt x="0" y="0"/>
                </a:lnTo>
                <a:lnTo>
                  <a:pt x="0" y="307771"/>
                </a:lnTo>
                <a:lnTo>
                  <a:pt x="6942582" y="307771"/>
                </a:lnTo>
                <a:lnTo>
                  <a:pt x="6942582" y="0"/>
                </a:lnTo>
                <a:close/>
              </a:path>
            </a:pathLst>
          </a:custGeom>
          <a:solidFill>
            <a:srgbClr val="04764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/>
          <p:nvPr/>
        </p:nvSpPr>
        <p:spPr>
          <a:xfrm>
            <a:off x="0" y="-22"/>
            <a:ext cx="465455" cy="6790690"/>
          </a:xfrm>
          <a:custGeom>
            <a:avLst/>
            <a:gdLst/>
            <a:ahLst/>
            <a:cxnLst/>
            <a:rect l="l" t="t" r="r" b="b"/>
            <a:pathLst>
              <a:path w="465455" h="6790690">
                <a:moveTo>
                  <a:pt x="465099" y="0"/>
                </a:moveTo>
                <a:lnTo>
                  <a:pt x="0" y="0"/>
                </a:lnTo>
                <a:lnTo>
                  <a:pt x="0" y="6790435"/>
                </a:lnTo>
                <a:lnTo>
                  <a:pt x="465099" y="6790435"/>
                </a:lnTo>
                <a:lnTo>
                  <a:pt x="465099" y="0"/>
                </a:lnTo>
                <a:close/>
              </a:path>
            </a:pathLst>
          </a:custGeom>
          <a:solidFill>
            <a:srgbClr val="04764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 txBox="1"/>
          <p:nvPr/>
        </p:nvSpPr>
        <p:spPr>
          <a:xfrm>
            <a:off x="57494" y="1750193"/>
            <a:ext cx="342900" cy="329501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2580"/>
              </a:lnSpc>
            </a:pPr>
            <a:r>
              <a:rPr dirty="0" sz="2500" spc="-95" b="1">
                <a:solidFill>
                  <a:srgbClr val="FFFFFF"/>
                </a:solidFill>
                <a:latin typeface="Arial"/>
                <a:cs typeface="Arial"/>
              </a:rPr>
              <a:t>Desafio</a:t>
            </a:r>
            <a:r>
              <a:rPr dirty="0" sz="2500" spc="-4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500" spc="-204" b="1">
                <a:solidFill>
                  <a:srgbClr val="FFFFFF"/>
                </a:solidFill>
                <a:latin typeface="Arial"/>
                <a:cs typeface="Arial"/>
              </a:rPr>
              <a:t>ASS</a:t>
            </a:r>
            <a:r>
              <a:rPr dirty="0" sz="2500" spc="-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500" spc="-30" b="1">
                <a:solidFill>
                  <a:srgbClr val="FFFFFF"/>
                </a:solidFill>
                <a:latin typeface="Arial"/>
                <a:cs typeface="Arial"/>
              </a:rPr>
              <a:t>2023/2024</a:t>
            </a:r>
            <a:endParaRPr sz="2500">
              <a:latin typeface="Arial"/>
              <a:cs typeface="Arial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686600" y="26809"/>
            <a:ext cx="9669145" cy="708025"/>
          </a:xfrm>
          <a:prstGeom prst="rect"/>
          <a:solidFill>
            <a:srgbClr val="047649"/>
          </a:solidFill>
        </p:spPr>
        <p:txBody>
          <a:bodyPr wrap="square" lIns="0" tIns="22225" rIns="0" bIns="0" rtlCol="0" vert="horz">
            <a:spAutoFit/>
          </a:bodyPr>
          <a:lstStyle/>
          <a:p>
            <a:pPr marL="91440">
              <a:lnSpc>
                <a:spcPct val="100000"/>
              </a:lnSpc>
              <a:spcBef>
                <a:spcPts val="175"/>
              </a:spcBef>
            </a:pPr>
            <a:r>
              <a:rPr dirty="0" spc="-220"/>
              <a:t>“Receitas</a:t>
            </a:r>
            <a:r>
              <a:rPr dirty="0" spc="-60"/>
              <a:t> </a:t>
            </a:r>
            <a:r>
              <a:rPr dirty="0" spc="-165"/>
              <a:t>Sustentáveis,</a:t>
            </a:r>
            <a:r>
              <a:rPr dirty="0" spc="-114"/>
              <a:t> </a:t>
            </a:r>
            <a:r>
              <a:rPr dirty="0" spc="-30"/>
              <a:t>têm</a:t>
            </a:r>
            <a:r>
              <a:rPr dirty="0" spc="-95"/>
              <a:t> </a:t>
            </a:r>
            <a:r>
              <a:rPr dirty="0" spc="-315"/>
              <a:t>TradiçÉo</a:t>
            </a:r>
            <a:r>
              <a:rPr dirty="0" sz="3200" spc="-315"/>
              <a:t>”</a:t>
            </a:r>
            <a:endParaRPr sz="3200"/>
          </a:p>
        </p:txBody>
      </p:sp>
      <p:pic>
        <p:nvPicPr>
          <p:cNvPr id="12" name="object 1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951" y="67589"/>
            <a:ext cx="437197" cy="433425"/>
          </a:xfrm>
          <a:prstGeom prst="rect">
            <a:avLst/>
          </a:prstGeom>
        </p:spPr>
      </p:pic>
      <p:sp>
        <p:nvSpPr>
          <p:cNvPr id="13" name="object 13" descr=""/>
          <p:cNvSpPr txBox="1"/>
          <p:nvPr/>
        </p:nvSpPr>
        <p:spPr>
          <a:xfrm>
            <a:off x="765454" y="4252086"/>
            <a:ext cx="6741159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latin typeface="Calibri"/>
                <a:cs typeface="Calibri"/>
              </a:rPr>
              <a:t>2º)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 spc="-20">
                <a:solidFill>
                  <a:srgbClr val="202429"/>
                </a:solidFill>
                <a:latin typeface="Calibri"/>
                <a:cs typeface="Calibri"/>
              </a:rPr>
              <a:t>Acrescenta-</a:t>
            </a:r>
            <a:r>
              <a:rPr dirty="0" sz="1800">
                <a:solidFill>
                  <a:srgbClr val="202429"/>
                </a:solidFill>
                <a:latin typeface="Calibri"/>
                <a:cs typeface="Calibri"/>
              </a:rPr>
              <a:t>se</a:t>
            </a:r>
            <a:r>
              <a:rPr dirty="0" sz="1800" spc="-25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02429"/>
                </a:solidFill>
                <a:latin typeface="Calibri"/>
                <a:cs typeface="Calibri"/>
              </a:rPr>
              <a:t>1</a:t>
            </a:r>
            <a:r>
              <a:rPr dirty="0" sz="1800" spc="-15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02429"/>
                </a:solidFill>
                <a:latin typeface="Calibri"/>
                <a:cs typeface="Calibri"/>
              </a:rPr>
              <a:t>cebola</a:t>
            </a:r>
            <a:r>
              <a:rPr dirty="0" sz="1800" spc="-1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02429"/>
                </a:solidFill>
                <a:latin typeface="Calibri"/>
                <a:cs typeface="Calibri"/>
              </a:rPr>
              <a:t>pequena</a:t>
            </a:r>
            <a:r>
              <a:rPr dirty="0" sz="1800" spc="-15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02429"/>
                </a:solidFill>
                <a:latin typeface="Calibri"/>
                <a:cs typeface="Calibri"/>
              </a:rPr>
              <a:t>e</a:t>
            </a:r>
            <a:r>
              <a:rPr dirty="0" sz="1800" spc="-2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02429"/>
                </a:solidFill>
                <a:latin typeface="Calibri"/>
                <a:cs typeface="Calibri"/>
              </a:rPr>
              <a:t>1</a:t>
            </a:r>
            <a:r>
              <a:rPr dirty="0" sz="1800" spc="-5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02429"/>
                </a:solidFill>
                <a:latin typeface="Calibri"/>
                <a:cs typeface="Calibri"/>
              </a:rPr>
              <a:t>dente</a:t>
            </a:r>
            <a:r>
              <a:rPr dirty="0" sz="1800" spc="-1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02429"/>
                </a:solidFill>
                <a:latin typeface="Calibri"/>
                <a:cs typeface="Calibri"/>
              </a:rPr>
              <a:t>de</a:t>
            </a:r>
            <a:r>
              <a:rPr dirty="0" sz="1800" spc="-15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02429"/>
                </a:solidFill>
                <a:latin typeface="Calibri"/>
                <a:cs typeface="Calibri"/>
              </a:rPr>
              <a:t>alho</a:t>
            </a:r>
            <a:r>
              <a:rPr dirty="0" sz="1800" spc="-15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dirty="0" sz="1800" spc="-20">
                <a:solidFill>
                  <a:srgbClr val="202429"/>
                </a:solidFill>
                <a:latin typeface="Calibri"/>
                <a:cs typeface="Calibri"/>
              </a:rPr>
              <a:t>tempera-</a:t>
            </a:r>
            <a:r>
              <a:rPr dirty="0" sz="1800">
                <a:solidFill>
                  <a:srgbClr val="202429"/>
                </a:solidFill>
                <a:latin typeface="Calibri"/>
                <a:cs typeface="Calibri"/>
              </a:rPr>
              <a:t>se</a:t>
            </a:r>
            <a:r>
              <a:rPr dirty="0" sz="1800" spc="-15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02429"/>
                </a:solidFill>
                <a:latin typeface="Calibri"/>
                <a:cs typeface="Calibri"/>
              </a:rPr>
              <a:t>de</a:t>
            </a:r>
            <a:r>
              <a:rPr dirty="0" sz="1800" spc="-2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dirty="0" sz="1800" spc="-25">
                <a:solidFill>
                  <a:srgbClr val="202429"/>
                </a:solidFill>
                <a:latin typeface="Calibri"/>
                <a:cs typeface="Calibri"/>
              </a:rPr>
              <a:t>sal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14" name="object 14" descr=""/>
          <p:cNvGrpSpPr/>
          <p:nvPr/>
        </p:nvGrpSpPr>
        <p:grpSpPr>
          <a:xfrm>
            <a:off x="7571993" y="1958085"/>
            <a:ext cx="1497965" cy="3743960"/>
            <a:chOff x="7571993" y="1958085"/>
            <a:chExt cx="1497965" cy="3743960"/>
          </a:xfrm>
        </p:grpSpPr>
        <p:pic>
          <p:nvPicPr>
            <p:cNvPr id="15" name="object 15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629143" y="2015235"/>
              <a:ext cx="1373758" cy="1655952"/>
            </a:xfrm>
            <a:prstGeom prst="rect">
              <a:avLst/>
            </a:prstGeom>
          </p:spPr>
        </p:pic>
        <p:sp>
          <p:nvSpPr>
            <p:cNvPr id="16" name="object 16" descr=""/>
            <p:cNvSpPr/>
            <p:nvPr/>
          </p:nvSpPr>
          <p:spPr>
            <a:xfrm>
              <a:off x="7600568" y="1986660"/>
              <a:ext cx="1431290" cy="1713230"/>
            </a:xfrm>
            <a:custGeom>
              <a:avLst/>
              <a:gdLst/>
              <a:ahLst/>
              <a:cxnLst/>
              <a:rect l="l" t="t" r="r" b="b"/>
              <a:pathLst>
                <a:path w="1431290" h="1713229">
                  <a:moveTo>
                    <a:pt x="0" y="1713102"/>
                  </a:moveTo>
                  <a:lnTo>
                    <a:pt x="1430908" y="1713102"/>
                  </a:lnTo>
                  <a:lnTo>
                    <a:pt x="1430908" y="0"/>
                  </a:lnTo>
                  <a:lnTo>
                    <a:pt x="0" y="0"/>
                  </a:lnTo>
                  <a:lnTo>
                    <a:pt x="0" y="1713102"/>
                  </a:lnTo>
                  <a:close/>
                </a:path>
              </a:pathLst>
            </a:custGeom>
            <a:ln w="57150">
              <a:solidFill>
                <a:srgbClr val="00AF5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7" name="object 17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767954" y="3988701"/>
              <a:ext cx="1244511" cy="1655952"/>
            </a:xfrm>
            <a:prstGeom prst="rect">
              <a:avLst/>
            </a:prstGeom>
          </p:spPr>
        </p:pic>
        <p:sp>
          <p:nvSpPr>
            <p:cNvPr id="18" name="object 18" descr=""/>
            <p:cNvSpPr/>
            <p:nvPr/>
          </p:nvSpPr>
          <p:spPr>
            <a:xfrm>
              <a:off x="7739379" y="3960126"/>
              <a:ext cx="1301750" cy="1713230"/>
            </a:xfrm>
            <a:custGeom>
              <a:avLst/>
              <a:gdLst/>
              <a:ahLst/>
              <a:cxnLst/>
              <a:rect l="l" t="t" r="r" b="b"/>
              <a:pathLst>
                <a:path w="1301750" h="1713229">
                  <a:moveTo>
                    <a:pt x="0" y="1713102"/>
                  </a:moveTo>
                  <a:lnTo>
                    <a:pt x="1301623" y="1713102"/>
                  </a:lnTo>
                  <a:lnTo>
                    <a:pt x="1301623" y="0"/>
                  </a:lnTo>
                  <a:lnTo>
                    <a:pt x="0" y="0"/>
                  </a:lnTo>
                  <a:lnTo>
                    <a:pt x="0" y="1713102"/>
                  </a:lnTo>
                  <a:close/>
                </a:path>
              </a:pathLst>
            </a:custGeom>
            <a:ln w="57150">
              <a:solidFill>
                <a:srgbClr val="00AF5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9" name="object 19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35"/>
              </a:lnSpc>
            </a:pPr>
            <a:r>
              <a:rPr dirty="0" spc="-20"/>
              <a:t>https://alimentacaosaudavelesustentavel.abaae.pt/receitas-</a:t>
            </a:r>
            <a:r>
              <a:rPr dirty="0" spc="-10"/>
              <a:t>sustentaveis/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686600" y="6631076"/>
            <a:ext cx="6943090" cy="101600"/>
          </a:xfrm>
          <a:custGeom>
            <a:avLst/>
            <a:gdLst/>
            <a:ahLst/>
            <a:cxnLst/>
            <a:rect l="l" t="t" r="r" b="b"/>
            <a:pathLst>
              <a:path w="6943090" h="101600">
                <a:moveTo>
                  <a:pt x="0" y="101302"/>
                </a:moveTo>
                <a:lnTo>
                  <a:pt x="6942582" y="101302"/>
                </a:lnTo>
                <a:lnTo>
                  <a:pt x="6942582" y="0"/>
                </a:lnTo>
                <a:lnTo>
                  <a:pt x="0" y="0"/>
                </a:lnTo>
                <a:lnTo>
                  <a:pt x="0" y="101302"/>
                </a:lnTo>
                <a:close/>
              </a:path>
            </a:pathLst>
          </a:custGeom>
          <a:solidFill>
            <a:srgbClr val="04764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 txBox="1"/>
          <p:nvPr/>
        </p:nvSpPr>
        <p:spPr>
          <a:xfrm>
            <a:off x="778154" y="6505727"/>
            <a:ext cx="5310505" cy="1784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35"/>
              </a:lnSpc>
            </a:pPr>
            <a:r>
              <a:rPr dirty="0" sz="1400" spc="-20">
                <a:solidFill>
                  <a:srgbClr val="FFFFFF"/>
                </a:solidFill>
                <a:latin typeface="Calibri"/>
                <a:cs typeface="Calibri"/>
              </a:rPr>
              <a:t>https://alimentacaosaudavelesustentavel.abaae.pt/receitas-</a:t>
            </a:r>
            <a:r>
              <a:rPr dirty="0" sz="1400" spc="-10">
                <a:solidFill>
                  <a:srgbClr val="FFFFFF"/>
                </a:solidFill>
                <a:latin typeface="Calibri"/>
                <a:cs typeface="Calibri"/>
              </a:rPr>
              <a:t>sustentaveis/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0" y="-22"/>
            <a:ext cx="465455" cy="6790690"/>
          </a:xfrm>
          <a:custGeom>
            <a:avLst/>
            <a:gdLst/>
            <a:ahLst/>
            <a:cxnLst/>
            <a:rect l="l" t="t" r="r" b="b"/>
            <a:pathLst>
              <a:path w="465455" h="6790690">
                <a:moveTo>
                  <a:pt x="465099" y="0"/>
                </a:moveTo>
                <a:lnTo>
                  <a:pt x="0" y="0"/>
                </a:lnTo>
                <a:lnTo>
                  <a:pt x="0" y="6790435"/>
                </a:lnTo>
                <a:lnTo>
                  <a:pt x="465099" y="6790435"/>
                </a:lnTo>
                <a:lnTo>
                  <a:pt x="465099" y="0"/>
                </a:lnTo>
                <a:close/>
              </a:path>
            </a:pathLst>
          </a:custGeom>
          <a:solidFill>
            <a:srgbClr val="04764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 txBox="1"/>
          <p:nvPr/>
        </p:nvSpPr>
        <p:spPr>
          <a:xfrm>
            <a:off x="57494" y="1750193"/>
            <a:ext cx="342900" cy="329501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2580"/>
              </a:lnSpc>
            </a:pPr>
            <a:r>
              <a:rPr dirty="0" sz="2500" spc="-95" b="1">
                <a:solidFill>
                  <a:srgbClr val="FFFFFF"/>
                </a:solidFill>
                <a:latin typeface="Arial"/>
                <a:cs typeface="Arial"/>
              </a:rPr>
              <a:t>Desafio</a:t>
            </a:r>
            <a:r>
              <a:rPr dirty="0" sz="2500" spc="-4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500" spc="-204" b="1">
                <a:solidFill>
                  <a:srgbClr val="FFFFFF"/>
                </a:solidFill>
                <a:latin typeface="Arial"/>
                <a:cs typeface="Arial"/>
              </a:rPr>
              <a:t>ASS</a:t>
            </a:r>
            <a:r>
              <a:rPr dirty="0" sz="2500" spc="-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500" spc="-30" b="1">
                <a:solidFill>
                  <a:srgbClr val="FFFFFF"/>
                </a:solidFill>
                <a:latin typeface="Arial"/>
                <a:cs typeface="Arial"/>
              </a:rPr>
              <a:t>2023/2024</a:t>
            </a:r>
            <a:endParaRPr sz="25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86600" y="26809"/>
            <a:ext cx="9669145" cy="708025"/>
          </a:xfrm>
          <a:prstGeom prst="rect"/>
          <a:solidFill>
            <a:srgbClr val="047649"/>
          </a:solidFill>
        </p:spPr>
        <p:txBody>
          <a:bodyPr wrap="square" lIns="0" tIns="22225" rIns="0" bIns="0" rtlCol="0" vert="horz">
            <a:spAutoFit/>
          </a:bodyPr>
          <a:lstStyle/>
          <a:p>
            <a:pPr marL="91440">
              <a:lnSpc>
                <a:spcPct val="100000"/>
              </a:lnSpc>
              <a:spcBef>
                <a:spcPts val="175"/>
              </a:spcBef>
            </a:pPr>
            <a:r>
              <a:rPr dirty="0" spc="-220"/>
              <a:t>“Receitas</a:t>
            </a:r>
            <a:r>
              <a:rPr dirty="0" spc="-60"/>
              <a:t> </a:t>
            </a:r>
            <a:r>
              <a:rPr dirty="0" spc="-165"/>
              <a:t>Sustentáveis,</a:t>
            </a:r>
            <a:r>
              <a:rPr dirty="0" spc="-114"/>
              <a:t> </a:t>
            </a:r>
            <a:r>
              <a:rPr dirty="0" spc="-30"/>
              <a:t>têm</a:t>
            </a:r>
            <a:r>
              <a:rPr dirty="0" spc="-95"/>
              <a:t> </a:t>
            </a:r>
            <a:r>
              <a:rPr dirty="0" spc="-315"/>
              <a:t>TradiçÉo</a:t>
            </a:r>
            <a:r>
              <a:rPr dirty="0" sz="3200" spc="-315"/>
              <a:t>”</a:t>
            </a:r>
            <a:endParaRPr sz="3200"/>
          </a:p>
        </p:txBody>
      </p:sp>
      <p:pic>
        <p:nvPicPr>
          <p:cNvPr id="7" name="object 7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951" y="67589"/>
            <a:ext cx="437197" cy="433425"/>
          </a:xfrm>
          <a:prstGeom prst="rect">
            <a:avLst/>
          </a:prstGeom>
        </p:spPr>
      </p:pic>
      <p:grpSp>
        <p:nvGrpSpPr>
          <p:cNvPr id="8" name="object 8" descr=""/>
          <p:cNvGrpSpPr/>
          <p:nvPr/>
        </p:nvGrpSpPr>
        <p:grpSpPr>
          <a:xfrm>
            <a:off x="656437" y="1799551"/>
            <a:ext cx="9729470" cy="4862195"/>
            <a:chOff x="656437" y="1799551"/>
            <a:chExt cx="9729470" cy="4862195"/>
          </a:xfrm>
        </p:grpSpPr>
        <p:sp>
          <p:nvSpPr>
            <p:cNvPr id="9" name="object 9" descr=""/>
            <p:cNvSpPr/>
            <p:nvPr/>
          </p:nvSpPr>
          <p:spPr>
            <a:xfrm>
              <a:off x="686600" y="1829714"/>
              <a:ext cx="9669145" cy="4801870"/>
            </a:xfrm>
            <a:custGeom>
              <a:avLst/>
              <a:gdLst/>
              <a:ahLst/>
              <a:cxnLst/>
              <a:rect l="l" t="t" r="r" b="b"/>
              <a:pathLst>
                <a:path w="9669145" h="4801870">
                  <a:moveTo>
                    <a:pt x="9668637" y="0"/>
                  </a:moveTo>
                  <a:lnTo>
                    <a:pt x="0" y="0"/>
                  </a:lnTo>
                  <a:lnTo>
                    <a:pt x="0" y="4801362"/>
                  </a:lnTo>
                  <a:lnTo>
                    <a:pt x="9668637" y="4801362"/>
                  </a:lnTo>
                  <a:lnTo>
                    <a:pt x="9668637" y="0"/>
                  </a:lnTo>
                  <a:close/>
                </a:path>
              </a:pathLst>
            </a:custGeom>
            <a:solidFill>
              <a:srgbClr val="C5DFB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686600" y="1829714"/>
              <a:ext cx="9669145" cy="4801870"/>
            </a:xfrm>
            <a:custGeom>
              <a:avLst/>
              <a:gdLst/>
              <a:ahLst/>
              <a:cxnLst/>
              <a:rect l="l" t="t" r="r" b="b"/>
              <a:pathLst>
                <a:path w="9669145" h="4801870">
                  <a:moveTo>
                    <a:pt x="0" y="4801362"/>
                  </a:moveTo>
                  <a:lnTo>
                    <a:pt x="9668637" y="4801362"/>
                  </a:lnTo>
                  <a:lnTo>
                    <a:pt x="9668637" y="0"/>
                  </a:lnTo>
                  <a:lnTo>
                    <a:pt x="0" y="0"/>
                  </a:lnTo>
                  <a:lnTo>
                    <a:pt x="0" y="4801362"/>
                  </a:lnTo>
                  <a:close/>
                </a:path>
              </a:pathLst>
            </a:custGeom>
            <a:ln w="60324">
              <a:solidFill>
                <a:srgbClr val="00AF5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" name="object 11" descr=""/>
          <p:cNvSpPr txBox="1"/>
          <p:nvPr/>
        </p:nvSpPr>
        <p:spPr>
          <a:xfrm>
            <a:off x="765454" y="1330578"/>
            <a:ext cx="5873115" cy="13658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>
                <a:latin typeface="Calibri"/>
                <a:cs typeface="Calibri"/>
              </a:rPr>
              <a:t>PROCEDIMENTOS: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875"/>
              </a:spcBef>
            </a:pPr>
            <a:endParaRPr sz="18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dirty="0" sz="1800">
                <a:latin typeface="Calibri"/>
                <a:cs typeface="Calibri"/>
              </a:rPr>
              <a:t>3º)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02429"/>
                </a:solidFill>
                <a:latin typeface="Calibri"/>
                <a:cs typeface="Calibri"/>
              </a:rPr>
              <a:t>Depois</a:t>
            </a:r>
            <a:r>
              <a:rPr dirty="0" sz="1800" spc="-25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02429"/>
                </a:solidFill>
                <a:latin typeface="Calibri"/>
                <a:cs typeface="Calibri"/>
              </a:rPr>
              <a:t>de</a:t>
            </a:r>
            <a:r>
              <a:rPr dirty="0" sz="1800" spc="-35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02429"/>
                </a:solidFill>
                <a:latin typeface="Calibri"/>
                <a:cs typeface="Calibri"/>
              </a:rPr>
              <a:t>cozida</a:t>
            </a:r>
            <a:r>
              <a:rPr dirty="0" sz="1800" spc="-1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dirty="0" sz="1800" spc="-20">
                <a:solidFill>
                  <a:srgbClr val="202429"/>
                </a:solidFill>
                <a:latin typeface="Calibri"/>
                <a:cs typeface="Calibri"/>
              </a:rPr>
              <a:t>retira-</a:t>
            </a:r>
            <a:r>
              <a:rPr dirty="0" sz="1800">
                <a:solidFill>
                  <a:srgbClr val="202429"/>
                </a:solidFill>
                <a:latin typeface="Calibri"/>
                <a:cs typeface="Calibri"/>
              </a:rPr>
              <a:t>se</a:t>
            </a:r>
            <a:r>
              <a:rPr dirty="0" sz="1800" spc="-35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02429"/>
                </a:solidFill>
                <a:latin typeface="Calibri"/>
                <a:cs typeface="Calibri"/>
              </a:rPr>
              <a:t>a</a:t>
            </a:r>
            <a:r>
              <a:rPr dirty="0" sz="1800" spc="-25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02429"/>
                </a:solidFill>
                <a:latin typeface="Calibri"/>
                <a:cs typeface="Calibri"/>
              </a:rPr>
              <a:t>galinha</a:t>
            </a:r>
            <a:r>
              <a:rPr dirty="0" sz="1800" spc="-3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02429"/>
                </a:solidFill>
                <a:latin typeface="Calibri"/>
                <a:cs typeface="Calibri"/>
              </a:rPr>
              <a:t>e</a:t>
            </a:r>
            <a:r>
              <a:rPr dirty="0" sz="1800" spc="-35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dirty="0" sz="1800" spc="-10">
                <a:solidFill>
                  <a:srgbClr val="202429"/>
                </a:solidFill>
                <a:latin typeface="Calibri"/>
                <a:cs typeface="Calibri"/>
              </a:rPr>
              <a:t>deixa-</a:t>
            </a:r>
            <a:r>
              <a:rPr dirty="0" sz="1800">
                <a:solidFill>
                  <a:srgbClr val="202429"/>
                </a:solidFill>
                <a:latin typeface="Calibri"/>
                <a:cs typeface="Calibri"/>
              </a:rPr>
              <a:t>se</a:t>
            </a:r>
            <a:r>
              <a:rPr dirty="0" sz="1800" spc="-3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dirty="0" sz="1800" spc="-10">
                <a:solidFill>
                  <a:srgbClr val="202429"/>
                </a:solidFill>
                <a:latin typeface="Calibri"/>
                <a:cs typeface="Calibri"/>
              </a:rPr>
              <a:t>arrefecer</a:t>
            </a:r>
            <a:r>
              <a:rPr dirty="0" sz="1800" spc="-35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dirty="0" sz="1800" spc="-25">
                <a:solidFill>
                  <a:srgbClr val="202429"/>
                </a:solidFill>
                <a:latin typeface="Calibri"/>
                <a:cs typeface="Calibri"/>
              </a:rPr>
              <a:t>um </a:t>
            </a:r>
            <a:r>
              <a:rPr dirty="0" sz="1800">
                <a:solidFill>
                  <a:srgbClr val="202429"/>
                </a:solidFill>
                <a:latin typeface="Calibri"/>
                <a:cs typeface="Calibri"/>
              </a:rPr>
              <a:t>bocadinho</a:t>
            </a:r>
            <a:r>
              <a:rPr dirty="0" sz="1800" spc="-55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02429"/>
                </a:solidFill>
                <a:latin typeface="Calibri"/>
                <a:cs typeface="Calibri"/>
              </a:rPr>
              <a:t>para</a:t>
            </a:r>
            <a:r>
              <a:rPr dirty="0" sz="1800" spc="-8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02429"/>
                </a:solidFill>
                <a:latin typeface="Calibri"/>
                <a:cs typeface="Calibri"/>
              </a:rPr>
              <a:t>poder</a:t>
            </a:r>
            <a:r>
              <a:rPr dirty="0" sz="1800" spc="-7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dirty="0" sz="1800" spc="-10">
                <a:solidFill>
                  <a:srgbClr val="202429"/>
                </a:solidFill>
                <a:latin typeface="Calibri"/>
                <a:cs typeface="Calibri"/>
              </a:rPr>
              <a:t>desfiar;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765454" y="4042613"/>
            <a:ext cx="6223000" cy="5753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latin typeface="Calibri"/>
                <a:cs typeface="Calibri"/>
              </a:rPr>
              <a:t>4º)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02429"/>
                </a:solidFill>
                <a:latin typeface="Calibri"/>
                <a:cs typeface="Calibri"/>
              </a:rPr>
              <a:t>No</a:t>
            </a:r>
            <a:r>
              <a:rPr dirty="0" sz="1800" spc="-3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02429"/>
                </a:solidFill>
                <a:latin typeface="Calibri"/>
                <a:cs typeface="Calibri"/>
              </a:rPr>
              <a:t>caldo</a:t>
            </a:r>
            <a:r>
              <a:rPr dirty="0" sz="1800" spc="-1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dirty="0" sz="1800" spc="-30">
                <a:solidFill>
                  <a:srgbClr val="202429"/>
                </a:solidFill>
                <a:latin typeface="Calibri"/>
                <a:cs typeface="Calibri"/>
              </a:rPr>
              <a:t>coze-</a:t>
            </a:r>
            <a:r>
              <a:rPr dirty="0" sz="1800">
                <a:solidFill>
                  <a:srgbClr val="202429"/>
                </a:solidFill>
                <a:latin typeface="Calibri"/>
                <a:cs typeface="Calibri"/>
              </a:rPr>
              <a:t>se</a:t>
            </a:r>
            <a:r>
              <a:rPr dirty="0" sz="1800" spc="-1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02429"/>
                </a:solidFill>
                <a:latin typeface="Calibri"/>
                <a:cs typeface="Calibri"/>
              </a:rPr>
              <a:t>massinha</a:t>
            </a:r>
            <a:r>
              <a:rPr dirty="0" sz="1800" spc="-35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02429"/>
                </a:solidFill>
                <a:latin typeface="Calibri"/>
                <a:cs typeface="Calibri"/>
              </a:rPr>
              <a:t>para</a:t>
            </a:r>
            <a:r>
              <a:rPr dirty="0" sz="1800" spc="-2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02429"/>
                </a:solidFill>
                <a:latin typeface="Calibri"/>
                <a:cs typeface="Calibri"/>
              </a:rPr>
              <a:t>canja</a:t>
            </a:r>
            <a:r>
              <a:rPr dirty="0" sz="1800" spc="-25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dirty="0" sz="1800" spc="-10">
                <a:solidFill>
                  <a:srgbClr val="202429"/>
                </a:solidFill>
                <a:latin typeface="Calibri"/>
                <a:cs typeface="Calibri"/>
              </a:rPr>
              <a:t>junta-</a:t>
            </a:r>
            <a:r>
              <a:rPr dirty="0" sz="1800">
                <a:solidFill>
                  <a:srgbClr val="202429"/>
                </a:solidFill>
                <a:latin typeface="Calibri"/>
                <a:cs typeface="Calibri"/>
              </a:rPr>
              <a:t>se</a:t>
            </a:r>
            <a:r>
              <a:rPr dirty="0" sz="1800" spc="-3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02429"/>
                </a:solidFill>
                <a:latin typeface="Calibri"/>
                <a:cs typeface="Calibri"/>
              </a:rPr>
              <a:t>a</a:t>
            </a:r>
            <a:r>
              <a:rPr dirty="0" sz="1800" spc="-25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02429"/>
                </a:solidFill>
                <a:latin typeface="Calibri"/>
                <a:cs typeface="Calibri"/>
              </a:rPr>
              <a:t>carne</a:t>
            </a:r>
            <a:r>
              <a:rPr dirty="0" sz="1800" spc="-10">
                <a:solidFill>
                  <a:srgbClr val="202429"/>
                </a:solidFill>
                <a:latin typeface="Calibri"/>
                <a:cs typeface="Calibri"/>
              </a:rPr>
              <a:t> desfiada</a:t>
            </a:r>
            <a:endParaRPr sz="1800">
              <a:latin typeface="Calibri"/>
              <a:cs typeface="Calibri"/>
            </a:endParaRPr>
          </a:p>
          <a:p>
            <a:pPr marL="64135">
              <a:lnSpc>
                <a:spcPct val="100000"/>
              </a:lnSpc>
              <a:spcBef>
                <a:spcPts val="5"/>
              </a:spcBef>
            </a:pPr>
            <a:r>
              <a:rPr dirty="0" sz="1800">
                <a:solidFill>
                  <a:srgbClr val="202429"/>
                </a:solidFill>
                <a:latin typeface="Calibri"/>
                <a:cs typeface="Calibri"/>
              </a:rPr>
              <a:t>ao</a:t>
            </a:r>
            <a:r>
              <a:rPr dirty="0" sz="1800" spc="-20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02429"/>
                </a:solidFill>
                <a:latin typeface="Calibri"/>
                <a:cs typeface="Calibri"/>
              </a:rPr>
              <a:t>caldo</a:t>
            </a:r>
            <a:r>
              <a:rPr dirty="0" sz="1800" spc="-25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02429"/>
                </a:solidFill>
                <a:latin typeface="Calibri"/>
                <a:cs typeface="Calibri"/>
              </a:rPr>
              <a:t>e</a:t>
            </a:r>
            <a:r>
              <a:rPr dirty="0" sz="1800" spc="-25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202429"/>
                </a:solidFill>
                <a:latin typeface="Calibri"/>
                <a:cs typeface="Calibri"/>
              </a:rPr>
              <a:t>já</a:t>
            </a:r>
            <a:r>
              <a:rPr dirty="0" sz="1800" spc="-35">
                <a:solidFill>
                  <a:srgbClr val="202429"/>
                </a:solidFill>
                <a:latin typeface="Calibri"/>
                <a:cs typeface="Calibri"/>
              </a:rPr>
              <a:t> </a:t>
            </a:r>
            <a:r>
              <a:rPr dirty="0" sz="1800" spc="-20">
                <a:solidFill>
                  <a:srgbClr val="202429"/>
                </a:solidFill>
                <a:latin typeface="Calibri"/>
                <a:cs typeface="Calibri"/>
              </a:rPr>
              <a:t>está</a:t>
            </a:r>
            <a:endParaRPr sz="1800">
              <a:latin typeface="Calibri"/>
              <a:cs typeface="Calibri"/>
            </a:endParaRPr>
          </a:p>
        </p:txBody>
      </p:sp>
      <p:pic>
        <p:nvPicPr>
          <p:cNvPr id="13" name="object 13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253605" y="2046732"/>
            <a:ext cx="2824987" cy="1784985"/>
          </a:xfrm>
          <a:prstGeom prst="rect">
            <a:avLst/>
          </a:prstGeom>
        </p:spPr>
      </p:pic>
      <p:graphicFrame>
        <p:nvGraphicFramePr>
          <p:cNvPr id="14" name="object 14" descr=""/>
          <p:cNvGraphicFramePr>
            <a:graphicFrameLocks noGrp="1"/>
          </p:cNvGraphicFramePr>
          <p:nvPr/>
        </p:nvGraphicFramePr>
        <p:xfrm>
          <a:off x="7186866" y="1989582"/>
          <a:ext cx="3025140" cy="18415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3860"/>
                <a:gridCol w="2468245"/>
              </a:tblGrid>
              <a:tr h="182245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57150">
                      <a:solidFill>
                        <a:srgbClr val="00AF50"/>
                      </a:solidFill>
                      <a:prstDash val="solid"/>
                    </a:lnL>
                    <a:lnR w="57150">
                      <a:solidFill>
                        <a:srgbClr val="00AF50"/>
                      </a:solidFill>
                      <a:prstDash val="solid"/>
                    </a:lnR>
                    <a:lnT w="57150">
                      <a:solidFill>
                        <a:srgbClr val="00AF5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4770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57150">
                      <a:solidFill>
                        <a:srgbClr val="00AF50"/>
                      </a:solidFill>
                      <a:prstDash val="solid"/>
                    </a:lnL>
                    <a:lnR w="38100">
                      <a:solidFill>
                        <a:srgbClr val="00AF5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156845">
                        <a:lnSpc>
                          <a:spcPct val="100000"/>
                        </a:lnSpc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Imagem</a:t>
                      </a:r>
                      <a:r>
                        <a:rPr dirty="0" sz="18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da</a:t>
                      </a:r>
                      <a:r>
                        <a:rPr dirty="0" sz="18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preparação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38100">
                      <a:solidFill>
                        <a:srgbClr val="00AF50"/>
                      </a:solidFill>
                      <a:prstDash val="solid"/>
                    </a:lnL>
                    <a:lnR w="76200">
                      <a:solidFill>
                        <a:srgbClr val="00AF50"/>
                      </a:solidFill>
                      <a:prstDash val="solid"/>
                    </a:lnR>
                    <a:lnT w="38100">
                      <a:solidFill>
                        <a:srgbClr val="00AF50"/>
                      </a:solidFill>
                      <a:prstDash val="solid"/>
                    </a:lnT>
                    <a:lnB w="38100">
                      <a:solidFill>
                        <a:srgbClr val="00AF50"/>
                      </a:solidFill>
                      <a:prstDash val="solid"/>
                    </a:lnB>
                  </a:tcPr>
                </a:tc>
              </a:tr>
              <a:tr h="182245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57150">
                      <a:solidFill>
                        <a:srgbClr val="00AF50"/>
                      </a:solidFill>
                      <a:prstDash val="solid"/>
                    </a:lnL>
                    <a:lnR w="57150">
                      <a:solidFill>
                        <a:srgbClr val="00AF50"/>
                      </a:solidFill>
                      <a:prstDash val="solid"/>
                    </a:lnR>
                    <a:lnB w="57150">
                      <a:solidFill>
                        <a:srgbClr val="00AF5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grpSp>
        <p:nvGrpSpPr>
          <p:cNvPr id="15" name="object 15" descr=""/>
          <p:cNvGrpSpPr/>
          <p:nvPr/>
        </p:nvGrpSpPr>
        <p:grpSpPr>
          <a:xfrm>
            <a:off x="7293102" y="4064203"/>
            <a:ext cx="1715770" cy="1770380"/>
            <a:chOff x="7293102" y="4064203"/>
            <a:chExt cx="1715770" cy="1770380"/>
          </a:xfrm>
        </p:grpSpPr>
        <p:pic>
          <p:nvPicPr>
            <p:cNvPr id="16" name="object 16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350252" y="4121353"/>
              <a:ext cx="1600961" cy="1655952"/>
            </a:xfrm>
            <a:prstGeom prst="rect">
              <a:avLst/>
            </a:prstGeom>
          </p:spPr>
        </p:pic>
        <p:sp>
          <p:nvSpPr>
            <p:cNvPr id="17" name="object 17" descr=""/>
            <p:cNvSpPr/>
            <p:nvPr/>
          </p:nvSpPr>
          <p:spPr>
            <a:xfrm>
              <a:off x="7321677" y="4092778"/>
              <a:ext cx="1658620" cy="1713230"/>
            </a:xfrm>
            <a:custGeom>
              <a:avLst/>
              <a:gdLst/>
              <a:ahLst/>
              <a:cxnLst/>
              <a:rect l="l" t="t" r="r" b="b"/>
              <a:pathLst>
                <a:path w="1658620" h="1713229">
                  <a:moveTo>
                    <a:pt x="0" y="1713102"/>
                  </a:moveTo>
                  <a:lnTo>
                    <a:pt x="1658111" y="1713102"/>
                  </a:lnTo>
                  <a:lnTo>
                    <a:pt x="1658111" y="0"/>
                  </a:lnTo>
                  <a:lnTo>
                    <a:pt x="0" y="0"/>
                  </a:lnTo>
                  <a:lnTo>
                    <a:pt x="0" y="1713102"/>
                  </a:lnTo>
                  <a:close/>
                </a:path>
              </a:pathLst>
            </a:custGeom>
            <a:ln w="57150">
              <a:solidFill>
                <a:srgbClr val="00AF5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Office1</dc:creator>
  <dc:title>Desafio ASS 2022/2023</dc:title>
  <dcterms:created xsi:type="dcterms:W3CDTF">2025-05-31T19:24:34Z</dcterms:created>
  <dcterms:modified xsi:type="dcterms:W3CDTF">2025-05-31T19:24:34Z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2025-05-29T00:00:00Z</vt:filetime>
  </property>
  <property fmtid="{D5CDD505-2E9C-101B-9397-08002B2CF9AE}" pid="3" name="Creator">
    <vt:lpwstr>Microsoft® PowerPoint® 2019</vt:lpwstr>
  </property>
  <property fmtid="{D5CDD505-2E9C-101B-9397-08002B2CF9AE}" pid="4" name="LastSaved">
    <vt:filetime>2025-05-31T00:00:00Z</vt:filetime>
  </property>
  <property fmtid="{D5CDD505-2E9C-101B-9397-08002B2CF9AE}" pid="5" name="Producer">
    <vt:lpwstr>Microsoft® PowerPoint® 2019</vt:lpwstr>
  </property>
</Properties>
</file>