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1DB54E-DD94-48D8-AF6E-5EA653763247}" v="41" dt="2025-05-29T10:38:36.6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29/05/2025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RECEITA: </a:t>
            </a:r>
            <a:r>
              <a:rPr lang="en-GB" b="1" dirty="0" err="1">
                <a:solidFill>
                  <a:prstClr val="black"/>
                </a:solidFill>
                <a:latin typeface="Calibri" panose="020F0502020204030204"/>
              </a:rPr>
              <a:t>Geleia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b="1" dirty="0" err="1">
                <a:solidFill>
                  <a:prstClr val="black"/>
                </a:solidFill>
                <a:latin typeface="Calibri" panose="020F0502020204030204"/>
              </a:rPr>
              <a:t>casca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lang="en-GB" b="1" dirty="0" err="1">
                <a:solidFill>
                  <a:prstClr val="black"/>
                </a:solidFill>
                <a:latin typeface="Calibri" panose="020F0502020204030204"/>
              </a:rPr>
              <a:t>laranja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2024/2025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1kg de casca de laranja</a:t>
            </a:r>
          </a:p>
          <a:p>
            <a:pPr marL="285750" indent="-285750">
              <a:buFontTx/>
              <a:buChar char="-"/>
            </a:pPr>
            <a:r>
              <a:rPr lang="pt-PT" dirty="0"/>
              <a:t>0,5l de sumo de laranja</a:t>
            </a:r>
          </a:p>
          <a:p>
            <a:pPr marL="285750" indent="-285750">
              <a:buFontTx/>
              <a:buChar char="-"/>
            </a:pPr>
            <a:r>
              <a:rPr lang="pt-PT" dirty="0"/>
              <a:t>polpa de 4 laranjas </a:t>
            </a:r>
          </a:p>
          <a:p>
            <a:pPr marL="285750" indent="-285750">
              <a:buFontTx/>
              <a:buChar char="-"/>
            </a:pPr>
            <a:r>
              <a:rPr lang="pt-PT" dirty="0"/>
              <a:t>700grs de açúcar</a:t>
            </a:r>
          </a:p>
          <a:p>
            <a:pPr marL="285750" indent="-285750">
              <a:buFontTx/>
              <a:buChar char="-"/>
            </a:pPr>
            <a:r>
              <a:rPr lang="pt-PT" dirty="0"/>
              <a:t>0,5l de água</a:t>
            </a:r>
          </a:p>
          <a:p>
            <a:pPr marL="285750" indent="-285750">
              <a:buFontTx/>
              <a:buChar char="-"/>
            </a:pPr>
            <a:r>
              <a:rPr lang="pt-PT" dirty="0"/>
              <a:t>1 pau de canela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5058602" y="2968033"/>
            <a:ext cx="3724706" cy="2308324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2" name="Imagem 1" descr="Uma imagem com texto, fruta, interior, laranja&#10;&#10;Descrição gerada automaticamente">
            <a:extLst>
              <a:ext uri="{FF2B5EF4-FFF2-40B4-BE49-F238E27FC236}">
                <a16:creationId xmlns:a16="http://schemas.microsoft.com/office/drawing/2014/main" id="{78E6E5DD-6B20-F8C0-61CD-679D2226C0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540" y="2909600"/>
            <a:ext cx="5068243" cy="2866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34163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Recolha, no refeitório da escola,  das cascas das laranjas </a:t>
            </a:r>
          </a:p>
          <a:p>
            <a:r>
              <a:rPr lang="pt-PT" dirty="0"/>
              <a:t>(sobremesa da refeição);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Após a lavagem das cascas, estas  são cortadas em tirinhas bastante  </a:t>
            </a:r>
          </a:p>
          <a:p>
            <a:r>
              <a:rPr lang="pt-PT" dirty="0"/>
              <a:t>finas (retirando a parte branca da casca);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4" name="Imagem 3" descr="Uma imagem com pessoa, interior, vestuário, Bancada&#10;&#10;Descrição gerada automaticamente">
            <a:extLst>
              <a:ext uri="{FF2B5EF4-FFF2-40B4-BE49-F238E27FC236}">
                <a16:creationId xmlns:a16="http://schemas.microsoft.com/office/drawing/2014/main" id="{35D7990E-6621-800C-729E-CB7A9CA04B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01080" y="1908699"/>
            <a:ext cx="1429385" cy="3183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E928F8B8-5985-DDCF-96F1-72EC51496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656" y="3500326"/>
            <a:ext cx="3596640" cy="161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908699"/>
            <a:ext cx="966865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As cascas são fervidas em água durante alguns minutos para lhes </a:t>
            </a:r>
          </a:p>
          <a:p>
            <a:r>
              <a:rPr lang="pt-PT" dirty="0"/>
              <a:t>retirar a acidez. Esta água não volta a ser utilizada;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4º)Depois do açúcar pesado e da água medida, vai a lume brando</a:t>
            </a:r>
          </a:p>
          <a:p>
            <a:r>
              <a:rPr lang="pt-PT" dirty="0"/>
              <a:t> numa panela larga, juntamente com o sumo e o pau de canela.</a:t>
            </a:r>
          </a:p>
          <a:p>
            <a:r>
              <a:rPr lang="pt-PT" dirty="0"/>
              <a:t> Quando entrar em fervura deve ser mexida  num ritmo lento, </a:t>
            </a:r>
          </a:p>
          <a:p>
            <a:r>
              <a:rPr lang="pt-PT" dirty="0"/>
              <a:t>mas contínuo, até fazer o ponto de estrada.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2589246-017F-5FFC-9656-04BA0290B5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2" b="30648"/>
          <a:stretch/>
        </p:blipFill>
        <p:spPr bwMode="auto">
          <a:xfrm>
            <a:off x="8568695" y="2179813"/>
            <a:ext cx="1705121" cy="185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2AD9796-CDE9-196C-639E-E0E8F5FE95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629" y="3429000"/>
            <a:ext cx="2358066" cy="3154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579915" y="2208065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 5º) Enquanto a geleia é feita, os frascos para a guardar devem ser </a:t>
            </a:r>
          </a:p>
          <a:p>
            <a:r>
              <a:rPr lang="pt-PT" dirty="0"/>
              <a:t>devidamente tratados ou seja esterilizados. Fervidos em água </a:t>
            </a:r>
          </a:p>
          <a:p>
            <a:r>
              <a:rPr lang="pt-PT" dirty="0"/>
              <a:t>(frascos e tampas) e depois escorridos num pano limpo. Coloca-se a </a:t>
            </a:r>
          </a:p>
          <a:p>
            <a:r>
              <a:rPr lang="pt-PT" dirty="0"/>
              <a:t>geleia no frasco, arrolha-se e volta a colocar-se na água a ferver, </a:t>
            </a:r>
          </a:p>
          <a:p>
            <a:r>
              <a:rPr lang="pt-PT" dirty="0"/>
              <a:t>durante alguns minutos. Retiram-se e colocam-se de forma invertida, a </a:t>
            </a:r>
          </a:p>
          <a:p>
            <a:r>
              <a:rPr lang="pt-PT" dirty="0"/>
              <a:t>repousar, a fim de otimizar a sua conservação . 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Agora, no bar da escola, a geleia é servida nas panquecas e degustada</a:t>
            </a:r>
          </a:p>
          <a:p>
            <a:r>
              <a:rPr lang="pt-PT" dirty="0"/>
              <a:t> pelos apreciadores.</a:t>
            </a:r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C845A47-9952-E39A-25D0-073249B11E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1" r="126"/>
          <a:stretch/>
        </p:blipFill>
        <p:spPr bwMode="auto">
          <a:xfrm>
            <a:off x="5520922" y="4663440"/>
            <a:ext cx="4611146" cy="206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8E40F00-6B0B-9227-7B56-93F1E7CB3B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22"/>
          <a:stretch/>
        </p:blipFill>
        <p:spPr bwMode="auto">
          <a:xfrm>
            <a:off x="8319785" y="2256013"/>
            <a:ext cx="1812283" cy="240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337</Words>
  <Application>Microsoft Office PowerPoint</Application>
  <PresentationFormat>Ecrã Panorâmico</PresentationFormat>
  <Paragraphs>77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2024/2025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Rosana Pires</cp:lastModifiedBy>
  <cp:revision>10</cp:revision>
  <dcterms:created xsi:type="dcterms:W3CDTF">2023-02-27T10:13:03Z</dcterms:created>
  <dcterms:modified xsi:type="dcterms:W3CDTF">2025-05-29T13:33:32Z</dcterms:modified>
</cp:coreProperties>
</file>