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12" name="Nível um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1" name="Nível 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2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30" name="Nível um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31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9" name="Nível um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0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8" name="Nível um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9" name="Marcador de Posição do Texto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8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73" name="Nível um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4" name="Marcador de Posição do Texto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Texto do título</a:t>
            </a:r>
          </a:p>
        </p:txBody>
      </p:sp>
      <p:sp>
        <p:nvSpPr>
          <p:cNvPr id="83" name="Marcador de Posição da Imagem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Nível um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85" name="Número do diapositivo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um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Retângulo 22"/>
          <p:cNvGrpSpPr/>
          <p:nvPr/>
        </p:nvGrpSpPr>
        <p:grpSpPr>
          <a:xfrm>
            <a:off x="686594" y="1082023"/>
            <a:ext cx="9668656" cy="826676"/>
            <a:chOff x="0" y="0"/>
            <a:chExt cx="9668654" cy="826675"/>
          </a:xfrm>
        </p:grpSpPr>
        <p:sp>
          <p:nvSpPr>
            <p:cNvPr id="94" name="Retângulo"/>
            <p:cNvSpPr/>
            <p:nvPr/>
          </p:nvSpPr>
          <p:spPr>
            <a:xfrm>
              <a:off x="-1" y="-1"/>
              <a:ext cx="9668656" cy="826677"/>
            </a:xfrm>
            <a:prstGeom prst="rect">
              <a:avLst/>
            </a:prstGeom>
            <a:solidFill>
              <a:srgbClr val="385724">
                <a:alpha val="9000"/>
              </a:srgbClr>
            </a:solidFill>
            <a:ln w="57150" cap="flat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" name="TÍTULO DA RECEITA: Arroz de Frango da Avó Glória"/>
            <p:cNvSpPr txBox="1"/>
            <p:nvPr/>
          </p:nvSpPr>
          <p:spPr>
            <a:xfrm>
              <a:off x="74294" y="246793"/>
              <a:ext cx="9520066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/>
              </a:pPr>
              <a:r>
                <a:t>TÍTULO DA RECEITA</a:t>
              </a:r>
              <a:r>
                <a:rPr b="0"/>
                <a:t>: Arroz de Frango da Avó Glória</a:t>
              </a:r>
            </a:p>
          </p:txBody>
        </p:sp>
      </p:grpSp>
      <p:sp>
        <p:nvSpPr>
          <p:cNvPr id="97" name="CaixaDeTexto 16"/>
          <p:cNvSpPr txBox="1"/>
          <p:nvPr/>
        </p:nvSpPr>
        <p:spPr>
          <a:xfrm>
            <a:off x="686595" y="6424602"/>
            <a:ext cx="6942600" cy="280800"/>
          </a:xfrm>
          <a:prstGeom prst="rect">
            <a:avLst/>
          </a:prstGeom>
          <a:solidFill>
            <a:srgbClr val="05764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https://alimentacaosaudavelesustentavel.abaae.pt/receitas-sustentaveis/</a:t>
            </a:r>
          </a:p>
        </p:txBody>
      </p:sp>
      <p:sp>
        <p:nvSpPr>
          <p:cNvPr id="98" name="Título 1"/>
          <p:cNvSpPr txBox="1"/>
          <p:nvPr>
            <p:ph type="title"/>
          </p:nvPr>
        </p:nvSpPr>
        <p:spPr>
          <a:xfrm rot="16200000">
            <a:off x="-3162658" y="3162659"/>
            <a:ext cx="6790412" cy="465094"/>
          </a:xfrm>
          <a:prstGeom prst="rect">
            <a:avLst/>
          </a:prstGeom>
          <a:solidFill>
            <a:srgbClr val="05764A"/>
          </a:solidFill>
        </p:spPr>
        <p:txBody>
          <a:bodyPr/>
          <a:lstStyle/>
          <a:p>
            <a:pPr algn="ctr" defTabSz="877823">
              <a:defRPr b="1" sz="2400">
                <a:solidFill>
                  <a:srgbClr val="FFFFFF"/>
                </a:solidFill>
                <a:latin typeface="Bahnschrift"/>
                <a:ea typeface="Bahnschrift"/>
                <a:cs typeface="Bahnschrift"/>
                <a:sym typeface="Bahnschrift"/>
              </a:defRPr>
            </a:pPr>
            <a:r>
              <a:t>Desafio ASS 2024/2025</a:t>
            </a:r>
            <a:r>
              <a:rPr b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</p:txBody>
      </p:sp>
      <p:sp>
        <p:nvSpPr>
          <p:cNvPr id="99" name="CaixaDeTexto 35"/>
          <p:cNvSpPr txBox="1"/>
          <p:nvPr/>
        </p:nvSpPr>
        <p:spPr>
          <a:xfrm>
            <a:off x="686594" y="26823"/>
            <a:ext cx="9668656" cy="701041"/>
          </a:xfrm>
          <a:prstGeom prst="rect">
            <a:avLst/>
          </a:prstGeom>
          <a:solidFill>
            <a:srgbClr val="05764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rgbClr val="FFFFFF"/>
                </a:solidFill>
                <a:latin typeface="Bahnschrift"/>
                <a:ea typeface="Bahnschrift"/>
                <a:cs typeface="Bahnschrift"/>
                <a:sym typeface="Bahnschrift"/>
              </a:defRPr>
            </a:pPr>
            <a:r>
              <a:t>“Receitas Sustentáveis, têm Tradição</a:t>
            </a:r>
            <a:r>
              <a:rPr sz="3200"/>
              <a:t>”</a:t>
            </a:r>
          </a:p>
        </p:txBody>
      </p:sp>
      <p:pic>
        <p:nvPicPr>
          <p:cNvPr id="100" name="Imagem 26" descr="Imagem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0" y="67587"/>
            <a:ext cx="437196" cy="43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CaixaDeTexto 6"/>
          <p:cNvSpPr txBox="1"/>
          <p:nvPr/>
        </p:nvSpPr>
        <p:spPr>
          <a:xfrm>
            <a:off x="686594" y="1829766"/>
            <a:ext cx="9668656" cy="4774913"/>
          </a:xfrm>
          <a:prstGeom prst="rect">
            <a:avLst/>
          </a:prstGeom>
          <a:solidFill>
            <a:srgbClr val="C5E0B4"/>
          </a:solidFill>
          <a:ln w="60325">
            <a:solidFill>
              <a:srgbClr val="00B05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</a:p>
          <a:p>
            <a:pPr/>
            <a:r>
              <a:t>INGREDIENTES:</a:t>
            </a:r>
          </a:p>
          <a:p>
            <a:pPr/>
          </a:p>
          <a:p>
            <a:pPr marL="285750" indent="-285750">
              <a:buSzPct val="100000"/>
              <a:buChar char="-"/>
            </a:pPr>
            <a:r>
              <a:t>Cinco ovos cozidos</a:t>
            </a:r>
          </a:p>
          <a:p>
            <a:pPr marL="285750" indent="-285750">
              <a:buSzPct val="100000"/>
              <a:buChar char="-"/>
            </a:pPr>
            <a:r>
              <a:t>Um frango caseiro partido em pedaços</a:t>
            </a:r>
          </a:p>
          <a:p>
            <a:pPr marL="285750" indent="-285750">
              <a:buSzPct val="100000"/>
              <a:buChar char="-"/>
            </a:pPr>
            <a:r>
              <a:t>Uma cebola</a:t>
            </a:r>
          </a:p>
          <a:p>
            <a:pPr marL="285750" indent="-285750">
              <a:buSzPct val="100000"/>
              <a:buChar char="-"/>
            </a:pPr>
            <a:r>
              <a:t>Um raminho de salsa</a:t>
            </a:r>
          </a:p>
          <a:p>
            <a:pPr marL="285750" indent="-285750">
              <a:buSzPct val="100000"/>
              <a:buChar char="-"/>
            </a:pPr>
            <a:r>
              <a:t>Uma cenoura aos cubos</a:t>
            </a:r>
          </a:p>
          <a:p>
            <a:pPr marL="285750" indent="-285750">
              <a:buSzPct val="100000"/>
              <a:buChar char="-"/>
            </a:pPr>
            <a:r>
              <a:t>Ervilhas</a:t>
            </a:r>
          </a:p>
          <a:p>
            <a:pPr marL="285750" indent="-285750">
              <a:buSzPct val="100000"/>
              <a:buChar char="-"/>
            </a:pPr>
            <a:r>
              <a:t>Ervilhas de quebrar</a:t>
            </a:r>
          </a:p>
          <a:p>
            <a:pPr marL="285750" indent="-285750">
              <a:buSzPct val="100000"/>
              <a:buChar char="-"/>
            </a:pPr>
            <a:r>
              <a:t>Azeite</a:t>
            </a:r>
          </a:p>
          <a:p>
            <a:pPr marL="285750" indent="-285750">
              <a:buSzPct val="100000"/>
              <a:buChar char="-"/>
            </a:pPr>
            <a:r>
              <a:t>Dois dentes de alho</a:t>
            </a:r>
          </a:p>
          <a:p>
            <a:pPr marL="285750" indent="-285750">
              <a:buSzPct val="100000"/>
              <a:buChar char="-"/>
            </a:pPr>
            <a:r>
              <a:t>Arroz </a:t>
            </a:r>
          </a:p>
          <a:p>
            <a:pPr marL="285750" indent="-285750">
              <a:buSzPct val="100000"/>
              <a:buChar char="-"/>
            </a:pPr>
            <a:r>
              <a:t>Temperos a gosto</a:t>
            </a:r>
          </a:p>
          <a:p>
            <a:pPr/>
          </a:p>
        </p:txBody>
      </p:sp>
      <p:pic>
        <p:nvPicPr>
          <p:cNvPr id="102" name="Captura de ecrã 2025-05-29, às 09.45.09.png" descr="Captura de ecrã 2025-05-29, às 09.45.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5038" y="1951046"/>
            <a:ext cx="2993695" cy="4532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Retângulo 22"/>
          <p:cNvGrpSpPr/>
          <p:nvPr/>
        </p:nvGrpSpPr>
        <p:grpSpPr>
          <a:xfrm>
            <a:off x="686594" y="1082023"/>
            <a:ext cx="9668656" cy="826676"/>
            <a:chOff x="0" y="0"/>
            <a:chExt cx="9668654" cy="826675"/>
          </a:xfrm>
        </p:grpSpPr>
        <p:sp>
          <p:nvSpPr>
            <p:cNvPr id="104" name="Retângulo"/>
            <p:cNvSpPr/>
            <p:nvPr/>
          </p:nvSpPr>
          <p:spPr>
            <a:xfrm>
              <a:off x="-1" y="-1"/>
              <a:ext cx="9668656" cy="826677"/>
            </a:xfrm>
            <a:prstGeom prst="rect">
              <a:avLst/>
            </a:prstGeom>
            <a:solidFill>
              <a:srgbClr val="385724">
                <a:alpha val="9000"/>
              </a:srgbClr>
            </a:solidFill>
            <a:ln w="57150" cap="flat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" name="PROCEDIMENTOS:"/>
            <p:cNvSpPr txBox="1"/>
            <p:nvPr/>
          </p:nvSpPr>
          <p:spPr>
            <a:xfrm>
              <a:off x="74294" y="246793"/>
              <a:ext cx="9520066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/>
              <a:r>
                <a:t>PROCEDIMENTOS: </a:t>
              </a:r>
            </a:p>
          </p:txBody>
        </p:sp>
      </p:grpSp>
      <p:sp>
        <p:nvSpPr>
          <p:cNvPr id="107" name="CaixaDeTexto 16"/>
          <p:cNvSpPr txBox="1"/>
          <p:nvPr/>
        </p:nvSpPr>
        <p:spPr>
          <a:xfrm>
            <a:off x="686595" y="6424602"/>
            <a:ext cx="6942600" cy="280800"/>
          </a:xfrm>
          <a:prstGeom prst="rect">
            <a:avLst/>
          </a:prstGeom>
          <a:solidFill>
            <a:srgbClr val="05764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https://alimentacaosaudavelesustentavel.abaae.pt/receitas-sustentaveis/</a:t>
            </a:r>
          </a:p>
        </p:txBody>
      </p:sp>
      <p:sp>
        <p:nvSpPr>
          <p:cNvPr id="108" name="Título 1"/>
          <p:cNvSpPr txBox="1"/>
          <p:nvPr>
            <p:ph type="title"/>
          </p:nvPr>
        </p:nvSpPr>
        <p:spPr>
          <a:xfrm rot="16200000">
            <a:off x="-3162658" y="3162659"/>
            <a:ext cx="6790412" cy="465094"/>
          </a:xfrm>
          <a:prstGeom prst="rect">
            <a:avLst/>
          </a:prstGeom>
          <a:solidFill>
            <a:srgbClr val="05764A"/>
          </a:solidFill>
        </p:spPr>
        <p:txBody>
          <a:bodyPr/>
          <a:lstStyle/>
          <a:p>
            <a:pPr algn="ctr" defTabSz="877823">
              <a:defRPr b="1" sz="2400">
                <a:solidFill>
                  <a:srgbClr val="FFFFFF"/>
                </a:solidFill>
                <a:latin typeface="Bahnschrift"/>
                <a:ea typeface="Bahnschrift"/>
                <a:cs typeface="Bahnschrift"/>
                <a:sym typeface="Bahnschrift"/>
              </a:defRPr>
            </a:pPr>
            <a:r>
              <a:t>Desafio ASS 2024/2025</a:t>
            </a:r>
            <a:r>
              <a:rPr b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</p:txBody>
      </p:sp>
      <p:sp>
        <p:nvSpPr>
          <p:cNvPr id="109" name="CaixaDeTexto 35"/>
          <p:cNvSpPr txBox="1"/>
          <p:nvPr/>
        </p:nvSpPr>
        <p:spPr>
          <a:xfrm>
            <a:off x="686594" y="26823"/>
            <a:ext cx="9668656" cy="701041"/>
          </a:xfrm>
          <a:prstGeom prst="rect">
            <a:avLst/>
          </a:prstGeom>
          <a:solidFill>
            <a:srgbClr val="05764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rgbClr val="FFFFFF"/>
                </a:solidFill>
                <a:latin typeface="Bahnschrift"/>
                <a:ea typeface="Bahnschrift"/>
                <a:cs typeface="Bahnschrift"/>
                <a:sym typeface="Bahnschrift"/>
              </a:defRPr>
            </a:pPr>
            <a:r>
              <a:t>“Receitas Sustentáveis, têm Tradição</a:t>
            </a:r>
            <a:r>
              <a:rPr sz="3200"/>
              <a:t>”</a:t>
            </a:r>
          </a:p>
        </p:txBody>
      </p:sp>
      <p:pic>
        <p:nvPicPr>
          <p:cNvPr id="110" name="Imagem 26" descr="Imagem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0" y="67587"/>
            <a:ext cx="437196" cy="43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CaixaDeTexto 6"/>
          <p:cNvSpPr txBox="1"/>
          <p:nvPr/>
        </p:nvSpPr>
        <p:spPr>
          <a:xfrm>
            <a:off x="686594" y="1829766"/>
            <a:ext cx="9668656" cy="4482813"/>
          </a:xfrm>
          <a:prstGeom prst="rect">
            <a:avLst/>
          </a:prstGeom>
          <a:solidFill>
            <a:srgbClr val="C5E0B4"/>
          </a:solidFill>
          <a:ln w="60325">
            <a:solidFill>
              <a:srgbClr val="00B05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</a:p>
          <a:p>
            <a:pPr/>
            <a:r>
              <a:t>1º) Num tacho, fazer um estrugido com azeite, alho e cebola. </a:t>
            </a:r>
          </a:p>
          <a:p>
            <a:pPr/>
            <a:r>
              <a:t>Quando a cebola já estiver macia, colocar um pouco de água e juntar </a:t>
            </a:r>
          </a:p>
          <a:p>
            <a:pPr/>
            <a:r>
              <a:t>o frango aos pedaços.</a:t>
            </a:r>
          </a:p>
          <a:p>
            <a:pPr/>
          </a:p>
          <a:p>
            <a:pPr/>
            <a:r>
              <a:t>2º) Quando o frango já estiver cozinhado, juntar uma medida de arroz </a:t>
            </a:r>
          </a:p>
          <a:p>
            <a:pPr/>
            <a:r>
              <a:t>para três de água, as ervilhas, as ervilhas de quebrar, a cenoura e </a:t>
            </a:r>
          </a:p>
          <a:p>
            <a:pPr/>
            <a:r>
              <a:t>temperar a gosto.  </a:t>
            </a:r>
          </a:p>
          <a:p>
            <a:pPr marL="285750" indent="-285750">
              <a:buSzPct val="100000"/>
              <a:buChar char="-"/>
            </a:pPr>
          </a:p>
          <a:p>
            <a:pPr marL="285750" indent="-285750">
              <a:buSzPct val="100000"/>
              <a:buChar char="-"/>
            </a:pPr>
          </a:p>
          <a:p>
            <a:pPr/>
          </a:p>
          <a:p>
            <a:pPr/>
          </a:p>
          <a:p>
            <a:pPr marL="285750" indent="-285750">
              <a:buSzPct val="100000"/>
              <a:buChar char="-"/>
            </a:pPr>
          </a:p>
          <a:p>
            <a:pPr/>
          </a:p>
        </p:txBody>
      </p:sp>
      <p:pic>
        <p:nvPicPr>
          <p:cNvPr id="112" name="Captura de ecrã 2025-05-29, às 09.44.19.png" descr="Captura de ecrã 2025-05-29, às 09.44.1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9162" y="1883465"/>
            <a:ext cx="1982650" cy="2259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Captura de ecrã 2025-05-29, às 09.44.41.png" descr="Captura de ecrã 2025-05-29, às 09.44.4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93026" y="4169136"/>
            <a:ext cx="1954922" cy="2122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Retângulo 22"/>
          <p:cNvGrpSpPr/>
          <p:nvPr/>
        </p:nvGrpSpPr>
        <p:grpSpPr>
          <a:xfrm>
            <a:off x="686594" y="1082023"/>
            <a:ext cx="9668656" cy="826676"/>
            <a:chOff x="0" y="0"/>
            <a:chExt cx="9668654" cy="826675"/>
          </a:xfrm>
        </p:grpSpPr>
        <p:sp>
          <p:nvSpPr>
            <p:cNvPr id="115" name="Retângulo"/>
            <p:cNvSpPr/>
            <p:nvPr/>
          </p:nvSpPr>
          <p:spPr>
            <a:xfrm>
              <a:off x="-1" y="-1"/>
              <a:ext cx="9668656" cy="826677"/>
            </a:xfrm>
            <a:prstGeom prst="rect">
              <a:avLst/>
            </a:prstGeom>
            <a:solidFill>
              <a:srgbClr val="385724">
                <a:alpha val="9000"/>
              </a:srgbClr>
            </a:solidFill>
            <a:ln w="57150" cap="flat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" name="PROCEDIMENTOS:"/>
            <p:cNvSpPr txBox="1"/>
            <p:nvPr/>
          </p:nvSpPr>
          <p:spPr>
            <a:xfrm>
              <a:off x="74294" y="246793"/>
              <a:ext cx="9520066" cy="3330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/>
              <a:r>
                <a:t>PROCEDIMENTOS: </a:t>
              </a:r>
            </a:p>
          </p:txBody>
        </p:sp>
      </p:grpSp>
      <p:sp>
        <p:nvSpPr>
          <p:cNvPr id="118" name="CaixaDeTexto 16"/>
          <p:cNvSpPr txBox="1"/>
          <p:nvPr/>
        </p:nvSpPr>
        <p:spPr>
          <a:xfrm>
            <a:off x="686595" y="6424602"/>
            <a:ext cx="6942600" cy="280800"/>
          </a:xfrm>
          <a:prstGeom prst="rect">
            <a:avLst/>
          </a:prstGeom>
          <a:solidFill>
            <a:srgbClr val="05764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https://alimentacaosaudavelesustentavel.abaae.pt/receitas-sustentaveis/</a:t>
            </a:r>
          </a:p>
        </p:txBody>
      </p:sp>
      <p:sp>
        <p:nvSpPr>
          <p:cNvPr id="119" name="Título 1"/>
          <p:cNvSpPr txBox="1"/>
          <p:nvPr>
            <p:ph type="title"/>
          </p:nvPr>
        </p:nvSpPr>
        <p:spPr>
          <a:xfrm rot="16200000">
            <a:off x="-3162658" y="3162659"/>
            <a:ext cx="6790412" cy="465094"/>
          </a:xfrm>
          <a:prstGeom prst="rect">
            <a:avLst/>
          </a:prstGeom>
          <a:solidFill>
            <a:srgbClr val="05764A"/>
          </a:solidFill>
        </p:spPr>
        <p:txBody>
          <a:bodyPr/>
          <a:lstStyle/>
          <a:p>
            <a:pPr algn="ctr" defTabSz="877823">
              <a:defRPr b="1" sz="2400">
                <a:solidFill>
                  <a:srgbClr val="FFFFFF"/>
                </a:solidFill>
                <a:latin typeface="Bahnschrift"/>
                <a:ea typeface="Bahnschrift"/>
                <a:cs typeface="Bahnschrift"/>
                <a:sym typeface="Bahnschrift"/>
              </a:defRPr>
            </a:pPr>
            <a:r>
              <a:t>Desafio ASS 2023/2024</a:t>
            </a:r>
            <a:r>
              <a:rPr b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</p:txBody>
      </p:sp>
      <p:sp>
        <p:nvSpPr>
          <p:cNvPr id="120" name="CaixaDeTexto 35"/>
          <p:cNvSpPr txBox="1"/>
          <p:nvPr/>
        </p:nvSpPr>
        <p:spPr>
          <a:xfrm>
            <a:off x="686594" y="26823"/>
            <a:ext cx="9668656" cy="701041"/>
          </a:xfrm>
          <a:prstGeom prst="rect">
            <a:avLst/>
          </a:prstGeom>
          <a:solidFill>
            <a:srgbClr val="05764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>
                <a:solidFill>
                  <a:srgbClr val="FFFFFF"/>
                </a:solidFill>
                <a:latin typeface="Bahnschrift"/>
                <a:ea typeface="Bahnschrift"/>
                <a:cs typeface="Bahnschrift"/>
                <a:sym typeface="Bahnschrift"/>
              </a:defRPr>
            </a:pPr>
            <a:r>
              <a:t>“Receitas Sustentáveis, têm Tradição</a:t>
            </a:r>
            <a:r>
              <a:rPr sz="3200"/>
              <a:t>”</a:t>
            </a:r>
          </a:p>
        </p:txBody>
      </p:sp>
      <p:pic>
        <p:nvPicPr>
          <p:cNvPr id="121" name="Imagem 26" descr="Imagem 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0" y="67587"/>
            <a:ext cx="437196" cy="43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aixaDeTexto 6"/>
          <p:cNvSpPr txBox="1"/>
          <p:nvPr/>
        </p:nvSpPr>
        <p:spPr>
          <a:xfrm>
            <a:off x="686594" y="1829766"/>
            <a:ext cx="9668656" cy="4482813"/>
          </a:xfrm>
          <a:prstGeom prst="rect">
            <a:avLst/>
          </a:prstGeom>
          <a:solidFill>
            <a:srgbClr val="C5E0B4"/>
          </a:solidFill>
          <a:ln w="60325">
            <a:solidFill>
              <a:srgbClr val="00B05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</a:p>
          <a:p>
            <a:pPr/>
            <a:r>
              <a:t>3º) Quando o arroz estiver cozido, servir e guarnecer </a:t>
            </a:r>
          </a:p>
          <a:p>
            <a:pPr/>
            <a:r>
              <a:t>com a salsa e os ovos cozidos.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marL="285750" indent="-285750">
              <a:buSzPct val="100000"/>
              <a:buChar char="-"/>
            </a:pPr>
          </a:p>
          <a:p>
            <a:pPr/>
          </a:p>
          <a:p>
            <a:pPr marL="285750" indent="-285750">
              <a:buSzPct val="100000"/>
              <a:buChar char="-"/>
            </a:pPr>
          </a:p>
          <a:p>
            <a:pPr/>
          </a:p>
        </p:txBody>
      </p:sp>
      <p:pic>
        <p:nvPicPr>
          <p:cNvPr id="123" name="Captura de ecrã 2025-05-29, às 09.34.01.png" descr="Captura de ecrã 2025-05-29, às 09.34.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0984" y="2002508"/>
            <a:ext cx="3974868" cy="4137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