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188" r:id="rId2"/>
    <p:sldId id="1193" r:id="rId3"/>
    <p:sldId id="1189" r:id="rId4"/>
    <p:sldId id="1192" r:id="rId5"/>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26165-1E18-4B17-FEFD-848B5CD754D8}"/>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A696A831-8CEB-1D43-DC2D-8CEEEBB68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28B36003-54C7-4CFB-634F-DE234CC48B8A}"/>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5" name="Marcador de Posição do Rodapé 4">
            <a:extLst>
              <a:ext uri="{FF2B5EF4-FFF2-40B4-BE49-F238E27FC236}">
                <a16:creationId xmlns:a16="http://schemas.microsoft.com/office/drawing/2014/main" id="{FCA8F8E0-DAC0-B0FB-DAF2-F71949569B8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AFC390B-21A3-EB93-E6D7-A4A5F1146925}"/>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171080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9CC68-62D9-F860-6138-39C47B40CEC5}"/>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9148357D-45E0-0CAD-C1E2-278288BF6642}"/>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C418DB9-19E0-1347-7879-3C9D37962BAD}"/>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5" name="Marcador de Posição do Rodapé 4">
            <a:extLst>
              <a:ext uri="{FF2B5EF4-FFF2-40B4-BE49-F238E27FC236}">
                <a16:creationId xmlns:a16="http://schemas.microsoft.com/office/drawing/2014/main" id="{80E75C0E-B89D-2FAC-CE4A-D63A2747780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9336A7F-FCF3-E202-999C-6876E8E1F6ED}"/>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74143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E277BC9-FC1D-09E1-CA78-192577155ACB}"/>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330C3F2-FA01-BFD9-5066-1BF1AC178DAD}"/>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36522744-3CE4-D021-4CB8-75536197E863}"/>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5" name="Marcador de Posição do Rodapé 4">
            <a:extLst>
              <a:ext uri="{FF2B5EF4-FFF2-40B4-BE49-F238E27FC236}">
                <a16:creationId xmlns:a16="http://schemas.microsoft.com/office/drawing/2014/main" id="{4C3F5B31-2E7E-E1B0-55D8-B5203A4B2DD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B05BEF5-4FEA-145C-8BB9-C1ACFA99E588}"/>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21794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07F01-F726-BA9E-88FA-87CC0513D88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9D9774A-BEC0-3CD4-542E-E6BA41A3CF0C}"/>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D833A447-6C80-7E25-B806-6C99E827B511}"/>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5" name="Marcador de Posição do Rodapé 4">
            <a:extLst>
              <a:ext uri="{FF2B5EF4-FFF2-40B4-BE49-F238E27FC236}">
                <a16:creationId xmlns:a16="http://schemas.microsoft.com/office/drawing/2014/main" id="{BAB55647-1526-D447-F03B-94B824C7E7E5}"/>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FEC5440-476A-686C-C549-E0D39A9D2ABE}"/>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147676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190762-CB1F-A95B-6F98-0E8A09F3E000}"/>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7FF22BBC-ED11-0220-8255-0D64A7D78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EDAEC8C2-EB57-D72D-E1B5-1F38495B2850}"/>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5" name="Marcador de Posição do Rodapé 4">
            <a:extLst>
              <a:ext uri="{FF2B5EF4-FFF2-40B4-BE49-F238E27FC236}">
                <a16:creationId xmlns:a16="http://schemas.microsoft.com/office/drawing/2014/main" id="{C30E16B7-867A-F17F-0A7E-624D253883FB}"/>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8C1792D-81B0-BC88-8586-1947DCDF8A3C}"/>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168398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D7820-8674-57BD-A83C-A96167C8250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D280E7E-FD25-442F-61AD-E9C852DC0BEE}"/>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53873DAD-2503-3DF1-EF07-B4F4739E89AC}"/>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F7B52DDF-F60D-C5A8-18B2-DCF6514D799B}"/>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6" name="Marcador de Posição do Rodapé 5">
            <a:extLst>
              <a:ext uri="{FF2B5EF4-FFF2-40B4-BE49-F238E27FC236}">
                <a16:creationId xmlns:a16="http://schemas.microsoft.com/office/drawing/2014/main" id="{00799CB3-E490-FC7D-3451-57A6101C3D34}"/>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97E31EC-AEA0-A6F6-6957-634E849E2995}"/>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27097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38457-1059-1835-6D9B-A10F64FE3BC9}"/>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4FA122B5-5E8E-A83A-2CA1-09103DFDD9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539FF231-0BC4-0845-20CA-741EB21AB0CA}"/>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C53DCFA1-BBE9-1F7B-AE0B-90B3D146E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90962913-CBC3-F64F-77C1-41121C6DECF4}"/>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9ACD432B-BDE9-86BF-1A60-2FCC0631A1E6}"/>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8" name="Marcador de Posição do Rodapé 7">
            <a:extLst>
              <a:ext uri="{FF2B5EF4-FFF2-40B4-BE49-F238E27FC236}">
                <a16:creationId xmlns:a16="http://schemas.microsoft.com/office/drawing/2014/main" id="{63A76A14-BA5B-6D51-EFA8-6D28AFF10AA8}"/>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66A2C3D7-182A-EB6F-5BF5-2320C7C0BADE}"/>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57097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72911-F6EC-74F2-04C6-F4378196E7EF}"/>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05C2E833-31EB-D9B8-AA3B-142EEC0678A9}"/>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4" name="Marcador de Posição do Rodapé 3">
            <a:extLst>
              <a:ext uri="{FF2B5EF4-FFF2-40B4-BE49-F238E27FC236}">
                <a16:creationId xmlns:a16="http://schemas.microsoft.com/office/drawing/2014/main" id="{FEF9E0D4-F993-2527-5F20-9258D82D181D}"/>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744E2744-8233-3840-6350-99A7111917B2}"/>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13160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AA213ED2-2B5D-6C11-E1EF-FC3AB2594B3B}"/>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3" name="Marcador de Posição do Rodapé 2">
            <a:extLst>
              <a:ext uri="{FF2B5EF4-FFF2-40B4-BE49-F238E27FC236}">
                <a16:creationId xmlns:a16="http://schemas.microsoft.com/office/drawing/2014/main" id="{4B0276F1-FF58-FA52-E5DE-DCCCD1EABAFA}"/>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C460F91B-E5ED-A042-A5D6-50BB8BDE8DFC}"/>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407170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797CD3-F935-840F-040C-90D4F39BD270}"/>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499366F-1E29-634B-05D0-F9821573D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E3F6556B-6D0B-246C-2859-42B3766FC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B933AB06-42BB-4A12-B31A-8CE7F46B58C1}"/>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6" name="Marcador de Posição do Rodapé 5">
            <a:extLst>
              <a:ext uri="{FF2B5EF4-FFF2-40B4-BE49-F238E27FC236}">
                <a16:creationId xmlns:a16="http://schemas.microsoft.com/office/drawing/2014/main" id="{509EE807-BF45-3715-526B-1F1206E6F8E1}"/>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A983A9FB-4F00-216D-21E1-6D1CCCAF3200}"/>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140133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36A3C-EAD4-7A47-F7E8-A78B8E0BFF88}"/>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EB8D06B2-5979-5415-30FD-62F754C0D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595E3C8F-7521-49CC-955D-23044333B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D171543B-D629-9D1B-3126-2F81F3D6A748}"/>
              </a:ext>
            </a:extLst>
          </p:cNvPr>
          <p:cNvSpPr>
            <a:spLocks noGrp="1"/>
          </p:cNvSpPr>
          <p:nvPr>
            <p:ph type="dt" sz="half" idx="10"/>
          </p:nvPr>
        </p:nvSpPr>
        <p:spPr/>
        <p:txBody>
          <a:bodyPr/>
          <a:lstStyle/>
          <a:p>
            <a:fld id="{CB61234A-1678-4A81-9E48-B951248B38F4}" type="datetimeFigureOut">
              <a:rPr lang="pt-PT" smtClean="0"/>
              <a:t>30/05/2025</a:t>
            </a:fld>
            <a:endParaRPr lang="pt-PT"/>
          </a:p>
        </p:txBody>
      </p:sp>
      <p:sp>
        <p:nvSpPr>
          <p:cNvPr id="6" name="Marcador de Posição do Rodapé 5">
            <a:extLst>
              <a:ext uri="{FF2B5EF4-FFF2-40B4-BE49-F238E27FC236}">
                <a16:creationId xmlns:a16="http://schemas.microsoft.com/office/drawing/2014/main" id="{6FFB1A09-F49F-F24F-C3DA-077F749AB057}"/>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CD3BDB32-204F-9A7D-5D28-2A4AD069EAED}"/>
              </a:ext>
            </a:extLst>
          </p:cNvPr>
          <p:cNvSpPr>
            <a:spLocks noGrp="1"/>
          </p:cNvSpPr>
          <p:nvPr>
            <p:ph type="sldNum" sz="quarter" idx="12"/>
          </p:nvPr>
        </p:nvSpPr>
        <p:spPr/>
        <p:txBody>
          <a:bodyPr/>
          <a:lstStyle/>
          <a:p>
            <a:fld id="{A64A159E-51E7-4FDD-856C-3DA06D01529F}" type="slidenum">
              <a:rPr lang="pt-PT" smtClean="0"/>
              <a:t>‹nº›</a:t>
            </a:fld>
            <a:endParaRPr lang="pt-PT"/>
          </a:p>
        </p:txBody>
      </p:sp>
    </p:spTree>
    <p:extLst>
      <p:ext uri="{BB962C8B-B14F-4D97-AF65-F5344CB8AC3E}">
        <p14:creationId xmlns:p14="http://schemas.microsoft.com/office/powerpoint/2010/main" val="22447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366B22D4-619A-606A-96AA-F2FE5593F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57B6DD22-9819-6075-6BFA-06300FE6E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F01BDA5-C48A-9CD0-94FB-BB9ADF90F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1234A-1678-4A81-9E48-B951248B38F4}" type="datetimeFigureOut">
              <a:rPr lang="pt-PT" smtClean="0"/>
              <a:t>30/05/2025</a:t>
            </a:fld>
            <a:endParaRPr lang="pt-PT"/>
          </a:p>
        </p:txBody>
      </p:sp>
      <p:sp>
        <p:nvSpPr>
          <p:cNvPr id="5" name="Marcador de Posição do Rodapé 4">
            <a:extLst>
              <a:ext uri="{FF2B5EF4-FFF2-40B4-BE49-F238E27FC236}">
                <a16:creationId xmlns:a16="http://schemas.microsoft.com/office/drawing/2014/main" id="{9D9311F8-E3AD-E174-1872-A34A5CB876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BAC44E2B-0BB7-E7CE-38ED-4FBAC3103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A159E-51E7-4FDD-856C-3DA06D01529F}" type="slidenum">
              <a:rPr lang="pt-PT" smtClean="0"/>
              <a:t>‹nº›</a:t>
            </a:fld>
            <a:endParaRPr lang="pt-PT"/>
          </a:p>
        </p:txBody>
      </p:sp>
    </p:spTree>
    <p:extLst>
      <p:ext uri="{BB962C8B-B14F-4D97-AF65-F5344CB8AC3E}">
        <p14:creationId xmlns:p14="http://schemas.microsoft.com/office/powerpoint/2010/main" val="3207591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CAE04E8A-5A88-4967-B267-36721712E141}"/>
              </a:ext>
            </a:extLst>
          </p:cNvPr>
          <p:cNvSpPr/>
          <p:nvPr/>
        </p:nvSpPr>
        <p:spPr>
          <a:xfrm>
            <a:off x="686595" y="743181"/>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CAROLOS TRADICIONAIS DE VILA NOVA DE OLIVEIRINHA - TÁBUA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88F1C0A8-F533-4CC2-B6DC-FE6C7B018641}"/>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https://alimentacaosaudavelesustentavel.abaae.pt/receitas-sustentaveis/</a:t>
            </a:r>
            <a:endParaRPr kumimoji="0" lang="en-GB"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2" name="Título 1">
            <a:extLst>
              <a:ext uri="{FF2B5EF4-FFF2-40B4-BE49-F238E27FC236}">
                <a16:creationId xmlns:a16="http://schemas.microsoft.com/office/drawing/2014/main" id="{D6479300-C9F1-41D4-A7F4-8DCFA053A99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dirty="0" err="1">
                <a:solidFill>
                  <a:schemeClr val="bg1"/>
                </a:solidFill>
                <a:latin typeface="Bahnschrift" panose="020B0502040204020203" pitchFamily="34" charset="0"/>
              </a:rPr>
              <a:t>Desafio</a:t>
            </a:r>
            <a:r>
              <a:rPr lang="en-GB" sz="2800" b="1" dirty="0">
                <a:solidFill>
                  <a:schemeClr val="bg1"/>
                </a:solidFill>
                <a:latin typeface="Bahnschrift" panose="020B0502040204020203" pitchFamily="34" charset="0"/>
              </a:rPr>
              <a:t> </a:t>
            </a:r>
            <a:r>
              <a:rPr lang="en-GB" sz="2800" b="1">
                <a:solidFill>
                  <a:schemeClr val="bg1"/>
                </a:solidFill>
                <a:latin typeface="Bahnschrift" panose="020B0502040204020203" pitchFamily="34" charset="0"/>
              </a:rPr>
              <a:t>ASS 2024/2025</a:t>
            </a:r>
            <a:r>
              <a:rPr lang="en-GB" sz="2800" b="1">
                <a:solidFill>
                  <a:schemeClr val="bg1"/>
                </a:solidFill>
              </a:rPr>
              <a:t> </a:t>
            </a:r>
            <a:endParaRPr lang="en-GB" sz="2800" b="1" dirty="0">
              <a:solidFill>
                <a:schemeClr val="bg1"/>
              </a:solidFill>
            </a:endParaRPr>
          </a:p>
        </p:txBody>
      </p:sp>
      <p:sp>
        <p:nvSpPr>
          <p:cNvPr id="36" name="CaixaDeTexto 35">
            <a:extLst>
              <a:ext uri="{FF2B5EF4-FFF2-40B4-BE49-F238E27FC236}">
                <a16:creationId xmlns:a16="http://schemas.microsoft.com/office/drawing/2014/main" id="{F93AB369-27A2-457F-B70F-E44A4B29FC2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Sustentáveis</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têm</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Tradição</a:t>
            </a:r>
            <a:r>
              <a:rPr kumimoji="0" lang="en-GB" sz="32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CCA72E91-E97C-4950-B6A4-422054BEA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8A6911A1-2578-A99F-6FE0-C6CC27FDABB2}"/>
              </a:ext>
            </a:extLst>
          </p:cNvPr>
          <p:cNvSpPr txBox="1"/>
          <p:nvPr/>
        </p:nvSpPr>
        <p:spPr>
          <a:xfrm>
            <a:off x="686595" y="1569856"/>
            <a:ext cx="11055462" cy="6863417"/>
          </a:xfrm>
          <a:prstGeom prst="rect">
            <a:avLst/>
          </a:prstGeom>
          <a:solidFill>
            <a:schemeClr val="accent6">
              <a:lumMod val="40000"/>
              <a:lumOff val="60000"/>
            </a:schemeClr>
          </a:solidFill>
          <a:ln w="60325">
            <a:solidFill>
              <a:srgbClr val="00B050"/>
            </a:solidFill>
          </a:ln>
        </p:spPr>
        <p:txBody>
          <a:bodyPr wrap="square" rtlCol="0">
            <a:spAutoFit/>
          </a:bodyPr>
          <a:lstStyle/>
          <a:p>
            <a:r>
              <a:rPr lang="pt-PT" dirty="0"/>
              <a:t>-Os carolos de Vila Nova de Oliveirinha são uma tradição, que vem de uma iniciativa, com quase um século, quando os senhorios organizavam um convívio com os trabalhadores dos campos onde festejavam o fim das colheitas, também distribuíam os carolos pela população;</a:t>
            </a:r>
          </a:p>
          <a:p>
            <a:endParaRPr lang="pt-PT" dirty="0"/>
          </a:p>
          <a:p>
            <a:r>
              <a:rPr lang="pt-PT" dirty="0"/>
              <a:t>-Uma tradição antiga, que os Bombeiros de Vila Nova de Oliveirinha, retomaram na década de 70, realizando anualmente, no mês de maio “A Festa dos Carolos”;</a:t>
            </a:r>
          </a:p>
          <a:p>
            <a:endParaRPr lang="pt-PT" dirty="0"/>
          </a:p>
          <a:p>
            <a:r>
              <a:rPr lang="pt-PT" dirty="0"/>
              <a:t>- É considerado um prato principal.</a:t>
            </a:r>
          </a:p>
          <a:p>
            <a:endParaRPr lang="pt-PT" dirty="0"/>
          </a:p>
          <a:p>
            <a:endParaRPr lang="pt-PT" dirty="0"/>
          </a:p>
          <a:p>
            <a:r>
              <a:rPr lang="pt-PT" sz="1400" dirty="0"/>
              <a:t>As fotos e a entrevista para o vídeo foram realizadas na altura da festa dos carolos, </a:t>
            </a:r>
          </a:p>
          <a:p>
            <a:r>
              <a:rPr lang="pt-PT" sz="1400" dirty="0"/>
              <a:t>que aconteceu no dia 11 de maio de 2025.</a:t>
            </a:r>
          </a:p>
          <a:p>
            <a:endParaRPr lang="pt-PT" sz="1400" dirty="0"/>
          </a:p>
          <a:p>
            <a:r>
              <a:rPr lang="pt-PT" sz="1400" dirty="0"/>
              <a:t>Um Agradecimento à avó do aluno José Pedro, D. Maria Odília (entrevistada), </a:t>
            </a:r>
          </a:p>
          <a:p>
            <a:r>
              <a:rPr lang="pt-PT" sz="1400" dirty="0"/>
              <a:t>aos alunos envolvidos na gravação e execução da atividade, </a:t>
            </a:r>
          </a:p>
          <a:p>
            <a:r>
              <a:rPr lang="pt-PT" sz="1400" dirty="0"/>
              <a:t>bem como aos Bombeiros Voluntários de Vila Nova de Oliveirinha.</a:t>
            </a:r>
          </a:p>
          <a:p>
            <a:endParaRPr lang="pt-PT" sz="1400" dirty="0"/>
          </a:p>
          <a:p>
            <a:endParaRPr lang="pt-PT" dirty="0"/>
          </a:p>
          <a:p>
            <a:endParaRPr lang="pt-PT" dirty="0"/>
          </a:p>
          <a:p>
            <a:endParaRPr lang="pt-PT" dirty="0"/>
          </a:p>
          <a:p>
            <a:endParaRPr lang="pt-PT" dirty="0"/>
          </a:p>
          <a:p>
            <a:pPr marL="285750" indent="-285750">
              <a:buFontTx/>
              <a:buChar char="-"/>
            </a:pPr>
            <a:endParaRPr lang="pt-PT" dirty="0"/>
          </a:p>
          <a:p>
            <a:r>
              <a:rPr lang="pt-PT" dirty="0"/>
              <a:t>                                                                                                                </a:t>
            </a:r>
          </a:p>
          <a:p>
            <a:endParaRPr lang="pt-PT" dirty="0"/>
          </a:p>
          <a:p>
            <a:endParaRPr lang="pt-PT" dirty="0"/>
          </a:p>
          <a:p>
            <a:endParaRPr lang="pt-PT" dirty="0"/>
          </a:p>
        </p:txBody>
      </p:sp>
      <p:pic>
        <p:nvPicPr>
          <p:cNvPr id="2" name="Imagem 1">
            <a:extLst>
              <a:ext uri="{FF2B5EF4-FFF2-40B4-BE49-F238E27FC236}">
                <a16:creationId xmlns:a16="http://schemas.microsoft.com/office/drawing/2014/main" id="{D50F127A-C969-1D85-791E-5761C86CB26D}"/>
              </a:ext>
            </a:extLst>
          </p:cNvPr>
          <p:cNvPicPr>
            <a:picLocks noChangeAspect="1"/>
          </p:cNvPicPr>
          <p:nvPr/>
        </p:nvPicPr>
        <p:blipFill>
          <a:blip r:embed="rId3"/>
          <a:stretch>
            <a:fillRect/>
          </a:stretch>
        </p:blipFill>
        <p:spPr>
          <a:xfrm>
            <a:off x="7876914" y="3739215"/>
            <a:ext cx="2743438" cy="2054530"/>
          </a:xfrm>
          <a:prstGeom prst="rect">
            <a:avLst/>
          </a:prstGeom>
        </p:spPr>
      </p:pic>
    </p:spTree>
    <p:extLst>
      <p:ext uri="{BB962C8B-B14F-4D97-AF65-F5344CB8AC3E}">
        <p14:creationId xmlns:p14="http://schemas.microsoft.com/office/powerpoint/2010/main" val="196556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BA42D-772A-956C-1475-D172050CF0DE}"/>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42B99FA1-5218-8ECA-BF36-8C80BDE5F805}"/>
              </a:ext>
            </a:extLst>
          </p:cNvPr>
          <p:cNvSpPr/>
          <p:nvPr/>
        </p:nvSpPr>
        <p:spPr>
          <a:xfrm>
            <a:off x="686594" y="734225"/>
            <a:ext cx="10518433" cy="835632"/>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CAROLOS TRADICIONAIS DE VILA NOVA DE OLIVEIRINHA - TÁBUA</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00AC53A1-993A-2F96-F2E5-D317BD7FA21C}"/>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https://alimentacaosaudavelesustentavel.abaae.pt/receitas-sustentaveis/</a:t>
            </a:r>
            <a:endParaRPr kumimoji="0" lang="en-GB"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2" name="Título 1">
            <a:extLst>
              <a:ext uri="{FF2B5EF4-FFF2-40B4-BE49-F238E27FC236}">
                <a16:creationId xmlns:a16="http://schemas.microsoft.com/office/drawing/2014/main" id="{4FDD99BD-5C1C-F78E-729D-EA7862295413}"/>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dirty="0" err="1">
                <a:solidFill>
                  <a:schemeClr val="bg1"/>
                </a:solidFill>
                <a:latin typeface="Bahnschrift" panose="020B0502040204020203" pitchFamily="34" charset="0"/>
              </a:rPr>
              <a:t>Desafio</a:t>
            </a:r>
            <a:r>
              <a:rPr lang="en-GB" sz="2800" b="1" dirty="0">
                <a:solidFill>
                  <a:schemeClr val="bg1"/>
                </a:solidFill>
                <a:latin typeface="Bahnschrift" panose="020B0502040204020203" pitchFamily="34" charset="0"/>
              </a:rPr>
              <a:t> </a:t>
            </a:r>
            <a:r>
              <a:rPr lang="en-GB" sz="2800" b="1">
                <a:solidFill>
                  <a:schemeClr val="bg1"/>
                </a:solidFill>
                <a:latin typeface="Bahnschrift" panose="020B0502040204020203" pitchFamily="34" charset="0"/>
              </a:rPr>
              <a:t>ASS 2024/2025</a:t>
            </a:r>
            <a:r>
              <a:rPr lang="en-GB" sz="2800" b="1">
                <a:solidFill>
                  <a:schemeClr val="bg1"/>
                </a:solidFill>
              </a:rPr>
              <a:t> </a:t>
            </a:r>
            <a:endParaRPr lang="en-GB" sz="2800" b="1" dirty="0">
              <a:solidFill>
                <a:schemeClr val="bg1"/>
              </a:solidFill>
            </a:endParaRPr>
          </a:p>
        </p:txBody>
      </p:sp>
      <p:sp>
        <p:nvSpPr>
          <p:cNvPr id="36" name="CaixaDeTexto 35">
            <a:extLst>
              <a:ext uri="{FF2B5EF4-FFF2-40B4-BE49-F238E27FC236}">
                <a16:creationId xmlns:a16="http://schemas.microsoft.com/office/drawing/2014/main" id="{E9D116C8-88DA-A5BA-EADB-BB6CEB3E8118}"/>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Sustentáveis</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têm</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Tradição</a:t>
            </a:r>
            <a:r>
              <a:rPr kumimoji="0" lang="en-GB" sz="32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2992F546-610F-360F-6A37-FF1A78236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FE1F3B94-C37F-DFFC-5F78-269C27E973ED}"/>
              </a:ext>
            </a:extLst>
          </p:cNvPr>
          <p:cNvSpPr txBox="1"/>
          <p:nvPr/>
        </p:nvSpPr>
        <p:spPr>
          <a:xfrm>
            <a:off x="686595" y="1569856"/>
            <a:ext cx="10518434" cy="5355312"/>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dirty="0"/>
          </a:p>
          <a:p>
            <a:r>
              <a:rPr lang="pt-PT" dirty="0"/>
              <a:t>INGREDIENTES:</a:t>
            </a:r>
          </a:p>
          <a:p>
            <a:endParaRPr lang="pt-PT" dirty="0"/>
          </a:p>
          <a:p>
            <a:r>
              <a:rPr lang="pt-PT" dirty="0"/>
              <a:t>- 200g de Milho tradicional português ou farinha de milho</a:t>
            </a:r>
          </a:p>
          <a:p>
            <a:r>
              <a:rPr lang="pt-PT" dirty="0"/>
              <a:t>- 1L de Leite (pode usar mais, conforme necessário)</a:t>
            </a:r>
          </a:p>
          <a:p>
            <a:r>
              <a:rPr lang="pt-PT" dirty="0"/>
              <a:t>- 50g de Açúcar (q.b.)</a:t>
            </a:r>
          </a:p>
          <a:p>
            <a:r>
              <a:rPr lang="pt-PT" dirty="0"/>
              <a:t>- 1 Tira de Casca de limão</a:t>
            </a:r>
          </a:p>
          <a:p>
            <a:r>
              <a:rPr lang="pt-PT" dirty="0"/>
              <a:t>- 1 Pau de Canela</a:t>
            </a:r>
          </a:p>
          <a:p>
            <a:r>
              <a:rPr lang="pt-PT" dirty="0"/>
              <a:t>- 1 Pitada de Sal</a:t>
            </a:r>
          </a:p>
          <a:p>
            <a:r>
              <a:rPr lang="pt-PT" dirty="0"/>
              <a:t>- Canela em pó (para polvilhar opcional)</a:t>
            </a:r>
          </a:p>
          <a:p>
            <a:r>
              <a:rPr lang="pt-PT" dirty="0"/>
              <a:t>   </a:t>
            </a:r>
          </a:p>
          <a:p>
            <a:r>
              <a:rPr lang="pt-PT" sz="1400" dirty="0"/>
              <a:t>Observação: Quantidades aproximadas apenas para um prato.</a:t>
            </a:r>
          </a:p>
          <a:p>
            <a:endParaRPr lang="pt-PT" sz="1400" dirty="0"/>
          </a:p>
          <a:p>
            <a:endParaRPr lang="pt-PT" dirty="0"/>
          </a:p>
          <a:p>
            <a:pPr marL="285750" indent="-285750">
              <a:buFontTx/>
              <a:buChar char="-"/>
            </a:pPr>
            <a:endParaRPr lang="pt-PT" dirty="0"/>
          </a:p>
          <a:p>
            <a:r>
              <a:rPr lang="pt-PT" dirty="0"/>
              <a:t>                                                                                                                                    Prato finalizado</a:t>
            </a:r>
          </a:p>
          <a:p>
            <a:endParaRPr lang="pt-PT" dirty="0"/>
          </a:p>
          <a:p>
            <a:endParaRPr lang="pt-PT" dirty="0"/>
          </a:p>
          <a:p>
            <a:endParaRPr lang="pt-PT" dirty="0"/>
          </a:p>
        </p:txBody>
      </p:sp>
      <p:pic>
        <p:nvPicPr>
          <p:cNvPr id="2" name="Imagem 1">
            <a:extLst>
              <a:ext uri="{FF2B5EF4-FFF2-40B4-BE49-F238E27FC236}">
                <a16:creationId xmlns:a16="http://schemas.microsoft.com/office/drawing/2014/main" id="{4A6C6780-22E2-C6F7-DDA7-CBE74D3834EC}"/>
              </a:ext>
            </a:extLst>
          </p:cNvPr>
          <p:cNvPicPr>
            <a:picLocks noChangeAspect="1"/>
          </p:cNvPicPr>
          <p:nvPr/>
        </p:nvPicPr>
        <p:blipFill>
          <a:blip r:embed="rId3"/>
          <a:stretch>
            <a:fillRect/>
          </a:stretch>
        </p:blipFill>
        <p:spPr>
          <a:xfrm>
            <a:off x="7054900" y="2233763"/>
            <a:ext cx="2393900" cy="3191866"/>
          </a:xfrm>
          <a:prstGeom prst="rect">
            <a:avLst/>
          </a:prstGeom>
        </p:spPr>
      </p:pic>
    </p:spTree>
    <p:extLst>
      <p:ext uri="{BB962C8B-B14F-4D97-AF65-F5344CB8AC3E}">
        <p14:creationId xmlns:p14="http://schemas.microsoft.com/office/powerpoint/2010/main" val="392167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CAE04E8A-5A88-4967-B267-36721712E141}"/>
              </a:ext>
            </a:extLst>
          </p:cNvPr>
          <p:cNvSpPr/>
          <p:nvPr/>
        </p:nvSpPr>
        <p:spPr>
          <a:xfrm>
            <a:off x="791980" y="734710"/>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PROCEDIMENTOS: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88F1C0A8-F533-4CC2-B6DC-FE6C7B018641}"/>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https://alimentacaosaudavelesustentavel.abaae.pt/receitas-sustentaveis/</a:t>
            </a:r>
            <a:endParaRPr kumimoji="0" lang="en-GB"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2" name="Título 1">
            <a:extLst>
              <a:ext uri="{FF2B5EF4-FFF2-40B4-BE49-F238E27FC236}">
                <a16:creationId xmlns:a16="http://schemas.microsoft.com/office/drawing/2014/main" id="{D6479300-C9F1-41D4-A7F4-8DCFA053A99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dirty="0" err="1">
                <a:solidFill>
                  <a:schemeClr val="bg1"/>
                </a:solidFill>
                <a:latin typeface="Bahnschrift" panose="020B0502040204020203" pitchFamily="34" charset="0"/>
              </a:rPr>
              <a:t>Desafio</a:t>
            </a:r>
            <a:r>
              <a:rPr lang="en-GB" sz="2800" b="1" dirty="0">
                <a:solidFill>
                  <a:schemeClr val="bg1"/>
                </a:solidFill>
                <a:latin typeface="Bahnschrift" panose="020B0502040204020203" pitchFamily="34" charset="0"/>
              </a:rPr>
              <a:t> ASS 2023/2024</a:t>
            </a:r>
            <a:r>
              <a:rPr lang="en-GB" sz="2800" b="1" dirty="0">
                <a:solidFill>
                  <a:schemeClr val="bg1"/>
                </a:solidFill>
              </a:rPr>
              <a:t> </a:t>
            </a:r>
          </a:p>
        </p:txBody>
      </p:sp>
      <p:sp>
        <p:nvSpPr>
          <p:cNvPr id="36" name="CaixaDeTexto 35">
            <a:extLst>
              <a:ext uri="{FF2B5EF4-FFF2-40B4-BE49-F238E27FC236}">
                <a16:creationId xmlns:a16="http://schemas.microsoft.com/office/drawing/2014/main" id="{F93AB369-27A2-457F-B70F-E44A4B29FC2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Sustentáveis</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têm</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Tradição</a:t>
            </a:r>
            <a:r>
              <a:rPr kumimoji="0" lang="en-GB" sz="32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CCA72E91-E97C-4950-B6A4-422054BEA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8A6911A1-2578-A99F-6FE0-C6CC27FDABB2}"/>
              </a:ext>
            </a:extLst>
          </p:cNvPr>
          <p:cNvSpPr txBox="1"/>
          <p:nvPr/>
        </p:nvSpPr>
        <p:spPr>
          <a:xfrm>
            <a:off x="791980" y="1561385"/>
            <a:ext cx="9668654" cy="6186309"/>
          </a:xfrm>
          <a:prstGeom prst="rect">
            <a:avLst/>
          </a:prstGeom>
          <a:solidFill>
            <a:schemeClr val="accent6">
              <a:lumMod val="40000"/>
              <a:lumOff val="60000"/>
            </a:schemeClr>
          </a:solidFill>
          <a:ln w="60325">
            <a:solidFill>
              <a:srgbClr val="00B050"/>
            </a:solidFill>
          </a:ln>
        </p:spPr>
        <p:txBody>
          <a:bodyPr wrap="square" rtlCol="0">
            <a:spAutoFit/>
          </a:bodyPr>
          <a:lstStyle/>
          <a:p>
            <a:endParaRPr lang="pt-PT" dirty="0"/>
          </a:p>
          <a:p>
            <a:r>
              <a:rPr lang="pt-PT" dirty="0"/>
              <a:t>1º) Peneirar e lavar a farinha de milho (carolo);</a:t>
            </a:r>
          </a:p>
          <a:p>
            <a:r>
              <a:rPr lang="pt-PT" dirty="0"/>
              <a:t>(O milho é moído previamente);</a:t>
            </a:r>
          </a:p>
          <a:p>
            <a:endParaRPr lang="pt-PT" dirty="0"/>
          </a:p>
          <a:p>
            <a:endParaRPr lang="pt-PT" dirty="0"/>
          </a:p>
          <a:p>
            <a:endParaRPr lang="pt-PT" dirty="0"/>
          </a:p>
          <a:p>
            <a:endParaRPr lang="pt-PT" dirty="0"/>
          </a:p>
          <a:p>
            <a:endParaRPr lang="pt-PT" dirty="0"/>
          </a:p>
          <a:p>
            <a:endParaRPr lang="pt-PT" dirty="0"/>
          </a:p>
          <a:p>
            <a:endParaRPr lang="pt-PT" dirty="0"/>
          </a:p>
          <a:p>
            <a:r>
              <a:rPr lang="pt-PT" dirty="0"/>
              <a:t>2º) Colocar as panelas de ferro ao lume, com água a ferver (para limpar);</a:t>
            </a:r>
          </a:p>
          <a:p>
            <a:endParaRPr lang="pt-PT" dirty="0"/>
          </a:p>
          <a:p>
            <a:pPr marL="285750" indent="-285750">
              <a:buFontTx/>
              <a:buChar char="-"/>
            </a:pPr>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3º) Colocar nas panelas o leite e o carolo;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Enquanto o carolo vai estar a cozer, acrescenta-se leite até o carolo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estar cozido (mexendo sempre com a colher de pau); </a:t>
            </a:r>
          </a:p>
          <a:p>
            <a:pPr marL="285750" indent="-285750">
              <a:buFontTx/>
              <a:buChar char="-"/>
            </a:pPr>
            <a:endParaRPr lang="pt-PT" dirty="0"/>
          </a:p>
          <a:p>
            <a:pPr marL="285750" indent="-285750">
              <a:buFontTx/>
              <a:buChar char="-"/>
            </a:pPr>
            <a:endParaRPr lang="pt-PT" dirty="0"/>
          </a:p>
          <a:p>
            <a:endParaRPr lang="pt-PT" dirty="0"/>
          </a:p>
          <a:p>
            <a:pPr marL="285750" indent="-285750">
              <a:buFontTx/>
              <a:buChar char="-"/>
            </a:pPr>
            <a:endParaRPr lang="pt-PT" dirty="0"/>
          </a:p>
          <a:p>
            <a:endParaRPr lang="pt-PT" dirty="0"/>
          </a:p>
          <a:p>
            <a:endParaRPr lang="pt-PT" dirty="0"/>
          </a:p>
        </p:txBody>
      </p:sp>
      <p:pic>
        <p:nvPicPr>
          <p:cNvPr id="6" name="Imagem 5">
            <a:extLst>
              <a:ext uri="{FF2B5EF4-FFF2-40B4-BE49-F238E27FC236}">
                <a16:creationId xmlns:a16="http://schemas.microsoft.com/office/drawing/2014/main" id="{EF53F2C1-6E5B-782D-4911-AEBBF76AEF60}"/>
              </a:ext>
            </a:extLst>
          </p:cNvPr>
          <p:cNvPicPr>
            <a:picLocks noChangeAspect="1"/>
          </p:cNvPicPr>
          <p:nvPr/>
        </p:nvPicPr>
        <p:blipFill>
          <a:blip r:embed="rId3"/>
          <a:srcRect l="18096" r="9286"/>
          <a:stretch/>
        </p:blipFill>
        <p:spPr>
          <a:xfrm>
            <a:off x="2387749" y="2576835"/>
            <a:ext cx="2679432" cy="1704329"/>
          </a:xfrm>
          <a:prstGeom prst="rect">
            <a:avLst/>
          </a:prstGeom>
        </p:spPr>
      </p:pic>
      <p:pic>
        <p:nvPicPr>
          <p:cNvPr id="9" name="Imagem 8">
            <a:extLst>
              <a:ext uri="{FF2B5EF4-FFF2-40B4-BE49-F238E27FC236}">
                <a16:creationId xmlns:a16="http://schemas.microsoft.com/office/drawing/2014/main" id="{9F75BE3A-79DD-589D-CC73-563650231CAE}"/>
              </a:ext>
            </a:extLst>
          </p:cNvPr>
          <p:cNvPicPr>
            <a:picLocks noChangeAspect="1"/>
          </p:cNvPicPr>
          <p:nvPr/>
        </p:nvPicPr>
        <p:blipFill>
          <a:blip r:embed="rId4"/>
          <a:srcRect t="26878" b="10713"/>
          <a:stretch/>
        </p:blipFill>
        <p:spPr>
          <a:xfrm>
            <a:off x="5513695" y="2060010"/>
            <a:ext cx="2322687" cy="2149553"/>
          </a:xfrm>
          <a:prstGeom prst="rect">
            <a:avLst/>
          </a:prstGeom>
        </p:spPr>
      </p:pic>
      <p:pic>
        <p:nvPicPr>
          <p:cNvPr id="2" name="Imagem 1">
            <a:extLst>
              <a:ext uri="{FF2B5EF4-FFF2-40B4-BE49-F238E27FC236}">
                <a16:creationId xmlns:a16="http://schemas.microsoft.com/office/drawing/2014/main" id="{E79CE279-2159-C37D-726F-F454829259B0}"/>
              </a:ext>
            </a:extLst>
          </p:cNvPr>
          <p:cNvPicPr>
            <a:picLocks noChangeAspect="1"/>
          </p:cNvPicPr>
          <p:nvPr/>
        </p:nvPicPr>
        <p:blipFill>
          <a:blip r:embed="rId5"/>
          <a:stretch>
            <a:fillRect/>
          </a:stretch>
        </p:blipFill>
        <p:spPr>
          <a:xfrm>
            <a:off x="7629195" y="5149725"/>
            <a:ext cx="2578832" cy="1719221"/>
          </a:xfrm>
          <a:prstGeom prst="rect">
            <a:avLst/>
          </a:prstGeom>
        </p:spPr>
      </p:pic>
    </p:spTree>
    <p:extLst>
      <p:ext uri="{BB962C8B-B14F-4D97-AF65-F5344CB8AC3E}">
        <p14:creationId xmlns:p14="http://schemas.microsoft.com/office/powerpoint/2010/main" val="2647357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CAE04E8A-5A88-4967-B267-36721712E141}"/>
              </a:ext>
            </a:extLst>
          </p:cNvPr>
          <p:cNvSpPr/>
          <p:nvPr/>
        </p:nvSpPr>
        <p:spPr>
          <a:xfrm>
            <a:off x="686595" y="724913"/>
            <a:ext cx="9668654" cy="826675"/>
          </a:xfrm>
          <a:prstGeom prst="rect">
            <a:avLst/>
          </a:prstGeom>
          <a:solidFill>
            <a:schemeClr val="accent6">
              <a:lumMod val="50000"/>
              <a:alpha val="9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PROCEDIMENTOS: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ítulo 1">
            <a:extLst>
              <a:ext uri="{FF2B5EF4-FFF2-40B4-BE49-F238E27FC236}">
                <a16:creationId xmlns:a16="http://schemas.microsoft.com/office/drawing/2014/main" id="{D6479300-C9F1-41D4-A7F4-8DCFA053A99A}"/>
              </a:ext>
            </a:extLst>
          </p:cNvPr>
          <p:cNvSpPr>
            <a:spLocks noGrp="1"/>
          </p:cNvSpPr>
          <p:nvPr>
            <p:ph type="title"/>
          </p:nvPr>
        </p:nvSpPr>
        <p:spPr>
          <a:xfrm>
            <a:off x="1" y="0"/>
            <a:ext cx="465094" cy="6790413"/>
          </a:xfrm>
          <a:solidFill>
            <a:srgbClr val="05764A"/>
          </a:solidFill>
        </p:spPr>
        <p:txBody>
          <a:bodyPr vert="vert270">
            <a:normAutofit fontScale="90000"/>
          </a:bodyPr>
          <a:lstStyle/>
          <a:p>
            <a:pPr algn="ctr"/>
            <a:r>
              <a:rPr lang="en-GB" sz="2800" b="1" dirty="0" err="1">
                <a:solidFill>
                  <a:schemeClr val="bg1"/>
                </a:solidFill>
                <a:latin typeface="Bahnschrift" panose="020B0502040204020203" pitchFamily="34" charset="0"/>
              </a:rPr>
              <a:t>Desafio</a:t>
            </a:r>
            <a:r>
              <a:rPr lang="en-GB" sz="2800" b="1" dirty="0">
                <a:solidFill>
                  <a:schemeClr val="bg1"/>
                </a:solidFill>
                <a:latin typeface="Bahnschrift" panose="020B0502040204020203" pitchFamily="34" charset="0"/>
              </a:rPr>
              <a:t> ASS 2023/2024</a:t>
            </a:r>
            <a:r>
              <a:rPr lang="en-GB" sz="2800" b="1" dirty="0">
                <a:solidFill>
                  <a:schemeClr val="bg1"/>
                </a:solidFill>
              </a:rPr>
              <a:t> </a:t>
            </a:r>
          </a:p>
        </p:txBody>
      </p:sp>
      <p:sp>
        <p:nvSpPr>
          <p:cNvPr id="36" name="CaixaDeTexto 35">
            <a:extLst>
              <a:ext uri="{FF2B5EF4-FFF2-40B4-BE49-F238E27FC236}">
                <a16:creationId xmlns:a16="http://schemas.microsoft.com/office/drawing/2014/main" id="{F93AB369-27A2-457F-B70F-E44A4B29FC27}"/>
              </a:ext>
            </a:extLst>
          </p:cNvPr>
          <p:cNvSpPr txBox="1"/>
          <p:nvPr/>
        </p:nvSpPr>
        <p:spPr>
          <a:xfrm>
            <a:off x="686595" y="26824"/>
            <a:ext cx="9668654" cy="707886"/>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Receitas</a:t>
            </a:r>
            <a:r>
              <a:rPr kumimoji="0" lang="en-GB" sz="40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 </a:t>
            </a:r>
            <a:r>
              <a:rPr kumimoji="0" lang="en-GB" sz="4000" b="1" i="0" u="none" strike="noStrike" kern="1200" cap="none" spc="0" normalizeH="0" baseline="0" noProof="0" dirty="0" err="1">
                <a:ln>
                  <a:noFill/>
                </a:ln>
                <a:solidFill>
                  <a:prstClr val="white"/>
                </a:solidFill>
                <a:effectLst/>
                <a:uLnTx/>
                <a:uFillTx/>
                <a:latin typeface="Bahnschrift" panose="020B0502040204020203" pitchFamily="34" charset="0"/>
                <a:ea typeface="+mn-ea"/>
                <a:cs typeface="+mn-cs"/>
              </a:rPr>
              <a:t>Sustentáveis</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têm</a:t>
            </a:r>
            <a:r>
              <a:rPr lang="en-GB" sz="4000" b="1" dirty="0">
                <a:solidFill>
                  <a:prstClr val="white"/>
                </a:solidFill>
                <a:latin typeface="Bahnschrift" panose="020B0502040204020203" pitchFamily="34" charset="0"/>
              </a:rPr>
              <a:t> </a:t>
            </a:r>
            <a:r>
              <a:rPr lang="en-GB" sz="4000" b="1" dirty="0" err="1">
                <a:solidFill>
                  <a:prstClr val="white"/>
                </a:solidFill>
                <a:latin typeface="Bahnschrift" panose="020B0502040204020203" pitchFamily="34" charset="0"/>
              </a:rPr>
              <a:t>Tradição</a:t>
            </a:r>
            <a:r>
              <a:rPr kumimoji="0" lang="en-GB" sz="3200" b="1" i="0" u="none" strike="noStrike" kern="1200" cap="none" spc="0" normalizeH="0" baseline="0" noProof="0" dirty="0">
                <a:ln>
                  <a:noFill/>
                </a:ln>
                <a:solidFill>
                  <a:prstClr val="white"/>
                </a:solidFill>
                <a:effectLst/>
                <a:uLnTx/>
                <a:uFillTx/>
                <a:latin typeface="Bahnschrift" panose="020B0502040204020203" pitchFamily="34" charset="0"/>
                <a:ea typeface="+mn-ea"/>
                <a:cs typeface="+mn-cs"/>
              </a:rPr>
              <a:t>”</a:t>
            </a:r>
          </a:p>
        </p:txBody>
      </p:sp>
      <p:pic>
        <p:nvPicPr>
          <p:cNvPr id="27" name="Imagem 26">
            <a:extLst>
              <a:ext uri="{FF2B5EF4-FFF2-40B4-BE49-F238E27FC236}">
                <a16:creationId xmlns:a16="http://schemas.microsoft.com/office/drawing/2014/main" id="{CCA72E91-E97C-4950-B6A4-422054BEA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 y="67587"/>
            <a:ext cx="437194" cy="433430"/>
          </a:xfrm>
          <a:prstGeom prst="rect">
            <a:avLst/>
          </a:prstGeom>
        </p:spPr>
      </p:pic>
      <p:sp>
        <p:nvSpPr>
          <p:cNvPr id="7" name="CaixaDeTexto 6">
            <a:extLst>
              <a:ext uri="{FF2B5EF4-FFF2-40B4-BE49-F238E27FC236}">
                <a16:creationId xmlns:a16="http://schemas.microsoft.com/office/drawing/2014/main" id="{8A6911A1-2578-A99F-6FE0-C6CC27FDABB2}"/>
              </a:ext>
            </a:extLst>
          </p:cNvPr>
          <p:cNvSpPr txBox="1"/>
          <p:nvPr/>
        </p:nvSpPr>
        <p:spPr>
          <a:xfrm>
            <a:off x="686595" y="1549600"/>
            <a:ext cx="11345748" cy="6463308"/>
          </a:xfrm>
          <a:prstGeom prst="rect">
            <a:avLst/>
          </a:prstGeom>
          <a:solidFill>
            <a:schemeClr val="accent6">
              <a:lumMod val="40000"/>
              <a:lumOff val="60000"/>
            </a:schemeClr>
          </a:solidFill>
          <a:ln w="60325">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4º) Adicionar açúcar (q.b.);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Adicionar as cascas de limão e os paus de canela.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(Quando o carolo estiver quase pronto retira-se as cascas de limão e 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Calibri" panose="020F0502020204030204"/>
                <a:ea typeface="+mn-ea"/>
                <a:cs typeface="+mn-cs"/>
              </a:rPr>
              <a:t>paus de canela)</a:t>
            </a:r>
          </a:p>
          <a:p>
            <a:endParaRPr lang="pt-PT" dirty="0"/>
          </a:p>
          <a:p>
            <a:r>
              <a:rPr lang="pt-PT" dirty="0"/>
              <a:t>5º) Verter, lentamente, para os tabuleiros de madeira, forrados com papel </a:t>
            </a:r>
          </a:p>
          <a:p>
            <a:r>
              <a:rPr lang="pt-PT" dirty="0"/>
              <a:t>de alumínio e papel vegetal.</a:t>
            </a:r>
          </a:p>
          <a:p>
            <a:endParaRPr lang="pt-PT" dirty="0"/>
          </a:p>
          <a:p>
            <a:endParaRPr lang="pt-PT" dirty="0"/>
          </a:p>
          <a:p>
            <a:endParaRPr lang="pt-PT" dirty="0"/>
          </a:p>
          <a:p>
            <a:endParaRPr lang="pt-PT" dirty="0"/>
          </a:p>
          <a:p>
            <a:endParaRPr lang="pt-PT" dirty="0"/>
          </a:p>
          <a:p>
            <a:endParaRPr lang="pt-PT" dirty="0"/>
          </a:p>
          <a:p>
            <a:endParaRPr lang="pt-PT" dirty="0"/>
          </a:p>
          <a:p>
            <a:endParaRPr lang="pt-PT" dirty="0"/>
          </a:p>
          <a:p>
            <a:r>
              <a:rPr lang="pt-PT" dirty="0"/>
              <a:t>6º) Polvilhar com canela (caso goste);</a:t>
            </a:r>
          </a:p>
          <a:p>
            <a:pPr marL="285750" indent="-285750">
              <a:buFontTx/>
              <a:buChar char="-"/>
            </a:pPr>
            <a:endParaRPr lang="pt-PT" dirty="0"/>
          </a:p>
          <a:p>
            <a:pPr marL="285750" indent="-285750">
              <a:buFontTx/>
              <a:buChar char="-"/>
            </a:pPr>
            <a:endParaRPr lang="pt-PT" dirty="0"/>
          </a:p>
          <a:p>
            <a:pPr marL="285750" indent="-285750">
              <a:buFontTx/>
              <a:buChar char="-"/>
            </a:pPr>
            <a:endParaRPr lang="pt-PT" dirty="0"/>
          </a:p>
          <a:p>
            <a:endParaRPr lang="pt-PT" dirty="0"/>
          </a:p>
          <a:p>
            <a:pPr marL="285750" indent="-285750">
              <a:buFontTx/>
              <a:buChar char="-"/>
            </a:pPr>
            <a:endParaRPr lang="pt-PT" dirty="0"/>
          </a:p>
          <a:p>
            <a:endParaRPr lang="pt-PT" dirty="0"/>
          </a:p>
          <a:p>
            <a:endParaRPr lang="pt-PT" dirty="0"/>
          </a:p>
        </p:txBody>
      </p:sp>
      <p:sp>
        <p:nvSpPr>
          <p:cNvPr id="4" name="CaixaDeTexto 3">
            <a:extLst>
              <a:ext uri="{FF2B5EF4-FFF2-40B4-BE49-F238E27FC236}">
                <a16:creationId xmlns:a16="http://schemas.microsoft.com/office/drawing/2014/main" id="{EFA163D0-8416-66EA-8951-756333FE6DA5}"/>
              </a:ext>
            </a:extLst>
          </p:cNvPr>
          <p:cNvSpPr txBox="1"/>
          <p:nvPr/>
        </p:nvSpPr>
        <p:spPr>
          <a:xfrm>
            <a:off x="686595" y="6424603"/>
            <a:ext cx="6942600" cy="307777"/>
          </a:xfrm>
          <a:prstGeom prst="rect">
            <a:avLst/>
          </a:prstGeom>
          <a:solidFill>
            <a:srgbClr val="05764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prstClr val="white"/>
                </a:solidFill>
                <a:effectLst/>
                <a:uLnTx/>
                <a:uFillTx/>
                <a:latin typeface="Calibri" panose="020F0502020204030204"/>
                <a:ea typeface="+mn-ea"/>
                <a:cs typeface="+mn-cs"/>
              </a:rPr>
              <a:t>https://alimentacaosaudavelesustentavel.abaae.pt/receitas-sustentaveis/</a:t>
            </a:r>
            <a:endParaRPr kumimoji="0" lang="en-GB" sz="1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pic>
        <p:nvPicPr>
          <p:cNvPr id="5" name="Imagem 4">
            <a:extLst>
              <a:ext uri="{FF2B5EF4-FFF2-40B4-BE49-F238E27FC236}">
                <a16:creationId xmlns:a16="http://schemas.microsoft.com/office/drawing/2014/main" id="{116D4B73-A486-F467-29A4-6562FBACA7A9}"/>
              </a:ext>
            </a:extLst>
          </p:cNvPr>
          <p:cNvPicPr>
            <a:picLocks noChangeAspect="1"/>
          </p:cNvPicPr>
          <p:nvPr/>
        </p:nvPicPr>
        <p:blipFill>
          <a:blip r:embed="rId3"/>
          <a:srcRect l="2540" t="34235" r="-2540" b="-8377"/>
          <a:stretch/>
        </p:blipFill>
        <p:spPr>
          <a:xfrm>
            <a:off x="3343497" y="3493241"/>
            <a:ext cx="2138964" cy="2114484"/>
          </a:xfrm>
          <a:prstGeom prst="rect">
            <a:avLst/>
          </a:prstGeom>
        </p:spPr>
      </p:pic>
      <p:pic>
        <p:nvPicPr>
          <p:cNvPr id="8" name="Imagem 7">
            <a:extLst>
              <a:ext uri="{FF2B5EF4-FFF2-40B4-BE49-F238E27FC236}">
                <a16:creationId xmlns:a16="http://schemas.microsoft.com/office/drawing/2014/main" id="{0EF886D7-44D4-B45D-4C25-18652303C53C}"/>
              </a:ext>
            </a:extLst>
          </p:cNvPr>
          <p:cNvPicPr>
            <a:picLocks noChangeAspect="1"/>
          </p:cNvPicPr>
          <p:nvPr/>
        </p:nvPicPr>
        <p:blipFill>
          <a:blip r:embed="rId4"/>
          <a:stretch>
            <a:fillRect/>
          </a:stretch>
        </p:blipFill>
        <p:spPr>
          <a:xfrm>
            <a:off x="8790422" y="4522805"/>
            <a:ext cx="2743201" cy="2055686"/>
          </a:xfrm>
          <a:prstGeom prst="rect">
            <a:avLst/>
          </a:prstGeom>
        </p:spPr>
      </p:pic>
      <p:pic>
        <p:nvPicPr>
          <p:cNvPr id="10" name="Imagem 9">
            <a:extLst>
              <a:ext uri="{FF2B5EF4-FFF2-40B4-BE49-F238E27FC236}">
                <a16:creationId xmlns:a16="http://schemas.microsoft.com/office/drawing/2014/main" id="{13B5DD6F-1944-ADDB-7539-A8529B088452}"/>
              </a:ext>
            </a:extLst>
          </p:cNvPr>
          <p:cNvPicPr>
            <a:picLocks noChangeAspect="1"/>
          </p:cNvPicPr>
          <p:nvPr/>
        </p:nvPicPr>
        <p:blipFill>
          <a:blip r:embed="rId5"/>
          <a:srcRect t="36965" b="34887"/>
          <a:stretch/>
        </p:blipFill>
        <p:spPr>
          <a:xfrm>
            <a:off x="5520922" y="3462387"/>
            <a:ext cx="3048000" cy="1857550"/>
          </a:xfrm>
          <a:prstGeom prst="rect">
            <a:avLst/>
          </a:prstGeom>
        </p:spPr>
      </p:pic>
      <p:pic>
        <p:nvPicPr>
          <p:cNvPr id="2" name="Imagem 1">
            <a:extLst>
              <a:ext uri="{FF2B5EF4-FFF2-40B4-BE49-F238E27FC236}">
                <a16:creationId xmlns:a16="http://schemas.microsoft.com/office/drawing/2014/main" id="{A1D8DF81-3A83-00C7-61BE-BD7EA4173D2E}"/>
              </a:ext>
            </a:extLst>
          </p:cNvPr>
          <p:cNvPicPr>
            <a:picLocks noChangeAspect="1"/>
          </p:cNvPicPr>
          <p:nvPr/>
        </p:nvPicPr>
        <p:blipFill>
          <a:blip r:embed="rId6"/>
          <a:stretch>
            <a:fillRect/>
          </a:stretch>
        </p:blipFill>
        <p:spPr>
          <a:xfrm>
            <a:off x="8139362" y="1699944"/>
            <a:ext cx="2512543" cy="1614087"/>
          </a:xfrm>
          <a:prstGeom prst="rect">
            <a:avLst/>
          </a:prstGeom>
        </p:spPr>
      </p:pic>
    </p:spTree>
    <p:extLst>
      <p:ext uri="{BB962C8B-B14F-4D97-AF65-F5344CB8AC3E}">
        <p14:creationId xmlns:p14="http://schemas.microsoft.com/office/powerpoint/2010/main" val="21787650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467</Words>
  <Application>Microsoft Office PowerPoint</Application>
  <PresentationFormat>Ecrã Panorâmico</PresentationFormat>
  <Paragraphs>95</Paragraphs>
  <Slides>4</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4</vt:i4>
      </vt:variant>
    </vt:vector>
  </HeadingPairs>
  <TitlesOfParts>
    <vt:vector size="10" baseType="lpstr">
      <vt:lpstr>Arial</vt:lpstr>
      <vt:lpstr>Bahnschrift</vt:lpstr>
      <vt:lpstr>Calibri</vt:lpstr>
      <vt:lpstr>Calibri Light</vt:lpstr>
      <vt:lpstr>Trebuchet MS</vt:lpstr>
      <vt:lpstr>Tema do Office</vt:lpstr>
      <vt:lpstr>Desafio ASS 2024/2025 </vt:lpstr>
      <vt:lpstr>Desafio ASS 2024/2025 </vt:lpstr>
      <vt:lpstr>Desafio ASS 2023/2024 </vt:lpstr>
      <vt:lpstr>Desafio ASS 2023/2024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Desafio ASS 2022/2023</dc:title>
  <dc:creator>Office1</dc:creator>
  <cp:lastModifiedBy>User</cp:lastModifiedBy>
  <cp:revision>16</cp:revision>
  <dcterms:created xsi:type="dcterms:W3CDTF">2023-02-27T10:13:03Z</dcterms:created>
  <dcterms:modified xsi:type="dcterms:W3CDTF">2025-05-30T11:39:05Z</dcterms:modified>
</cp:coreProperties>
</file>