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pt-P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2" d="100"/>
          <a:sy n="72" d="100"/>
        </p:scale>
        <p:origin x="660" y="7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6BAC68-54F7-5964-DC9F-B461DBBD4132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F67774-FD2C-97BB-AA94-9784B01921A7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38F64F1-5E3B-0B72-3726-77B4916F2B24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14DEB1E-79C0-689E-428D-051FC8768CB7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o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pt-PT"/>
              <a:t>Clique para editar o estilo de subtítulo do Modelo Global</a:t>
            </a:r>
            <a:endParaRPr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ítulo e Text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  <a:p>
            <a:pPr lvl="1">
              <a:defRPr/>
            </a:pPr>
            <a:r>
              <a:rPr lang="pt-PT"/>
              <a:t>Segundo nível</a:t>
            </a:r>
            <a:endParaRPr/>
          </a:p>
          <a:p>
            <a:pPr lvl="2">
              <a:defRPr/>
            </a:pPr>
            <a:r>
              <a:rPr lang="pt-PT"/>
              <a:t>Terceiro nível</a:t>
            </a:r>
            <a:endParaRPr/>
          </a:p>
          <a:p>
            <a:pPr lvl="3">
              <a:defRPr/>
            </a:pPr>
            <a:r>
              <a:rPr lang="pt-PT"/>
              <a:t>Quarto nível</a:t>
            </a:r>
            <a:endParaRPr/>
          </a:p>
          <a:p>
            <a:pPr lvl="4">
              <a:defRPr/>
            </a:pPr>
            <a:r>
              <a:rPr lang="pt-PT"/>
              <a:t>Quinto nível</a:t>
            </a:r>
            <a:endParaRPr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ítulo Vertical e Tex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  <a:p>
            <a:pPr lvl="1">
              <a:defRPr/>
            </a:pPr>
            <a:r>
              <a:rPr lang="pt-PT"/>
              <a:t>Segundo nível</a:t>
            </a:r>
            <a:endParaRPr/>
          </a:p>
          <a:p>
            <a:pPr lvl="2">
              <a:defRPr/>
            </a:pPr>
            <a:r>
              <a:rPr lang="pt-PT"/>
              <a:t>Terceiro nível</a:t>
            </a:r>
            <a:endParaRPr/>
          </a:p>
          <a:p>
            <a:pPr lvl="3">
              <a:defRPr/>
            </a:pPr>
            <a:r>
              <a:rPr lang="pt-PT"/>
              <a:t>Quarto nível</a:t>
            </a:r>
            <a:endParaRPr/>
          </a:p>
          <a:p>
            <a:pPr lvl="4">
              <a:defRPr/>
            </a:pPr>
            <a:r>
              <a:rPr lang="pt-PT"/>
              <a:t>Quinto nível</a:t>
            </a:r>
            <a:endParaRPr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ítulo e Obje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  <a:p>
            <a:pPr lvl="1">
              <a:defRPr/>
            </a:pPr>
            <a:r>
              <a:rPr lang="pt-PT"/>
              <a:t>Segundo nível</a:t>
            </a:r>
            <a:endParaRPr/>
          </a:p>
          <a:p>
            <a:pPr lvl="2">
              <a:defRPr/>
            </a:pPr>
            <a:r>
              <a:rPr lang="pt-PT"/>
              <a:t>Terceiro nível</a:t>
            </a:r>
            <a:endParaRPr/>
          </a:p>
          <a:p>
            <a:pPr lvl="3">
              <a:defRPr/>
            </a:pPr>
            <a:r>
              <a:rPr lang="pt-PT"/>
              <a:t>Quarto nível</a:t>
            </a:r>
            <a:endParaRPr/>
          </a:p>
          <a:p>
            <a:pPr lvl="4">
              <a:defRPr/>
            </a:pPr>
            <a:r>
              <a:rPr lang="pt-PT"/>
              <a:t>Quinto nível</a:t>
            </a:r>
            <a:endParaRPr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Cabeçalho da Sec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Conteúdo Dup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  <a:p>
            <a:pPr lvl="1">
              <a:defRPr/>
            </a:pPr>
            <a:r>
              <a:rPr lang="pt-PT"/>
              <a:t>Segundo nível</a:t>
            </a:r>
            <a:endParaRPr/>
          </a:p>
          <a:p>
            <a:pPr lvl="2">
              <a:defRPr/>
            </a:pPr>
            <a:r>
              <a:rPr lang="pt-PT"/>
              <a:t>Terceiro nível</a:t>
            </a:r>
            <a:endParaRPr/>
          </a:p>
          <a:p>
            <a:pPr lvl="3">
              <a:defRPr/>
            </a:pPr>
            <a:r>
              <a:rPr lang="pt-PT"/>
              <a:t>Quarto nível</a:t>
            </a:r>
            <a:endParaRPr/>
          </a:p>
          <a:p>
            <a:pPr lvl="4">
              <a:defRPr/>
            </a:pPr>
            <a:r>
              <a:rPr lang="pt-PT"/>
              <a:t>Quinto nível</a:t>
            </a:r>
            <a:endParaRPr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  <a:p>
            <a:pPr lvl="1">
              <a:defRPr/>
            </a:pPr>
            <a:r>
              <a:rPr lang="pt-PT"/>
              <a:t>Segundo nível</a:t>
            </a:r>
            <a:endParaRPr/>
          </a:p>
          <a:p>
            <a:pPr lvl="2">
              <a:defRPr/>
            </a:pPr>
            <a:r>
              <a:rPr lang="pt-PT"/>
              <a:t>Terceiro nível</a:t>
            </a:r>
            <a:endParaRPr/>
          </a:p>
          <a:p>
            <a:pPr lvl="3">
              <a:defRPr/>
            </a:pPr>
            <a:r>
              <a:rPr lang="pt-PT"/>
              <a:t>Quarto nível</a:t>
            </a:r>
            <a:endParaRPr/>
          </a:p>
          <a:p>
            <a:pPr lvl="4">
              <a:defRPr/>
            </a:pPr>
            <a:r>
              <a:rPr lang="pt-PT"/>
              <a:t>Quinto nível</a:t>
            </a:r>
            <a:endParaRPr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  <a:p>
            <a:pPr lvl="1">
              <a:defRPr/>
            </a:pPr>
            <a:r>
              <a:rPr lang="pt-PT"/>
              <a:t>Segundo nível</a:t>
            </a:r>
            <a:endParaRPr/>
          </a:p>
          <a:p>
            <a:pPr lvl="2">
              <a:defRPr/>
            </a:pPr>
            <a:r>
              <a:rPr lang="pt-PT"/>
              <a:t>Terceiro nível</a:t>
            </a:r>
            <a:endParaRPr/>
          </a:p>
          <a:p>
            <a:pPr lvl="3">
              <a:defRPr/>
            </a:pPr>
            <a:r>
              <a:rPr lang="pt-PT"/>
              <a:t>Quarto nível</a:t>
            </a:r>
            <a:endParaRPr/>
          </a:p>
          <a:p>
            <a:pPr lvl="4">
              <a:defRPr/>
            </a:pPr>
            <a:r>
              <a:rPr lang="pt-PT"/>
              <a:t>Quinto nível</a:t>
            </a:r>
            <a:endParaRPr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  <a:p>
            <a:pPr lvl="1">
              <a:defRPr/>
            </a:pPr>
            <a:r>
              <a:rPr lang="pt-PT"/>
              <a:t>Segundo nível</a:t>
            </a:r>
            <a:endParaRPr/>
          </a:p>
          <a:p>
            <a:pPr lvl="2">
              <a:defRPr/>
            </a:pPr>
            <a:r>
              <a:rPr lang="pt-PT"/>
              <a:t>Terceiro nível</a:t>
            </a:r>
            <a:endParaRPr/>
          </a:p>
          <a:p>
            <a:pPr lvl="3">
              <a:defRPr/>
            </a:pPr>
            <a:r>
              <a:rPr lang="pt-PT"/>
              <a:t>Quarto nível</a:t>
            </a:r>
            <a:endParaRPr/>
          </a:p>
          <a:p>
            <a:pPr lvl="4">
              <a:defRPr/>
            </a:pPr>
            <a:r>
              <a:rPr lang="pt-PT"/>
              <a:t>Quinto nível</a:t>
            </a:r>
            <a:endParaRPr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Só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Em br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údo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  <a:p>
            <a:pPr lvl="1">
              <a:defRPr/>
            </a:pPr>
            <a:r>
              <a:rPr lang="pt-PT"/>
              <a:t>Segundo nível</a:t>
            </a:r>
            <a:endParaRPr/>
          </a:p>
          <a:p>
            <a:pPr lvl="2">
              <a:defRPr/>
            </a:pPr>
            <a:r>
              <a:rPr lang="pt-PT"/>
              <a:t>Terceiro nível</a:t>
            </a:r>
            <a:endParaRPr/>
          </a:p>
          <a:p>
            <a:pPr lvl="3">
              <a:defRPr/>
            </a:pPr>
            <a:r>
              <a:rPr lang="pt-PT"/>
              <a:t>Quarto nível</a:t>
            </a:r>
            <a:endParaRPr/>
          </a:p>
          <a:p>
            <a:pPr lvl="4">
              <a:defRPr/>
            </a:pPr>
            <a:r>
              <a:rPr lang="pt-PT"/>
              <a:t>Quinto nível</a:t>
            </a:r>
            <a:endParaRPr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agem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pt-PT"/>
              <a:t>Clique para editar os estilos do texto de Modelo Global</a:t>
            </a:r>
            <a:endParaRPr/>
          </a:p>
          <a:p>
            <a:pPr lvl="1">
              <a:defRPr/>
            </a:pPr>
            <a:r>
              <a:rPr lang="pt-PT"/>
              <a:t>Segundo nível</a:t>
            </a:r>
            <a:endParaRPr/>
          </a:p>
          <a:p>
            <a:pPr lvl="2">
              <a:defRPr/>
            </a:pPr>
            <a:r>
              <a:rPr lang="pt-PT"/>
              <a:t>Terceiro nível</a:t>
            </a:r>
            <a:endParaRPr/>
          </a:p>
          <a:p>
            <a:pPr lvl="3">
              <a:defRPr/>
            </a:pPr>
            <a:r>
              <a:rPr lang="pt-PT"/>
              <a:t>Quarto nível</a:t>
            </a:r>
            <a:endParaRPr/>
          </a:p>
          <a:p>
            <a:pPr lvl="4">
              <a:defRPr/>
            </a:pPr>
            <a:r>
              <a:rPr lang="pt-PT"/>
              <a:t>Quinto nível</a:t>
            </a:r>
            <a:endParaRPr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61234A-1678-4A81-9E48-B951248B38F4}" type="datetimeFigureOut">
              <a:rPr lang="pt-PT"/>
              <a:t>09/05/2024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4A159E-51E7-4FDD-856C-3DA06D01529F}" type="slidenum">
              <a:rPr lang="pt-PT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 bwMode="auto"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TÍTULO DA </a:t>
            </a:r>
            <a:r>
              <a:rPr lang="en-GB" b="1">
                <a:solidFill>
                  <a:prstClr val="black"/>
                </a:solidFill>
                <a:latin typeface="Calibri"/>
              </a:rPr>
              <a:t>RECEITA</a:t>
            </a:r>
            <a:r>
              <a:rPr lang="en-GB">
                <a:solidFill>
                  <a:prstClr val="black"/>
                </a:solidFill>
                <a:latin typeface="Calibri"/>
              </a:rPr>
              <a:t>: </a:t>
            </a:r>
            <a:r>
              <a:rPr lang="pt-PT">
                <a:solidFill>
                  <a:prstClr val="black"/>
                </a:solidFill>
                <a:latin typeface="Calibri"/>
              </a:rPr>
              <a:t>Bolo de Maçã, Azeite e nozes</a:t>
            </a: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 bwMode="auto">
          <a:xfrm>
            <a:off x="686595" y="6424602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z="1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>https://alimentacaosaudavelesustentavel.abaae.pt/receitas-sustentaveis/</a:t>
            </a:r>
            <a:endParaRPr lang="en-GB" sz="1400" b="0" i="0" u="none" strike="noStrike" cap="none" spc="0">
              <a:ln>
                <a:noFill/>
              </a:ln>
              <a:solidFill>
                <a:prstClr val="white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465094" cy="6790413"/>
          </a:xfrm>
          <a:prstGeom prst="rect">
            <a:avLst/>
          </a:prstGeo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latin typeface="Bahnschrift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/>
              </a:rPr>
              <a:t> ASS 202</a:t>
            </a:r>
            <a:r>
              <a:rPr lang="pt-PT" sz="2800" b="1">
                <a:solidFill>
                  <a:schemeClr val="bg1"/>
                </a:solidFill>
                <a:latin typeface="Bahnschrift"/>
              </a:rPr>
              <a:t>4</a:t>
            </a:r>
            <a:r>
              <a:rPr lang="en-GB" sz="2800" b="1">
                <a:solidFill>
                  <a:schemeClr val="bg1"/>
                </a:solidFill>
                <a:latin typeface="Bahnschrift"/>
              </a:rPr>
              <a:t>/202</a:t>
            </a:r>
            <a:r>
              <a:rPr lang="pt-PT" sz="2800" b="1">
                <a:solidFill>
                  <a:schemeClr val="bg1"/>
                </a:solidFill>
                <a:latin typeface="Bahnschrift"/>
              </a:rPr>
              <a:t>5</a:t>
            </a:r>
            <a:r>
              <a:rPr lang="en-GB" sz="2800" b="1">
                <a:solidFill>
                  <a:schemeClr val="bg1"/>
                </a:solidFill>
              </a:rPr>
              <a:t> </a:t>
            </a:r>
            <a:endParaRPr/>
          </a:p>
        </p:txBody>
      </p:sp>
      <p:sp>
        <p:nvSpPr>
          <p:cNvPr id="36" name="CaixaDeTexto 35"/>
          <p:cNvSpPr txBox="1"/>
          <p:nvPr/>
        </p:nvSpPr>
        <p:spPr bwMode="auto">
          <a:xfrm>
            <a:off x="686595" y="26823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“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Receitas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 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, 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Tradição</a:t>
            </a:r>
            <a:r>
              <a:rPr lang="en-GB" sz="32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”</a:t>
            </a:r>
            <a:endParaRPr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 bwMode="auto">
          <a:xfrm>
            <a:off x="686594" y="1829765"/>
            <a:ext cx="9734533" cy="5852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pt-PT"/>
          </a:p>
          <a:p>
            <a:pPr>
              <a:defRPr/>
            </a:pPr>
            <a:r>
              <a:rPr lang="pt-PT"/>
              <a:t>INGREDIENTES:</a:t>
            </a:r>
            <a:endParaRPr/>
          </a:p>
          <a:p>
            <a:pPr>
              <a:defRPr/>
            </a:pPr>
            <a:endParaRPr lang="pt-PT"/>
          </a:p>
          <a:p>
            <a:pPr marL="283879" indent="-283879">
              <a:buFont typeface="Arial"/>
              <a:buChar char="–"/>
              <a:defRPr/>
            </a:pPr>
            <a:r>
              <a:rPr lang="pt-PT"/>
              <a:t>3 maçãs</a:t>
            </a:r>
            <a:endParaRPr lang="pt-PT"/>
          </a:p>
          <a:p>
            <a:pPr marL="283879" indent="-283879">
              <a:buFont typeface="Arial"/>
              <a:buChar char="–"/>
              <a:defRPr/>
            </a:pPr>
            <a:r>
              <a:rPr lang="pt-PT"/>
              <a:t>1 chávena de azeite</a:t>
            </a:r>
            <a:endParaRPr lang="pt-PT"/>
          </a:p>
          <a:p>
            <a:pPr marL="283879" indent="-283879">
              <a:buFont typeface="Arial"/>
              <a:buChar char="–"/>
              <a:defRPr/>
            </a:pPr>
            <a:r>
              <a:rPr lang="pt-PT"/>
              <a:t>2 chávenas de farinha</a:t>
            </a:r>
            <a:endParaRPr lang="pt-PT"/>
          </a:p>
          <a:p>
            <a:pPr marL="283879" indent="-283879">
              <a:buFont typeface="Arial"/>
              <a:buChar char="–"/>
              <a:defRPr/>
            </a:pPr>
            <a:r>
              <a:rPr lang="pt-PT"/>
              <a:t>2 chávenas de açúcar</a:t>
            </a:r>
            <a:endParaRPr lang="pt-PT"/>
          </a:p>
          <a:p>
            <a:pPr marL="283879" indent="-283879">
              <a:buFont typeface="Arial"/>
              <a:buChar char="–"/>
              <a:defRPr/>
            </a:pPr>
            <a:r>
              <a:rPr lang="pt-PT"/>
              <a:t>1 colher de sopa de canela</a:t>
            </a:r>
            <a:endParaRPr lang="pt-PT"/>
          </a:p>
          <a:p>
            <a:pPr marL="283879" indent="-283879">
              <a:buFont typeface="Arial"/>
              <a:buChar char="–"/>
              <a:defRPr/>
            </a:pPr>
            <a:r>
              <a:rPr lang="pt-PT"/>
              <a:t>1 colher de sobremesa de fermento</a:t>
            </a:r>
            <a:endParaRPr lang="pt-PT"/>
          </a:p>
          <a:p>
            <a:pPr marL="283879" indent="-283879">
              <a:buFont typeface="Arial"/>
              <a:buChar char="–"/>
              <a:defRPr/>
            </a:pPr>
            <a:r>
              <a:rPr lang="pt-PT"/>
              <a:t>3 ovo</a:t>
            </a:r>
            <a:r>
              <a:rPr lang="pt-PT"/>
              <a:t>s</a:t>
            </a:r>
            <a:endParaRPr lang="pt-PT"/>
          </a:p>
          <a:p>
            <a:pPr marL="283879" indent="-283879">
              <a:buFont typeface="Arial"/>
              <a:buChar char="–"/>
              <a:defRPr/>
            </a:pPr>
            <a:r>
              <a:rPr lang="pt-PT"/>
              <a:t>nozes a gosto.</a:t>
            </a:r>
            <a:endParaRPr lang="pt-PT"/>
          </a:p>
          <a:p>
            <a:pPr>
              <a:defRPr/>
            </a:pPr>
            <a:endParaRPr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 algn="ctr">
              <a:defRPr/>
            </a:pPr>
            <a:r>
              <a:rPr lang="pt-PT"/>
              <a:t>FOTO DO PRATO FINALIZADO</a:t>
            </a:r>
            <a:endParaRPr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>
              <a:defRPr/>
            </a:pPr>
            <a:endParaRPr lang="pt-PT"/>
          </a:p>
        </p:txBody>
      </p:sp>
      <p:pic>
        <p:nvPicPr>
          <p:cNvPr id="31171374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971826" y="2306496"/>
            <a:ext cx="3928730" cy="365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 bwMode="auto"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>
                <a:solidFill>
                  <a:prstClr val="black"/>
                </a:solidFill>
                <a:latin typeface="Calibri"/>
              </a:rPr>
              <a:t>PROCEDIMENTOS: </a:t>
            </a: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 bwMode="auto">
          <a:xfrm>
            <a:off x="686595" y="6424602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z="1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>https://alimentacaosaudavelesustentavel.abaae.pt/receitas-sustentaveis/</a:t>
            </a:r>
            <a:endParaRPr lang="en-GB" sz="1400" b="0" i="0" u="none" strike="noStrike" cap="none" spc="0">
              <a:ln>
                <a:noFill/>
              </a:ln>
              <a:solidFill>
                <a:prstClr val="white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465094" cy="6790413"/>
          </a:xfrm>
          <a:prstGeom prst="rect">
            <a:avLst/>
          </a:prstGeom>
          <a:solidFill>
            <a:srgbClr val="05764A"/>
          </a:solidFill>
        </p:spPr>
        <p:txBody>
          <a:bodyPr vertOverflow="overflow" horzOverflow="overflow" vert="vert270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latin typeface="Bahnschrift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/>
              </a:rPr>
              <a:t> ASS 202</a:t>
            </a:r>
            <a:r>
              <a:rPr lang="pt-PT" sz="2800" b="1">
                <a:solidFill>
                  <a:schemeClr val="bg1"/>
                </a:solidFill>
                <a:latin typeface="Bahnschrift"/>
              </a:rPr>
              <a:t>4</a:t>
            </a:r>
            <a:r>
              <a:rPr lang="en-GB" sz="2800" b="1">
                <a:solidFill>
                  <a:schemeClr val="bg1"/>
                </a:solidFill>
                <a:latin typeface="Bahnschrift"/>
              </a:rPr>
              <a:t>/202</a:t>
            </a:r>
            <a:r>
              <a:rPr lang="pt-PT" sz="2800" b="1">
                <a:solidFill>
                  <a:schemeClr val="bg1"/>
                </a:solidFill>
              </a:rPr>
              <a:t>5</a:t>
            </a:r>
            <a:endParaRPr/>
          </a:p>
        </p:txBody>
      </p:sp>
      <p:sp>
        <p:nvSpPr>
          <p:cNvPr id="36" name="CaixaDeTexto 35"/>
          <p:cNvSpPr txBox="1"/>
          <p:nvPr/>
        </p:nvSpPr>
        <p:spPr bwMode="auto">
          <a:xfrm>
            <a:off x="686595" y="26823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“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Receitas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 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, 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Tradição</a:t>
            </a:r>
            <a:r>
              <a:rPr lang="en-GB" sz="32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”</a:t>
            </a:r>
            <a:endParaRPr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 bwMode="auto">
          <a:xfrm>
            <a:off x="686594" y="1829765"/>
            <a:ext cx="9754333" cy="42065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pt-PT"/>
          </a:p>
          <a:p>
            <a:pPr>
              <a:defRPr/>
            </a:pPr>
            <a:r>
              <a:rPr lang="pt-PT"/>
              <a:t>1º)Apanhar as nozes.</a:t>
            </a: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r>
              <a:rPr lang="pt-PT"/>
              <a:t>2º) Apanhar as maçãs e recolheu os ovos no galinheiro.</a:t>
            </a: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</p:txBody>
      </p:sp>
      <p:sp>
        <p:nvSpPr>
          <p:cNvPr id="2" name="CaixaDeTexto 1"/>
          <p:cNvSpPr txBox="1"/>
          <p:nvPr/>
        </p:nvSpPr>
        <p:spPr bwMode="auto"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r>
              <a:rPr lang="pt-PT"/>
              <a:t>Imagem da preparação</a:t>
            </a:r>
            <a:endParaRPr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</p:txBody>
      </p:sp>
      <p:sp>
        <p:nvSpPr>
          <p:cNvPr id="3" name="CaixaDeTexto 2"/>
          <p:cNvSpPr txBox="1"/>
          <p:nvPr/>
        </p:nvSpPr>
        <p:spPr bwMode="auto">
          <a:xfrm flipH="0" flipV="0">
            <a:off x="8090422" y="4122207"/>
            <a:ext cx="1568681" cy="17377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</p:txBody>
      </p:sp>
      <p:pic>
        <p:nvPicPr>
          <p:cNvPr id="146909251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629194" y="1829765"/>
            <a:ext cx="2503014" cy="2029583"/>
          </a:xfrm>
          <a:prstGeom prst="rect">
            <a:avLst/>
          </a:prstGeom>
        </p:spPr>
      </p:pic>
      <p:pic>
        <p:nvPicPr>
          <p:cNvPr id="886957348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156273" y="4122207"/>
            <a:ext cx="1395144" cy="1713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 bwMode="auto"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>
                <a:solidFill>
                  <a:prstClr val="black"/>
                </a:solidFill>
                <a:latin typeface="Calibri"/>
              </a:rPr>
              <a:t>PROCEDIMENTOS: </a:t>
            </a: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 bwMode="auto">
          <a:xfrm>
            <a:off x="686595" y="6424602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z="1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>https://alimentacaosaudavelesustentavel.abaae.pt/receitas-sustentaveis/</a:t>
            </a:r>
            <a:endParaRPr lang="en-GB" sz="1400" b="0" i="0" u="none" strike="noStrike" cap="none" spc="0">
              <a:ln>
                <a:noFill/>
              </a:ln>
              <a:solidFill>
                <a:prstClr val="white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465094" cy="6790413"/>
          </a:xfrm>
          <a:prstGeom prst="rect">
            <a:avLst/>
          </a:prstGeom>
          <a:solidFill>
            <a:srgbClr val="05764A"/>
          </a:solidFill>
        </p:spPr>
        <p:txBody>
          <a:bodyPr vertOverflow="overflow" horzOverflow="overflow" vert="vert270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latin typeface="Bahnschrift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/>
              </a:rPr>
              <a:t> ASS 202</a:t>
            </a:r>
            <a:r>
              <a:rPr lang="pt-PT" sz="2800" b="1">
                <a:solidFill>
                  <a:schemeClr val="bg1"/>
                </a:solidFill>
                <a:latin typeface="Bahnschrift"/>
              </a:rPr>
              <a:t>4</a:t>
            </a:r>
            <a:r>
              <a:rPr lang="en-GB" sz="2800" b="1">
                <a:solidFill>
                  <a:schemeClr val="bg1"/>
                </a:solidFill>
                <a:latin typeface="Bahnschrift"/>
              </a:rPr>
              <a:t>/202</a:t>
            </a:r>
            <a:r>
              <a:rPr lang="pt-PT" sz="2800" b="1">
                <a:solidFill>
                  <a:schemeClr val="bg1"/>
                </a:solidFill>
                <a:latin typeface="Bahnschrift"/>
              </a:rPr>
              <a:t>5</a:t>
            </a:r>
            <a:endParaRPr/>
          </a:p>
        </p:txBody>
      </p:sp>
      <p:sp>
        <p:nvSpPr>
          <p:cNvPr id="36" name="CaixaDeTexto 35"/>
          <p:cNvSpPr txBox="1"/>
          <p:nvPr/>
        </p:nvSpPr>
        <p:spPr bwMode="auto">
          <a:xfrm>
            <a:off x="686595" y="26823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“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Receitas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 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, 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Tradição</a:t>
            </a:r>
            <a:r>
              <a:rPr lang="en-GB" sz="32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”</a:t>
            </a:r>
            <a:endParaRPr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 bwMode="auto">
          <a:xfrm>
            <a:off x="686594" y="1829765"/>
            <a:ext cx="9730573" cy="61268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pt-PT"/>
          </a:p>
          <a:p>
            <a:pPr>
              <a:defRPr/>
            </a:pPr>
            <a:r>
              <a:rPr lang="pt-PT"/>
              <a:t>3º) </a:t>
            </a:r>
            <a:r>
              <a:rPr lang="pt-PT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Descascar as maçãs, cortar as maçãs em bocadinhos pequenos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r>
              <a:rPr lang="pt-PT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Colocar no liquidificador as cascas , o azeite  e os ovos a bater.</a:t>
            </a:r>
            <a:endParaRPr sz="1800"/>
          </a:p>
          <a:p>
            <a:pPr marL="285750" indent="-285750">
              <a:buFontTx/>
              <a:buChar char="-"/>
              <a:defRPr/>
            </a:pPr>
            <a:endParaRPr sz="1800"/>
          </a:p>
          <a:p>
            <a:pPr>
              <a:defRPr/>
            </a:pPr>
            <a:r>
              <a:rPr lang="pt-PT"/>
              <a:t>Misturar a farinha , o açúcar, a canela, o fermento, as nozes e </a:t>
            </a:r>
            <a:endParaRPr lang="pt-PT"/>
          </a:p>
          <a:p>
            <a:pPr>
              <a:defRPr/>
            </a:pPr>
            <a:r>
              <a:rPr lang="pt-PT"/>
              <a:t>misturar.</a:t>
            </a: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r>
              <a:rPr lang="pt-PT"/>
              <a:t>4º) </a:t>
            </a:r>
            <a:r>
              <a:rPr lang="pt-PT"/>
              <a:t>Adicionar à mistura os bocadinhos de maçã à mistura do </a:t>
            </a:r>
            <a:endParaRPr lang="pt-PT"/>
          </a:p>
          <a:p>
            <a:pPr>
              <a:defRPr/>
            </a:pPr>
            <a:r>
              <a:rPr lang="pt-PT"/>
              <a:t>liquidificador.</a:t>
            </a:r>
            <a:endParaRPr lang="pt-PT"/>
          </a:p>
          <a:p>
            <a:pPr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</p:txBody>
      </p:sp>
      <p:sp>
        <p:nvSpPr>
          <p:cNvPr id="2" name="CaixaDeTexto 1"/>
          <p:cNvSpPr txBox="1"/>
          <p:nvPr/>
        </p:nvSpPr>
        <p:spPr bwMode="auto">
          <a:xfrm flipH="0" flipV="0">
            <a:off x="7738730" y="1974533"/>
            <a:ext cx="2244558" cy="17377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</p:txBody>
      </p:sp>
      <p:sp>
        <p:nvSpPr>
          <p:cNvPr id="3" name="CaixaDeTexto 2"/>
          <p:cNvSpPr txBox="1"/>
          <p:nvPr/>
        </p:nvSpPr>
        <p:spPr bwMode="auto">
          <a:xfrm flipH="0" flipV="0">
            <a:off x="7629194" y="3964492"/>
            <a:ext cx="2516726" cy="2834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r>
              <a:rPr lang="pt-PT"/>
              <a:t>Imagem da preparação</a:t>
            </a:r>
            <a:endParaRPr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</p:txBody>
      </p:sp>
      <p:pic>
        <p:nvPicPr>
          <p:cNvPr id="73450540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960673" y="1974533"/>
            <a:ext cx="1752830" cy="1689454"/>
          </a:xfrm>
          <a:prstGeom prst="rect">
            <a:avLst/>
          </a:prstGeom>
        </p:spPr>
      </p:pic>
      <p:pic>
        <p:nvPicPr>
          <p:cNvPr id="160134162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7712970" y="4045360"/>
            <a:ext cx="2349175" cy="2673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 bwMode="auto"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>
                <a:solidFill>
                  <a:prstClr val="black"/>
                </a:solidFill>
                <a:latin typeface="Calibri"/>
              </a:rPr>
              <a:t>PROCEDIMENTOS: </a:t>
            </a: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465094" cy="6790413"/>
          </a:xfrm>
          <a:prstGeom prst="rect">
            <a:avLst/>
          </a:prstGeom>
          <a:solidFill>
            <a:srgbClr val="05764A"/>
          </a:solidFill>
        </p:spPr>
        <p:txBody>
          <a:bodyPr vertOverflow="overflow" horzOverflow="overflow" vert="vert270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latin typeface="Bahnschrift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/>
              </a:rPr>
              <a:t> ASS 202</a:t>
            </a:r>
            <a:r>
              <a:rPr lang="pt-PT" sz="2800" b="1">
                <a:solidFill>
                  <a:schemeClr val="bg1"/>
                </a:solidFill>
                <a:latin typeface="Bahnschrift"/>
              </a:rPr>
              <a:t>4</a:t>
            </a:r>
            <a:r>
              <a:rPr lang="en-GB" sz="2800" b="1">
                <a:solidFill>
                  <a:schemeClr val="bg1"/>
                </a:solidFill>
                <a:latin typeface="Bahnschrift"/>
              </a:rPr>
              <a:t>/202</a:t>
            </a:r>
            <a:r>
              <a:rPr lang="pt-PT" sz="2800" b="1">
                <a:solidFill>
                  <a:schemeClr val="bg1"/>
                </a:solidFill>
                <a:latin typeface="Bahnschrift"/>
              </a:rPr>
              <a:t>5</a:t>
            </a:r>
            <a:endParaRPr/>
          </a:p>
        </p:txBody>
      </p:sp>
      <p:sp>
        <p:nvSpPr>
          <p:cNvPr id="36" name="CaixaDeTexto 35"/>
          <p:cNvSpPr txBox="1"/>
          <p:nvPr/>
        </p:nvSpPr>
        <p:spPr bwMode="auto">
          <a:xfrm>
            <a:off x="686595" y="26823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“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Receitas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 </a:t>
            </a:r>
            <a:r>
              <a:rPr lang="en-GB" sz="4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, 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Tradição</a:t>
            </a:r>
            <a:r>
              <a:rPr lang="en-GB" sz="3200" b="1" i="0" u="none" strike="noStrike" cap="none" spc="0">
                <a:ln>
                  <a:noFill/>
                </a:ln>
                <a:solidFill>
                  <a:prstClr val="white"/>
                </a:solidFill>
                <a:latin typeface="Bahnschrift"/>
                <a:ea typeface="+mn-ea"/>
                <a:cs typeface="+mn-cs"/>
              </a:rPr>
              <a:t>”</a:t>
            </a:r>
            <a:endParaRPr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 bwMode="auto">
          <a:xfrm>
            <a:off x="686594" y="1829765"/>
            <a:ext cx="9742813" cy="47552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pt-PT"/>
          </a:p>
          <a:p>
            <a:pPr>
              <a:defRPr/>
            </a:pPr>
            <a:r>
              <a:rPr lang="pt-PT"/>
              <a:t>5º)Colocar as nozes já partidas a gosto.</a:t>
            </a: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r>
              <a:rPr lang="pt-PT"/>
              <a:t>6º) </a:t>
            </a:r>
            <a:r>
              <a:rPr lang="pt-PT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Levar o bolo ao forno durante 30 minutos a 180ºC.</a:t>
            </a:r>
            <a:endParaRPr lang="pt-PT"/>
          </a:p>
          <a:p>
            <a:pPr>
              <a:defRPr/>
            </a:pPr>
            <a:r>
              <a:rPr lang="pt-PT"/>
              <a:t>Retirar do forno e desenformar.</a:t>
            </a: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 marL="285750" indent="-285750">
              <a:buFontTx/>
              <a:buChar char="-"/>
              <a:defRPr/>
            </a:pPr>
            <a:endParaRPr lang="pt-PT"/>
          </a:p>
          <a:p>
            <a:pPr>
              <a:defRPr/>
            </a:pPr>
            <a:endParaRPr lang="pt-PT"/>
          </a:p>
          <a:p>
            <a:pPr>
              <a:defRPr/>
            </a:pPr>
            <a:endParaRPr lang="pt-PT"/>
          </a:p>
        </p:txBody>
      </p:sp>
      <p:sp>
        <p:nvSpPr>
          <p:cNvPr id="2" name="CaixaDeTexto 1"/>
          <p:cNvSpPr txBox="1"/>
          <p:nvPr/>
        </p:nvSpPr>
        <p:spPr bwMode="auto">
          <a:xfrm flipH="0" flipV="0">
            <a:off x="8002499" y="1908698"/>
            <a:ext cx="2078876" cy="22863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r>
              <a:rPr lang="pt-PT"/>
              <a:t>Imagem da preparação</a:t>
            </a:r>
            <a:endParaRPr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</p:txBody>
      </p:sp>
      <p:sp>
        <p:nvSpPr>
          <p:cNvPr id="3" name="CaixaDeTexto 2"/>
          <p:cNvSpPr txBox="1"/>
          <p:nvPr/>
        </p:nvSpPr>
        <p:spPr bwMode="auto">
          <a:xfrm flipH="0" flipV="0">
            <a:off x="7629194" y="4356668"/>
            <a:ext cx="2544234" cy="20120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pt-PT"/>
          </a:p>
          <a:p>
            <a:pPr algn="ctr">
              <a:defRPr/>
            </a:pPr>
            <a:endParaRPr lang="pt-PT"/>
          </a:p>
        </p:txBody>
      </p:sp>
      <p:sp>
        <p:nvSpPr>
          <p:cNvPr id="4" name="CaixaDeTexto 3"/>
          <p:cNvSpPr txBox="1"/>
          <p:nvPr/>
        </p:nvSpPr>
        <p:spPr bwMode="auto">
          <a:xfrm>
            <a:off x="686595" y="6424602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z="1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>https://alimentacaosaudavelesustentavel.abaae.pt/receitas-sustentaveis/</a:t>
            </a:r>
            <a:endParaRPr lang="en-GB" sz="1400" b="0" i="0" u="none" strike="noStrike" cap="none" spc="0">
              <a:ln>
                <a:noFill/>
              </a:ln>
              <a:solidFill>
                <a:prstClr val="white"/>
              </a:solidFill>
              <a:latin typeface="Trebuchet MS"/>
              <a:ea typeface="+mn-ea"/>
              <a:cs typeface="+mn-cs"/>
            </a:endParaRPr>
          </a:p>
        </p:txBody>
      </p:sp>
      <p:pic>
        <p:nvPicPr>
          <p:cNvPr id="48076542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126245" y="2008245"/>
            <a:ext cx="1707984" cy="2003658"/>
          </a:xfrm>
          <a:prstGeom prst="rect">
            <a:avLst/>
          </a:prstGeom>
        </p:spPr>
      </p:pic>
      <p:pic>
        <p:nvPicPr>
          <p:cNvPr id="140253180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28701" y="4484076"/>
            <a:ext cx="2352674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ONLYOFFICE/8.0.1.31</Application>
  <DocSecurity>0</DocSecurity>
  <PresentationFormat>Ecrã Panorâmico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subject/>
  <dc:creator>Office1</dc:creator>
  <cp:keywords/>
  <dc:description/>
  <dc:identifier/>
  <dc:language/>
  <cp:lastModifiedBy/>
  <cp:revision>3</cp:revision>
  <dcterms:created xsi:type="dcterms:W3CDTF">2023-02-27T10:13:03Z</dcterms:created>
  <dcterms:modified xsi:type="dcterms:W3CDTF">2025-05-31T16:27:25Z</dcterms:modified>
  <cp:category/>
  <cp:contentStatus/>
  <cp:version/>
</cp:coreProperties>
</file>