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109" y="7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430"/>
              </a:lnSpc>
            </a:pPr>
            <a:r>
              <a:rPr spc="-20" dirty="0"/>
              <a:t>https://alimentacaosaudavelesustentavel.abaae.pt/receitas-</a:t>
            </a:r>
            <a:r>
              <a:rPr spc="-10" dirty="0"/>
              <a:t>sustentaveis/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5/29/2025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430"/>
              </a:lnSpc>
            </a:pPr>
            <a:r>
              <a:rPr spc="-20" dirty="0"/>
              <a:t>https://alimentacaosaudavelesustentavel.abaae.pt/receitas-</a:t>
            </a:r>
            <a:r>
              <a:rPr spc="-10" dirty="0"/>
              <a:t>sustentaveis/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5/29/2025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430"/>
              </a:lnSpc>
            </a:pPr>
            <a:r>
              <a:rPr spc="-20" dirty="0"/>
              <a:t>https://alimentacaosaudavelesustentavel.abaae.pt/receitas-</a:t>
            </a:r>
            <a:r>
              <a:rPr spc="-10" dirty="0"/>
              <a:t>sustentaveis/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5/29/2025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430"/>
              </a:lnSpc>
            </a:pPr>
            <a:r>
              <a:rPr spc="-20" dirty="0"/>
              <a:t>https://alimentacaosaudavelesustentavel.abaae.pt/receitas-</a:t>
            </a:r>
            <a:r>
              <a:rPr spc="-10" dirty="0"/>
              <a:t>sustentaveis/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5/29/2025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430"/>
              </a:lnSpc>
            </a:pPr>
            <a:r>
              <a:rPr spc="-20" dirty="0"/>
              <a:t>https://alimentacaosaudavelesustentavel.abaae.pt/receitas-</a:t>
            </a:r>
            <a:r>
              <a:rPr spc="-10" dirty="0"/>
              <a:t>sustentaveis/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5/29/2025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87704" y="1082675"/>
            <a:ext cx="9668510" cy="747395"/>
          </a:xfrm>
          <a:custGeom>
            <a:avLst/>
            <a:gdLst/>
            <a:ahLst/>
            <a:cxnLst/>
            <a:rect l="l" t="t" r="r" b="b"/>
            <a:pathLst>
              <a:path w="9668510" h="747394">
                <a:moveTo>
                  <a:pt x="0" y="747395"/>
                </a:moveTo>
                <a:lnTo>
                  <a:pt x="9668510" y="747395"/>
                </a:lnTo>
                <a:lnTo>
                  <a:pt x="9668510" y="0"/>
                </a:lnTo>
                <a:lnTo>
                  <a:pt x="0" y="0"/>
                </a:lnTo>
                <a:lnTo>
                  <a:pt x="0" y="747395"/>
                </a:lnTo>
                <a:close/>
              </a:path>
            </a:pathLst>
          </a:custGeom>
          <a:solidFill>
            <a:srgbClr val="385622">
              <a:alpha val="901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87704" y="1082675"/>
            <a:ext cx="9668510" cy="826769"/>
          </a:xfrm>
          <a:custGeom>
            <a:avLst/>
            <a:gdLst/>
            <a:ahLst/>
            <a:cxnLst/>
            <a:rect l="l" t="t" r="r" b="b"/>
            <a:pathLst>
              <a:path w="9668510" h="826769">
                <a:moveTo>
                  <a:pt x="0" y="826770"/>
                </a:moveTo>
                <a:lnTo>
                  <a:pt x="9668510" y="826770"/>
                </a:lnTo>
                <a:lnTo>
                  <a:pt x="9668510" y="0"/>
                </a:lnTo>
                <a:lnTo>
                  <a:pt x="0" y="0"/>
                </a:lnTo>
                <a:lnTo>
                  <a:pt x="0" y="826770"/>
                </a:lnTo>
                <a:close/>
              </a:path>
            </a:pathLst>
          </a:custGeom>
          <a:ln w="57150">
            <a:solidFill>
              <a:srgbClr val="00AF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87069" y="26669"/>
            <a:ext cx="10817860" cy="7086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87069" y="1819910"/>
            <a:ext cx="10817860" cy="45237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765492" y="6493192"/>
            <a:ext cx="5334635" cy="203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430"/>
              </a:lnSpc>
            </a:pPr>
            <a:r>
              <a:rPr spc="-20" dirty="0"/>
              <a:t>https://alimentacaosaudavelesustentavel.abaae.pt/receitas-</a:t>
            </a:r>
            <a:r>
              <a:rPr spc="-10" dirty="0"/>
              <a:t>sustentaveis/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5/29/2025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7705" y="864235"/>
            <a:ext cx="9668510" cy="826769"/>
          </a:xfrm>
          <a:prstGeom prst="rect">
            <a:avLst/>
          </a:prstGeom>
          <a:solidFill>
            <a:srgbClr val="385622">
              <a:alpha val="9019"/>
            </a:srgbClr>
          </a:solidFill>
          <a:ln w="57150">
            <a:solidFill>
              <a:srgbClr val="00AF50"/>
            </a:solidFill>
          </a:ln>
        </p:spPr>
        <p:txBody>
          <a:bodyPr vert="horz" wrap="square" lIns="0" tIns="177165" rIns="0" bIns="0" rtlCol="0">
            <a:spAutoFit/>
          </a:bodyPr>
          <a:lstStyle/>
          <a:p>
            <a:pPr marL="90170">
              <a:lnSpc>
                <a:spcPct val="100000"/>
              </a:lnSpc>
              <a:spcBef>
                <a:spcPts val="1395"/>
              </a:spcBef>
            </a:pPr>
            <a:r>
              <a:rPr sz="1800" b="1" dirty="0">
                <a:latin typeface="Calibri"/>
                <a:cs typeface="Calibri"/>
              </a:rPr>
              <a:t>TÍTULO</a:t>
            </a:r>
            <a:r>
              <a:rPr sz="1800" b="1" spc="-5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DA</a:t>
            </a:r>
            <a:r>
              <a:rPr sz="1800" b="1" spc="-30" dirty="0">
                <a:latin typeface="Calibri"/>
                <a:cs typeface="Calibri"/>
              </a:rPr>
              <a:t> </a:t>
            </a:r>
            <a:r>
              <a:rPr sz="1800" b="1" spc="-20" dirty="0">
                <a:latin typeface="Calibri"/>
                <a:cs typeface="Calibri"/>
              </a:rPr>
              <a:t>RECEITA</a:t>
            </a:r>
            <a:r>
              <a:rPr sz="1800" spc="-20" dirty="0">
                <a:latin typeface="Calibri"/>
                <a:cs typeface="Calibri"/>
              </a:rPr>
              <a:t>: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385622"/>
                </a:solidFill>
                <a:latin typeface="Calibri"/>
                <a:cs typeface="Calibri"/>
              </a:rPr>
              <a:t>Massa</a:t>
            </a:r>
            <a:r>
              <a:rPr sz="2800" spc="-55" dirty="0">
                <a:solidFill>
                  <a:srgbClr val="385622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385622"/>
                </a:solidFill>
                <a:latin typeface="Calibri"/>
                <a:cs typeface="Calibri"/>
              </a:rPr>
              <a:t>com</a:t>
            </a:r>
            <a:r>
              <a:rPr sz="2800" spc="-50" dirty="0">
                <a:solidFill>
                  <a:srgbClr val="385622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385622"/>
                </a:solidFill>
                <a:latin typeface="Calibri"/>
                <a:cs typeface="Calibri"/>
              </a:rPr>
              <a:t>Atum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87069" y="6424929"/>
            <a:ext cx="6941820" cy="307340"/>
          </a:xfrm>
          <a:custGeom>
            <a:avLst/>
            <a:gdLst/>
            <a:ahLst/>
            <a:cxnLst/>
            <a:rect l="l" t="t" r="r" b="b"/>
            <a:pathLst>
              <a:path w="6941820" h="307340">
                <a:moveTo>
                  <a:pt x="6941820" y="0"/>
                </a:moveTo>
                <a:lnTo>
                  <a:pt x="0" y="0"/>
                </a:lnTo>
                <a:lnTo>
                  <a:pt x="0" y="307340"/>
                </a:lnTo>
                <a:lnTo>
                  <a:pt x="6941820" y="307340"/>
                </a:lnTo>
                <a:lnTo>
                  <a:pt x="6941820" y="0"/>
                </a:lnTo>
                <a:close/>
              </a:path>
            </a:pathLst>
          </a:custGeom>
          <a:solidFill>
            <a:srgbClr val="0476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464820" cy="6790690"/>
          </a:xfrm>
          <a:custGeom>
            <a:avLst/>
            <a:gdLst/>
            <a:ahLst/>
            <a:cxnLst/>
            <a:rect l="l" t="t" r="r" b="b"/>
            <a:pathLst>
              <a:path w="464820" h="6790690">
                <a:moveTo>
                  <a:pt x="464820" y="0"/>
                </a:moveTo>
                <a:lnTo>
                  <a:pt x="0" y="0"/>
                </a:lnTo>
                <a:lnTo>
                  <a:pt x="0" y="6790690"/>
                </a:lnTo>
                <a:lnTo>
                  <a:pt x="464820" y="6790690"/>
                </a:lnTo>
                <a:lnTo>
                  <a:pt x="464820" y="0"/>
                </a:lnTo>
                <a:close/>
              </a:path>
            </a:pathLst>
          </a:custGeom>
          <a:solidFill>
            <a:srgbClr val="0476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9389" y="990600"/>
            <a:ext cx="333425" cy="407096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2585"/>
              </a:lnSpc>
            </a:pPr>
            <a:r>
              <a:rPr sz="2500" b="1" spc="-100" dirty="0">
                <a:solidFill>
                  <a:srgbClr val="FFFFFF"/>
                </a:solidFill>
                <a:latin typeface="Arial"/>
                <a:cs typeface="Arial"/>
              </a:rPr>
              <a:t>Desafio</a:t>
            </a:r>
            <a:r>
              <a:rPr sz="250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500" b="1" spc="-160" dirty="0">
                <a:solidFill>
                  <a:srgbClr val="FFFFFF"/>
                </a:solidFill>
                <a:latin typeface="Arial"/>
                <a:cs typeface="Arial"/>
              </a:rPr>
              <a:t>ASS</a:t>
            </a:r>
            <a:r>
              <a:rPr sz="25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500" b="1" spc="-10" dirty="0">
                <a:solidFill>
                  <a:srgbClr val="FFFFFF"/>
                </a:solidFill>
                <a:latin typeface="Arial"/>
                <a:cs typeface="Arial"/>
              </a:rPr>
              <a:t>20</a:t>
            </a:r>
            <a:r>
              <a:rPr lang="pt-PT" sz="2500" b="1" spc="-10" dirty="0">
                <a:solidFill>
                  <a:srgbClr val="FFFFFF"/>
                </a:solidFill>
                <a:latin typeface="Arial"/>
                <a:cs typeface="Arial"/>
              </a:rPr>
              <a:t>24</a:t>
            </a:r>
            <a:r>
              <a:rPr sz="2500" b="1" spc="-10" dirty="0">
                <a:solidFill>
                  <a:srgbClr val="FFFFFF"/>
                </a:solidFill>
                <a:latin typeface="Arial"/>
                <a:cs typeface="Arial"/>
              </a:rPr>
              <a:t>/20</a:t>
            </a:r>
            <a:r>
              <a:rPr lang="pt-PT" sz="2500" b="1" spc="-10" dirty="0">
                <a:solidFill>
                  <a:srgbClr val="FFFFFF"/>
                </a:solidFill>
                <a:latin typeface="Arial"/>
                <a:cs typeface="Arial"/>
              </a:rPr>
              <a:t>25</a:t>
            </a:r>
            <a:endParaRPr sz="25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87069" y="26669"/>
            <a:ext cx="9668510" cy="659155"/>
          </a:xfrm>
          <a:prstGeom prst="rect">
            <a:avLst/>
          </a:prstGeom>
          <a:solidFill>
            <a:srgbClr val="047649"/>
          </a:solidFill>
        </p:spPr>
        <p:txBody>
          <a:bodyPr vert="horz" wrap="square" lIns="0" tIns="4318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340"/>
              </a:spcBef>
            </a:pPr>
            <a:r>
              <a:rPr spc="-210" dirty="0"/>
              <a:t>“Receitas</a:t>
            </a:r>
            <a:r>
              <a:rPr spc="-60" dirty="0"/>
              <a:t> </a:t>
            </a:r>
            <a:r>
              <a:rPr spc="-150" dirty="0"/>
              <a:t>Sustentáveis,</a:t>
            </a:r>
            <a:r>
              <a:rPr spc="-10" dirty="0"/>
              <a:t> </a:t>
            </a:r>
            <a:r>
              <a:rPr spc="270" dirty="0"/>
              <a:t>t</a:t>
            </a:r>
            <a:r>
              <a:rPr lang="pt-PT" spc="270" dirty="0"/>
              <a:t>ê</a:t>
            </a:r>
            <a:r>
              <a:rPr spc="270" dirty="0"/>
              <a:t>m</a:t>
            </a:r>
            <a:r>
              <a:rPr spc="-45" dirty="0"/>
              <a:t> </a:t>
            </a:r>
            <a:r>
              <a:rPr spc="-95" dirty="0"/>
              <a:t>Tradição</a:t>
            </a:r>
            <a:r>
              <a:rPr sz="3200" spc="-95" dirty="0"/>
              <a:t>”</a:t>
            </a:r>
            <a:endParaRPr sz="3200" dirty="0"/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20" y="67310"/>
            <a:ext cx="438149" cy="434340"/>
          </a:xfrm>
          <a:prstGeom prst="rect">
            <a:avLst/>
          </a:prstGeom>
        </p:spPr>
      </p:pic>
      <p:sp>
        <p:nvSpPr>
          <p:cNvPr id="8" name="object 8"/>
          <p:cNvSpPr/>
          <p:nvPr/>
        </p:nvSpPr>
        <p:spPr>
          <a:xfrm>
            <a:off x="687069" y="1819910"/>
            <a:ext cx="9668510" cy="4523740"/>
          </a:xfrm>
          <a:custGeom>
            <a:avLst/>
            <a:gdLst/>
            <a:ahLst/>
            <a:cxnLst/>
            <a:rect l="l" t="t" r="r" b="b"/>
            <a:pathLst>
              <a:path w="9668510" h="4523740">
                <a:moveTo>
                  <a:pt x="9668510" y="0"/>
                </a:moveTo>
                <a:lnTo>
                  <a:pt x="0" y="0"/>
                </a:lnTo>
                <a:lnTo>
                  <a:pt x="0" y="4523740"/>
                </a:lnTo>
                <a:lnTo>
                  <a:pt x="9668510" y="4523740"/>
                </a:lnTo>
                <a:lnTo>
                  <a:pt x="9668510" y="0"/>
                </a:lnTo>
                <a:close/>
              </a:path>
            </a:pathLst>
          </a:custGeom>
          <a:solidFill>
            <a:srgbClr val="C5DFB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687069" y="1819910"/>
            <a:ext cx="9668510" cy="4523740"/>
          </a:xfrm>
          <a:prstGeom prst="rect">
            <a:avLst/>
          </a:prstGeom>
          <a:ln w="60325">
            <a:solidFill>
              <a:srgbClr val="00AF50"/>
            </a:solidFill>
          </a:ln>
        </p:spPr>
        <p:txBody>
          <a:bodyPr vert="horz" wrap="square" lIns="0" tIns="4318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40"/>
              </a:spcBef>
            </a:pPr>
            <a:endParaRPr sz="1800">
              <a:latin typeface="Times New Roman"/>
              <a:cs typeface="Times New Roman"/>
            </a:endParaRPr>
          </a:p>
          <a:p>
            <a:pPr marL="90805">
              <a:lnSpc>
                <a:spcPct val="100000"/>
              </a:lnSpc>
            </a:pPr>
            <a:r>
              <a:rPr sz="1800" spc="-10" dirty="0">
                <a:latin typeface="Calibri"/>
                <a:cs typeface="Calibri"/>
              </a:rPr>
              <a:t>INGREDIENTES:</a:t>
            </a:r>
            <a:endParaRPr sz="1800">
              <a:latin typeface="Calibri"/>
              <a:cs typeface="Calibri"/>
            </a:endParaRPr>
          </a:p>
          <a:p>
            <a:pPr marL="376555" indent="-285750">
              <a:lnSpc>
                <a:spcPct val="100000"/>
              </a:lnSpc>
              <a:spcBef>
                <a:spcPts val="2160"/>
              </a:spcBef>
              <a:buChar char="-"/>
              <a:tabLst>
                <a:tab pos="376555" algn="l"/>
              </a:tabLst>
            </a:pPr>
            <a:r>
              <a:rPr sz="1800" dirty="0">
                <a:latin typeface="Calibri"/>
                <a:cs typeface="Calibri"/>
              </a:rPr>
              <a:t>250g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de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Massa;</a:t>
            </a:r>
            <a:endParaRPr sz="1800">
              <a:latin typeface="Calibri"/>
              <a:cs typeface="Calibri"/>
            </a:endParaRPr>
          </a:p>
          <a:p>
            <a:pPr marL="376555" indent="-285750">
              <a:lnSpc>
                <a:spcPct val="100000"/>
              </a:lnSpc>
              <a:spcBef>
                <a:spcPts val="5"/>
              </a:spcBef>
              <a:buChar char="-"/>
              <a:tabLst>
                <a:tab pos="376555" algn="l"/>
              </a:tabLst>
            </a:pPr>
            <a:r>
              <a:rPr sz="1800" dirty="0">
                <a:latin typeface="Calibri"/>
                <a:cs typeface="Calibri"/>
              </a:rPr>
              <a:t>2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Latas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de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Atum;</a:t>
            </a:r>
            <a:endParaRPr sz="1800">
              <a:latin typeface="Calibri"/>
              <a:cs typeface="Calibri"/>
            </a:endParaRPr>
          </a:p>
          <a:p>
            <a:pPr marL="376555" indent="-285750">
              <a:lnSpc>
                <a:spcPct val="100000"/>
              </a:lnSpc>
              <a:buChar char="-"/>
              <a:tabLst>
                <a:tab pos="376555" algn="l"/>
              </a:tabLst>
            </a:pPr>
            <a:r>
              <a:rPr sz="1800" dirty="0">
                <a:latin typeface="Calibri"/>
                <a:cs typeface="Calibri"/>
              </a:rPr>
              <a:t>1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Pimento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Vermelho;</a:t>
            </a:r>
            <a:endParaRPr sz="1800">
              <a:latin typeface="Calibri"/>
              <a:cs typeface="Calibri"/>
            </a:endParaRPr>
          </a:p>
          <a:p>
            <a:pPr marL="376555" indent="-285750">
              <a:lnSpc>
                <a:spcPct val="100000"/>
              </a:lnSpc>
              <a:buChar char="-"/>
              <a:tabLst>
                <a:tab pos="376555" algn="l"/>
              </a:tabLst>
            </a:pPr>
            <a:r>
              <a:rPr sz="1800" dirty="0">
                <a:latin typeface="Calibri"/>
                <a:cs typeface="Calibri"/>
              </a:rPr>
              <a:t>6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Fatias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de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Queijo;</a:t>
            </a:r>
            <a:endParaRPr sz="1800">
              <a:latin typeface="Calibri"/>
              <a:cs typeface="Calibri"/>
            </a:endParaRPr>
          </a:p>
          <a:p>
            <a:pPr marL="376555" indent="-285750">
              <a:lnSpc>
                <a:spcPct val="100000"/>
              </a:lnSpc>
              <a:buChar char="-"/>
              <a:tabLst>
                <a:tab pos="376555" algn="l"/>
              </a:tabLst>
            </a:pPr>
            <a:r>
              <a:rPr sz="1800" dirty="0">
                <a:latin typeface="Calibri"/>
                <a:cs typeface="Calibri"/>
              </a:rPr>
              <a:t>Sal </a:t>
            </a:r>
            <a:r>
              <a:rPr sz="1800" spc="-10" dirty="0">
                <a:latin typeface="Calibri"/>
                <a:cs typeface="Calibri"/>
              </a:rPr>
              <a:t>grosso;</a:t>
            </a:r>
            <a:endParaRPr sz="1800">
              <a:latin typeface="Calibri"/>
              <a:cs typeface="Calibri"/>
            </a:endParaRPr>
          </a:p>
          <a:p>
            <a:pPr marL="376555" indent="-285750">
              <a:lnSpc>
                <a:spcPct val="100000"/>
              </a:lnSpc>
              <a:buChar char="-"/>
              <a:tabLst>
                <a:tab pos="376555" algn="l"/>
              </a:tabLst>
            </a:pPr>
            <a:r>
              <a:rPr sz="1800" dirty="0">
                <a:latin typeface="Calibri"/>
                <a:cs typeface="Calibri"/>
              </a:rPr>
              <a:t>1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Dente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de</a:t>
            </a:r>
            <a:r>
              <a:rPr sz="1800" spc="-20" dirty="0">
                <a:latin typeface="Calibri"/>
                <a:cs typeface="Calibri"/>
              </a:rPr>
              <a:t> alho;</a:t>
            </a:r>
            <a:endParaRPr sz="1800">
              <a:latin typeface="Calibri"/>
              <a:cs typeface="Calibri"/>
            </a:endParaRPr>
          </a:p>
          <a:p>
            <a:pPr marL="376555" indent="-285750">
              <a:lnSpc>
                <a:spcPct val="100000"/>
              </a:lnSpc>
              <a:buChar char="-"/>
              <a:tabLst>
                <a:tab pos="376555" algn="l"/>
              </a:tabLst>
            </a:pPr>
            <a:r>
              <a:rPr sz="1800" dirty="0">
                <a:latin typeface="Calibri"/>
                <a:cs typeface="Calibri"/>
              </a:rPr>
              <a:t>1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Cebola</a:t>
            </a:r>
            <a:endParaRPr sz="1800">
              <a:latin typeface="Calibri"/>
              <a:cs typeface="Calibri"/>
            </a:endParaRPr>
          </a:p>
          <a:p>
            <a:pPr marL="376555" indent="-285750">
              <a:lnSpc>
                <a:spcPct val="100000"/>
              </a:lnSpc>
              <a:buChar char="-"/>
              <a:tabLst>
                <a:tab pos="376555" algn="l"/>
              </a:tabLst>
            </a:pPr>
            <a:r>
              <a:rPr sz="1800" dirty="0">
                <a:latin typeface="Calibri"/>
                <a:cs typeface="Calibri"/>
              </a:rPr>
              <a:t>Polpa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de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Tomate;</a:t>
            </a:r>
            <a:endParaRPr sz="1800">
              <a:latin typeface="Calibri"/>
              <a:cs typeface="Calibri"/>
            </a:endParaRPr>
          </a:p>
          <a:p>
            <a:pPr marL="376555" indent="-285750">
              <a:lnSpc>
                <a:spcPct val="100000"/>
              </a:lnSpc>
              <a:buChar char="-"/>
              <a:tabLst>
                <a:tab pos="376555" algn="l"/>
              </a:tabLst>
            </a:pPr>
            <a:r>
              <a:rPr sz="1800" spc="-10" dirty="0">
                <a:latin typeface="Calibri"/>
                <a:cs typeface="Calibri"/>
              </a:rPr>
              <a:t>Azeite.</a:t>
            </a:r>
            <a:endParaRPr sz="1800">
              <a:latin typeface="Calibri"/>
              <a:cs typeface="Calibri"/>
            </a:endParaRPr>
          </a:p>
        </p:txBody>
      </p:sp>
      <p:pic>
        <p:nvPicPr>
          <p:cNvPr id="10" name="object 1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83809" y="2402839"/>
            <a:ext cx="4759960" cy="3194050"/>
          </a:xfrm>
          <a:prstGeom prst="rect">
            <a:avLst/>
          </a:prstGeom>
        </p:spPr>
      </p:pic>
      <p:sp>
        <p:nvSpPr>
          <p:cNvPr id="11" name="object 1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30"/>
              </a:lnSpc>
            </a:pPr>
            <a:r>
              <a:rPr spc="-20" dirty="0"/>
              <a:t>https://alimentacaosaudavelesustentavel.abaae.pt/receitas-</a:t>
            </a:r>
            <a:r>
              <a:rPr spc="-10" dirty="0"/>
              <a:t>sustentaveis/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6907" y="1054100"/>
            <a:ext cx="9728835" cy="5271770"/>
            <a:chOff x="656907" y="1054100"/>
            <a:chExt cx="9728835" cy="5271770"/>
          </a:xfrm>
        </p:grpSpPr>
        <p:sp>
          <p:nvSpPr>
            <p:cNvPr id="3" name="object 3"/>
            <p:cNvSpPr/>
            <p:nvPr/>
          </p:nvSpPr>
          <p:spPr>
            <a:xfrm>
              <a:off x="687704" y="1082675"/>
              <a:ext cx="9668510" cy="688975"/>
            </a:xfrm>
            <a:custGeom>
              <a:avLst/>
              <a:gdLst/>
              <a:ahLst/>
              <a:cxnLst/>
              <a:rect l="l" t="t" r="r" b="b"/>
              <a:pathLst>
                <a:path w="9668510" h="688975">
                  <a:moveTo>
                    <a:pt x="0" y="688975"/>
                  </a:moveTo>
                  <a:lnTo>
                    <a:pt x="9668510" y="688975"/>
                  </a:lnTo>
                  <a:lnTo>
                    <a:pt x="9668510" y="0"/>
                  </a:lnTo>
                  <a:lnTo>
                    <a:pt x="0" y="0"/>
                  </a:lnTo>
                  <a:lnTo>
                    <a:pt x="0" y="688975"/>
                  </a:lnTo>
                  <a:close/>
                </a:path>
              </a:pathLst>
            </a:custGeom>
            <a:solidFill>
              <a:srgbClr val="385622">
                <a:alpha val="901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87704" y="1082675"/>
              <a:ext cx="9668510" cy="826769"/>
            </a:xfrm>
            <a:custGeom>
              <a:avLst/>
              <a:gdLst/>
              <a:ahLst/>
              <a:cxnLst/>
              <a:rect l="l" t="t" r="r" b="b"/>
              <a:pathLst>
                <a:path w="9668510" h="826769">
                  <a:moveTo>
                    <a:pt x="0" y="826770"/>
                  </a:moveTo>
                  <a:lnTo>
                    <a:pt x="9668510" y="826770"/>
                  </a:lnTo>
                  <a:lnTo>
                    <a:pt x="9668510" y="0"/>
                  </a:lnTo>
                  <a:lnTo>
                    <a:pt x="0" y="0"/>
                  </a:lnTo>
                  <a:lnTo>
                    <a:pt x="0" y="826770"/>
                  </a:lnTo>
                  <a:close/>
                </a:path>
              </a:pathLst>
            </a:custGeom>
            <a:ln w="57150">
              <a:solidFill>
                <a:srgbClr val="00AF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87069" y="1771650"/>
              <a:ext cx="9668510" cy="4523740"/>
            </a:xfrm>
            <a:custGeom>
              <a:avLst/>
              <a:gdLst/>
              <a:ahLst/>
              <a:cxnLst/>
              <a:rect l="l" t="t" r="r" b="b"/>
              <a:pathLst>
                <a:path w="9668510" h="4523740">
                  <a:moveTo>
                    <a:pt x="9668510" y="0"/>
                  </a:moveTo>
                  <a:lnTo>
                    <a:pt x="0" y="0"/>
                  </a:lnTo>
                  <a:lnTo>
                    <a:pt x="0" y="4523740"/>
                  </a:lnTo>
                  <a:lnTo>
                    <a:pt x="9668510" y="4523740"/>
                  </a:lnTo>
                  <a:lnTo>
                    <a:pt x="9668510" y="0"/>
                  </a:lnTo>
                  <a:close/>
                </a:path>
              </a:pathLst>
            </a:custGeom>
            <a:solidFill>
              <a:srgbClr val="C5DF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87069" y="1771650"/>
              <a:ext cx="9668510" cy="4523740"/>
            </a:xfrm>
            <a:custGeom>
              <a:avLst/>
              <a:gdLst/>
              <a:ahLst/>
              <a:cxnLst/>
              <a:rect l="l" t="t" r="r" b="b"/>
              <a:pathLst>
                <a:path w="9668510" h="4523740">
                  <a:moveTo>
                    <a:pt x="0" y="4523740"/>
                  </a:moveTo>
                  <a:lnTo>
                    <a:pt x="9668510" y="4523740"/>
                  </a:lnTo>
                  <a:lnTo>
                    <a:pt x="9668510" y="0"/>
                  </a:lnTo>
                  <a:lnTo>
                    <a:pt x="0" y="0"/>
                  </a:lnTo>
                  <a:lnTo>
                    <a:pt x="0" y="4523740"/>
                  </a:lnTo>
                  <a:close/>
                </a:path>
              </a:pathLst>
            </a:custGeom>
            <a:ln w="60325">
              <a:solidFill>
                <a:srgbClr val="00AF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765492" y="1331848"/>
            <a:ext cx="5403215" cy="13074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alibri"/>
                <a:cs typeface="Calibri"/>
              </a:rPr>
              <a:t>PROCEDIMENTOS: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410"/>
              </a:spcBef>
            </a:pPr>
            <a:endParaRPr sz="18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sz="1800" dirty="0">
                <a:latin typeface="Calibri"/>
                <a:cs typeface="Calibri"/>
              </a:rPr>
              <a:t>1º)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Colocar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uma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panela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de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água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spc="-30" dirty="0">
                <a:latin typeface="Calibri"/>
                <a:cs typeface="Calibri"/>
              </a:rPr>
              <a:t>ferver,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e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quando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estiver 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borbulhar, </a:t>
            </a:r>
            <a:r>
              <a:rPr sz="1800" spc="-10" dirty="0">
                <a:latin typeface="Calibri"/>
                <a:cs typeface="Calibri"/>
              </a:rPr>
              <a:t>adiciona-</a:t>
            </a:r>
            <a:r>
              <a:rPr sz="1800" dirty="0">
                <a:latin typeface="Calibri"/>
                <a:cs typeface="Calibri"/>
              </a:rPr>
              <a:t>se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250g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de </a:t>
            </a:r>
            <a:r>
              <a:rPr sz="1800" spc="-10" dirty="0">
                <a:latin typeface="Calibri"/>
                <a:cs typeface="Calibri"/>
              </a:rPr>
              <a:t>massa.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87069" y="6424929"/>
            <a:ext cx="6941820" cy="307340"/>
          </a:xfrm>
          <a:custGeom>
            <a:avLst/>
            <a:gdLst/>
            <a:ahLst/>
            <a:cxnLst/>
            <a:rect l="l" t="t" r="r" b="b"/>
            <a:pathLst>
              <a:path w="6941820" h="307340">
                <a:moveTo>
                  <a:pt x="6941820" y="0"/>
                </a:moveTo>
                <a:lnTo>
                  <a:pt x="0" y="0"/>
                </a:lnTo>
                <a:lnTo>
                  <a:pt x="0" y="307340"/>
                </a:lnTo>
                <a:lnTo>
                  <a:pt x="6941820" y="307340"/>
                </a:lnTo>
                <a:lnTo>
                  <a:pt x="6941820" y="0"/>
                </a:lnTo>
                <a:close/>
              </a:path>
            </a:pathLst>
          </a:custGeom>
          <a:solidFill>
            <a:srgbClr val="0476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0" y="0"/>
            <a:ext cx="464820" cy="6790690"/>
          </a:xfrm>
          <a:custGeom>
            <a:avLst/>
            <a:gdLst/>
            <a:ahLst/>
            <a:cxnLst/>
            <a:rect l="l" t="t" r="r" b="b"/>
            <a:pathLst>
              <a:path w="464820" h="6790690">
                <a:moveTo>
                  <a:pt x="464820" y="0"/>
                </a:moveTo>
                <a:lnTo>
                  <a:pt x="0" y="0"/>
                </a:lnTo>
                <a:lnTo>
                  <a:pt x="0" y="6790690"/>
                </a:lnTo>
                <a:lnTo>
                  <a:pt x="464820" y="6790690"/>
                </a:lnTo>
                <a:lnTo>
                  <a:pt x="464820" y="0"/>
                </a:lnTo>
                <a:close/>
              </a:path>
            </a:pathLst>
          </a:custGeom>
          <a:solidFill>
            <a:srgbClr val="0476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59389" y="1082674"/>
            <a:ext cx="333425" cy="402272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2585"/>
              </a:lnSpc>
            </a:pPr>
            <a:r>
              <a:rPr sz="2500" b="1" spc="-100" dirty="0">
                <a:solidFill>
                  <a:srgbClr val="FFFFFF"/>
                </a:solidFill>
                <a:latin typeface="Arial"/>
                <a:cs typeface="Arial"/>
              </a:rPr>
              <a:t>Desafio</a:t>
            </a:r>
            <a:r>
              <a:rPr sz="250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500" b="1" spc="-160" dirty="0">
                <a:solidFill>
                  <a:srgbClr val="FFFFFF"/>
                </a:solidFill>
                <a:latin typeface="Arial"/>
                <a:cs typeface="Arial"/>
              </a:rPr>
              <a:t>ASS</a:t>
            </a:r>
            <a:r>
              <a:rPr sz="25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500" b="1" spc="-10" dirty="0">
                <a:solidFill>
                  <a:srgbClr val="FFFFFF"/>
                </a:solidFill>
                <a:latin typeface="Arial"/>
                <a:cs typeface="Arial"/>
              </a:rPr>
              <a:t>20</a:t>
            </a:r>
            <a:r>
              <a:rPr lang="pt-PT" sz="2500" b="1" spc="-10" dirty="0">
                <a:solidFill>
                  <a:srgbClr val="FFFFFF"/>
                </a:solidFill>
                <a:latin typeface="Arial"/>
                <a:cs typeface="Arial"/>
              </a:rPr>
              <a:t>24</a:t>
            </a:r>
            <a:r>
              <a:rPr sz="2500" b="1" spc="-10" dirty="0">
                <a:solidFill>
                  <a:srgbClr val="FFFFFF"/>
                </a:solidFill>
                <a:latin typeface="Arial"/>
                <a:cs typeface="Arial"/>
              </a:rPr>
              <a:t>/202</a:t>
            </a:r>
            <a:r>
              <a:rPr lang="pt-PT" sz="2500" b="1" spc="-10" dirty="0">
                <a:solidFill>
                  <a:srgbClr val="FFFFFF"/>
                </a:solidFill>
                <a:latin typeface="Arial"/>
                <a:cs typeface="Arial"/>
              </a:rPr>
              <a:t>5</a:t>
            </a:r>
            <a:endParaRPr sz="2500" dirty="0">
              <a:latin typeface="Arial"/>
              <a:cs typeface="Arial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687069" y="26669"/>
            <a:ext cx="9668510" cy="659155"/>
          </a:xfrm>
          <a:prstGeom prst="rect">
            <a:avLst/>
          </a:prstGeom>
          <a:solidFill>
            <a:srgbClr val="047649"/>
          </a:solidFill>
        </p:spPr>
        <p:txBody>
          <a:bodyPr vert="horz" wrap="square" lIns="0" tIns="4318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340"/>
              </a:spcBef>
            </a:pPr>
            <a:r>
              <a:rPr spc="-210" dirty="0"/>
              <a:t>“Receitas</a:t>
            </a:r>
            <a:r>
              <a:rPr spc="-60" dirty="0"/>
              <a:t> </a:t>
            </a:r>
            <a:r>
              <a:rPr spc="-150" dirty="0"/>
              <a:t>Sustentáveis,</a:t>
            </a:r>
            <a:r>
              <a:rPr spc="-10" dirty="0"/>
              <a:t> </a:t>
            </a:r>
            <a:r>
              <a:rPr spc="270" dirty="0"/>
              <a:t>t</a:t>
            </a:r>
            <a:r>
              <a:rPr lang="pt-PT" spc="270" dirty="0"/>
              <a:t>ê</a:t>
            </a:r>
            <a:r>
              <a:rPr spc="270" dirty="0"/>
              <a:t>m</a:t>
            </a:r>
            <a:r>
              <a:rPr spc="-45" dirty="0"/>
              <a:t> </a:t>
            </a:r>
            <a:r>
              <a:rPr spc="-95" dirty="0"/>
              <a:t>Tradição</a:t>
            </a:r>
            <a:r>
              <a:rPr sz="3200" spc="-95" dirty="0"/>
              <a:t>”</a:t>
            </a:r>
            <a:endParaRPr sz="3200" dirty="0"/>
          </a:p>
        </p:txBody>
      </p:sp>
      <p:pic>
        <p:nvPicPr>
          <p:cNvPr id="12" name="object 1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20" y="67310"/>
            <a:ext cx="438149" cy="434340"/>
          </a:xfrm>
          <a:prstGeom prst="rect">
            <a:avLst/>
          </a:prstGeom>
        </p:spPr>
      </p:pic>
      <p:sp>
        <p:nvSpPr>
          <p:cNvPr id="13" name="object 13"/>
          <p:cNvSpPr txBox="1"/>
          <p:nvPr/>
        </p:nvSpPr>
        <p:spPr>
          <a:xfrm>
            <a:off x="765492" y="4259833"/>
            <a:ext cx="516445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2º)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Pegamos</a:t>
            </a:r>
            <a:r>
              <a:rPr sz="1800" spc="-6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num</a:t>
            </a:r>
            <a:r>
              <a:rPr sz="1800" spc="-6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pequeno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tacho,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colocámos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azeite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até </a:t>
            </a:r>
            <a:r>
              <a:rPr sz="1800" dirty="0">
                <a:latin typeface="Calibri"/>
                <a:cs typeface="Calibri"/>
              </a:rPr>
              <a:t>cobrir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o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fundo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e,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também,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colocamos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cebola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picada.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6878319" y="2143760"/>
            <a:ext cx="2653030" cy="4033520"/>
            <a:chOff x="6878319" y="2143760"/>
            <a:chExt cx="2653030" cy="4033520"/>
          </a:xfrm>
        </p:grpSpPr>
        <p:pic>
          <p:nvPicPr>
            <p:cNvPr id="15" name="object 1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878319" y="4333239"/>
              <a:ext cx="2653029" cy="1844039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78319" y="2143760"/>
              <a:ext cx="2645410" cy="1844039"/>
            </a:xfrm>
            <a:prstGeom prst="rect">
              <a:avLst/>
            </a:prstGeom>
          </p:spPr>
        </p:pic>
      </p:grpSp>
      <p:sp>
        <p:nvSpPr>
          <p:cNvPr id="17" name="object 1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30"/>
              </a:lnSpc>
            </a:pPr>
            <a:r>
              <a:rPr spc="-20" dirty="0"/>
              <a:t>https://alimentacaosaudavelesustentavel.abaae.pt/receitas-</a:t>
            </a:r>
            <a:r>
              <a:rPr spc="-10" dirty="0"/>
              <a:t>sustentaveis/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6907" y="1054100"/>
            <a:ext cx="9728835" cy="5678170"/>
            <a:chOff x="656907" y="1054100"/>
            <a:chExt cx="9728835" cy="5678170"/>
          </a:xfrm>
        </p:grpSpPr>
        <p:sp>
          <p:nvSpPr>
            <p:cNvPr id="3" name="object 3"/>
            <p:cNvSpPr/>
            <p:nvPr/>
          </p:nvSpPr>
          <p:spPr>
            <a:xfrm>
              <a:off x="687069" y="6424929"/>
              <a:ext cx="6941820" cy="307340"/>
            </a:xfrm>
            <a:custGeom>
              <a:avLst/>
              <a:gdLst/>
              <a:ahLst/>
              <a:cxnLst/>
              <a:rect l="l" t="t" r="r" b="b"/>
              <a:pathLst>
                <a:path w="6941820" h="307340">
                  <a:moveTo>
                    <a:pt x="6941820" y="0"/>
                  </a:moveTo>
                  <a:lnTo>
                    <a:pt x="0" y="0"/>
                  </a:lnTo>
                  <a:lnTo>
                    <a:pt x="0" y="307340"/>
                  </a:lnTo>
                  <a:lnTo>
                    <a:pt x="6941820" y="307340"/>
                  </a:lnTo>
                  <a:lnTo>
                    <a:pt x="6941820" y="0"/>
                  </a:lnTo>
                  <a:close/>
                </a:path>
              </a:pathLst>
            </a:custGeom>
            <a:solidFill>
              <a:srgbClr val="0476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87069" y="1830069"/>
              <a:ext cx="9668510" cy="4523740"/>
            </a:xfrm>
            <a:custGeom>
              <a:avLst/>
              <a:gdLst/>
              <a:ahLst/>
              <a:cxnLst/>
              <a:rect l="l" t="t" r="r" b="b"/>
              <a:pathLst>
                <a:path w="9668510" h="4523740">
                  <a:moveTo>
                    <a:pt x="9668510" y="0"/>
                  </a:moveTo>
                  <a:lnTo>
                    <a:pt x="0" y="0"/>
                  </a:lnTo>
                  <a:lnTo>
                    <a:pt x="0" y="4523740"/>
                  </a:lnTo>
                  <a:lnTo>
                    <a:pt x="9668510" y="4523740"/>
                  </a:lnTo>
                  <a:lnTo>
                    <a:pt x="9668510" y="0"/>
                  </a:lnTo>
                  <a:close/>
                </a:path>
              </a:pathLst>
            </a:custGeom>
            <a:solidFill>
              <a:srgbClr val="C5DF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87069" y="1830069"/>
              <a:ext cx="9668510" cy="4523740"/>
            </a:xfrm>
            <a:custGeom>
              <a:avLst/>
              <a:gdLst/>
              <a:ahLst/>
              <a:cxnLst/>
              <a:rect l="l" t="t" r="r" b="b"/>
              <a:pathLst>
                <a:path w="9668510" h="4523740">
                  <a:moveTo>
                    <a:pt x="0" y="4523740"/>
                  </a:moveTo>
                  <a:lnTo>
                    <a:pt x="9668510" y="4523740"/>
                  </a:lnTo>
                  <a:lnTo>
                    <a:pt x="9668510" y="0"/>
                  </a:lnTo>
                  <a:lnTo>
                    <a:pt x="0" y="0"/>
                  </a:lnTo>
                  <a:lnTo>
                    <a:pt x="0" y="4523740"/>
                  </a:lnTo>
                  <a:close/>
                </a:path>
              </a:pathLst>
            </a:custGeom>
            <a:ln w="60325">
              <a:solidFill>
                <a:srgbClr val="00AF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765492" y="1331848"/>
            <a:ext cx="5970270" cy="1366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alibri"/>
                <a:cs typeface="Calibri"/>
              </a:rPr>
              <a:t>PROCEDIMENTOS: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875"/>
              </a:spcBef>
            </a:pPr>
            <a:endParaRPr sz="18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sz="1800" dirty="0">
                <a:latin typeface="Calibri"/>
                <a:cs typeface="Calibri"/>
              </a:rPr>
              <a:t>3º)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De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seguida,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após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cebola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estar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estalada,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adicionamos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um </a:t>
            </a:r>
            <a:r>
              <a:rPr sz="1800" dirty="0">
                <a:latin typeface="Calibri"/>
                <a:cs typeface="Calibri"/>
              </a:rPr>
              <a:t>pouco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de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água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e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juntamos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uma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boa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porção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de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polpa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de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tomate.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0"/>
            <a:ext cx="464820" cy="6790690"/>
          </a:xfrm>
          <a:custGeom>
            <a:avLst/>
            <a:gdLst/>
            <a:ahLst/>
            <a:cxnLst/>
            <a:rect l="l" t="t" r="r" b="b"/>
            <a:pathLst>
              <a:path w="464820" h="6790690">
                <a:moveTo>
                  <a:pt x="464820" y="0"/>
                </a:moveTo>
                <a:lnTo>
                  <a:pt x="0" y="0"/>
                </a:lnTo>
                <a:lnTo>
                  <a:pt x="0" y="6790690"/>
                </a:lnTo>
                <a:lnTo>
                  <a:pt x="464820" y="6790690"/>
                </a:lnTo>
                <a:lnTo>
                  <a:pt x="464820" y="0"/>
                </a:lnTo>
                <a:close/>
              </a:path>
            </a:pathLst>
          </a:custGeom>
          <a:solidFill>
            <a:srgbClr val="0476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59389" y="1730355"/>
            <a:ext cx="333425" cy="333121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2585"/>
              </a:lnSpc>
            </a:pPr>
            <a:r>
              <a:rPr sz="2500" b="1" spc="-100" dirty="0">
                <a:solidFill>
                  <a:srgbClr val="FFFFFF"/>
                </a:solidFill>
                <a:latin typeface="Arial"/>
                <a:cs typeface="Arial"/>
              </a:rPr>
              <a:t>Desafio</a:t>
            </a:r>
            <a:r>
              <a:rPr sz="250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500" b="1" spc="-160" dirty="0">
                <a:solidFill>
                  <a:srgbClr val="FFFFFF"/>
                </a:solidFill>
                <a:latin typeface="Arial"/>
                <a:cs typeface="Arial"/>
              </a:rPr>
              <a:t>ASS</a:t>
            </a:r>
            <a:r>
              <a:rPr sz="25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500" b="1" spc="-10" dirty="0">
                <a:solidFill>
                  <a:srgbClr val="FFFFFF"/>
                </a:solidFill>
                <a:latin typeface="Arial"/>
                <a:cs typeface="Arial"/>
              </a:rPr>
              <a:t>202</a:t>
            </a:r>
            <a:r>
              <a:rPr lang="pt-PT" sz="2500" b="1" spc="-10" dirty="0">
                <a:solidFill>
                  <a:srgbClr val="FFFFFF"/>
                </a:solidFill>
                <a:latin typeface="Arial"/>
                <a:cs typeface="Arial"/>
              </a:rPr>
              <a:t>4</a:t>
            </a:r>
            <a:r>
              <a:rPr sz="2500" b="1" spc="-10" dirty="0">
                <a:solidFill>
                  <a:srgbClr val="FFFFFF"/>
                </a:solidFill>
                <a:latin typeface="Arial"/>
                <a:cs typeface="Arial"/>
              </a:rPr>
              <a:t>/202</a:t>
            </a:r>
            <a:r>
              <a:rPr lang="pt-PT" sz="2500" b="1" spc="-10" dirty="0">
                <a:solidFill>
                  <a:srgbClr val="FFFFFF"/>
                </a:solidFill>
                <a:latin typeface="Arial"/>
                <a:cs typeface="Arial"/>
              </a:rPr>
              <a:t>5</a:t>
            </a:r>
            <a:endParaRPr sz="25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687069" y="26669"/>
            <a:ext cx="9668510" cy="659155"/>
          </a:xfrm>
          <a:prstGeom prst="rect">
            <a:avLst/>
          </a:prstGeom>
          <a:solidFill>
            <a:srgbClr val="047649"/>
          </a:solidFill>
        </p:spPr>
        <p:txBody>
          <a:bodyPr vert="horz" wrap="square" lIns="0" tIns="4318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340"/>
              </a:spcBef>
            </a:pPr>
            <a:r>
              <a:rPr spc="-210" dirty="0"/>
              <a:t>“Receitas</a:t>
            </a:r>
            <a:r>
              <a:rPr spc="-60" dirty="0"/>
              <a:t> </a:t>
            </a:r>
            <a:r>
              <a:rPr spc="-150" dirty="0"/>
              <a:t>Sustentáveis,</a:t>
            </a:r>
            <a:r>
              <a:rPr spc="-10" dirty="0"/>
              <a:t> </a:t>
            </a:r>
            <a:r>
              <a:rPr spc="270" dirty="0"/>
              <a:t>t</a:t>
            </a:r>
            <a:r>
              <a:rPr lang="pt-PT" spc="270" dirty="0"/>
              <a:t>ê</a:t>
            </a:r>
            <a:r>
              <a:rPr spc="270" dirty="0"/>
              <a:t>m</a:t>
            </a:r>
            <a:r>
              <a:rPr spc="-45" dirty="0"/>
              <a:t> </a:t>
            </a:r>
            <a:r>
              <a:rPr spc="-95" dirty="0"/>
              <a:t>Tradição</a:t>
            </a:r>
            <a:r>
              <a:rPr sz="3200" spc="-95" dirty="0"/>
              <a:t>”</a:t>
            </a:r>
            <a:endParaRPr sz="3200" dirty="0"/>
          </a:p>
        </p:txBody>
      </p:sp>
      <p:pic>
        <p:nvPicPr>
          <p:cNvPr id="10" name="object 1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20" y="67310"/>
            <a:ext cx="438149" cy="434340"/>
          </a:xfrm>
          <a:prstGeom prst="rect">
            <a:avLst/>
          </a:prstGeom>
        </p:spPr>
      </p:pic>
      <p:sp>
        <p:nvSpPr>
          <p:cNvPr id="11" name="object 11"/>
          <p:cNvSpPr txBox="1"/>
          <p:nvPr/>
        </p:nvSpPr>
        <p:spPr>
          <a:xfrm>
            <a:off x="765492" y="4318634"/>
            <a:ext cx="5718810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4º)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Seguidamente,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picamos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um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dente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de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alho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e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partimos,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em </a:t>
            </a:r>
            <a:r>
              <a:rPr sz="1800" dirty="0">
                <a:latin typeface="Calibri"/>
                <a:cs typeface="Calibri"/>
              </a:rPr>
              <a:t>cubinhos,</a:t>
            </a:r>
            <a:r>
              <a:rPr sz="1800" spc="-6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duas</a:t>
            </a:r>
            <a:r>
              <a:rPr sz="1800" spc="-7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tiras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de</a:t>
            </a:r>
            <a:r>
              <a:rPr sz="1800" spc="-6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pimento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vermelho.</a:t>
            </a:r>
            <a:r>
              <a:rPr sz="1800" spc="-7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Adicionamos</a:t>
            </a:r>
            <a:r>
              <a:rPr sz="1800" spc="-60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uma </a:t>
            </a:r>
            <a:r>
              <a:rPr sz="1800" dirty="0">
                <a:latin typeface="Calibri"/>
                <a:cs typeface="Calibri"/>
              </a:rPr>
              <a:t>pitada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de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sal,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gosto.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7031990" y="2255520"/>
            <a:ext cx="2846070" cy="3862070"/>
            <a:chOff x="7031990" y="2255520"/>
            <a:chExt cx="2846070" cy="3862070"/>
          </a:xfrm>
        </p:grpSpPr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031990" y="2255520"/>
              <a:ext cx="2846070" cy="1935479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031990" y="4296410"/>
              <a:ext cx="2846070" cy="1821179"/>
            </a:xfrm>
            <a:prstGeom prst="rect">
              <a:avLst/>
            </a:prstGeom>
          </p:spPr>
        </p:pic>
      </p:grpSp>
      <p:sp>
        <p:nvSpPr>
          <p:cNvPr id="15" name="object 1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30"/>
              </a:lnSpc>
            </a:pPr>
            <a:r>
              <a:rPr spc="-20" dirty="0"/>
              <a:t>https://alimentacaosaudavelesustentavel.abaae.pt/receitas-</a:t>
            </a:r>
            <a:r>
              <a:rPr spc="-10" dirty="0"/>
              <a:t>sustentaveis/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6907" y="1054100"/>
            <a:ext cx="9728835" cy="5330190"/>
            <a:chOff x="656907" y="1054100"/>
            <a:chExt cx="9728835" cy="5330190"/>
          </a:xfrm>
        </p:grpSpPr>
        <p:sp>
          <p:nvSpPr>
            <p:cNvPr id="3" name="object 3"/>
            <p:cNvSpPr/>
            <p:nvPr/>
          </p:nvSpPr>
          <p:spPr>
            <a:xfrm>
              <a:off x="687069" y="1830069"/>
              <a:ext cx="9668510" cy="4523740"/>
            </a:xfrm>
            <a:custGeom>
              <a:avLst/>
              <a:gdLst/>
              <a:ahLst/>
              <a:cxnLst/>
              <a:rect l="l" t="t" r="r" b="b"/>
              <a:pathLst>
                <a:path w="9668510" h="4523740">
                  <a:moveTo>
                    <a:pt x="9668510" y="0"/>
                  </a:moveTo>
                  <a:lnTo>
                    <a:pt x="0" y="0"/>
                  </a:lnTo>
                  <a:lnTo>
                    <a:pt x="0" y="4523740"/>
                  </a:lnTo>
                  <a:lnTo>
                    <a:pt x="9668510" y="4523740"/>
                  </a:lnTo>
                  <a:lnTo>
                    <a:pt x="9668510" y="0"/>
                  </a:lnTo>
                  <a:close/>
                </a:path>
              </a:pathLst>
            </a:custGeom>
            <a:solidFill>
              <a:srgbClr val="C5DF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87069" y="1830069"/>
              <a:ext cx="9668510" cy="4523740"/>
            </a:xfrm>
            <a:custGeom>
              <a:avLst/>
              <a:gdLst/>
              <a:ahLst/>
              <a:cxnLst/>
              <a:rect l="l" t="t" r="r" b="b"/>
              <a:pathLst>
                <a:path w="9668510" h="4523740">
                  <a:moveTo>
                    <a:pt x="0" y="4523740"/>
                  </a:moveTo>
                  <a:lnTo>
                    <a:pt x="9668510" y="4523740"/>
                  </a:lnTo>
                  <a:lnTo>
                    <a:pt x="9668510" y="0"/>
                  </a:lnTo>
                  <a:lnTo>
                    <a:pt x="0" y="0"/>
                  </a:lnTo>
                  <a:lnTo>
                    <a:pt x="0" y="4523740"/>
                  </a:lnTo>
                  <a:close/>
                </a:path>
              </a:pathLst>
            </a:custGeom>
            <a:ln w="60325">
              <a:solidFill>
                <a:srgbClr val="00AF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765492" y="1331848"/>
            <a:ext cx="5943600" cy="1366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alibri"/>
                <a:cs typeface="Calibri"/>
              </a:rPr>
              <a:t>PROCEDIMENTOS: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875"/>
              </a:spcBef>
            </a:pPr>
            <a:endParaRPr sz="18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sz="1800" dirty="0">
                <a:latin typeface="Calibri"/>
                <a:cs typeface="Calibri"/>
              </a:rPr>
              <a:t>5º)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Colocámos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o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atum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e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misturamos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tudo,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deixando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10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min,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em </a:t>
            </a:r>
            <a:r>
              <a:rPr sz="1800" dirty="0">
                <a:latin typeface="Calibri"/>
                <a:cs typeface="Calibri"/>
              </a:rPr>
              <a:t>lume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brando.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0" y="0"/>
            <a:ext cx="464820" cy="6790690"/>
          </a:xfrm>
          <a:custGeom>
            <a:avLst/>
            <a:gdLst/>
            <a:ahLst/>
            <a:cxnLst/>
            <a:rect l="l" t="t" r="r" b="b"/>
            <a:pathLst>
              <a:path w="464820" h="6790690">
                <a:moveTo>
                  <a:pt x="464820" y="0"/>
                </a:moveTo>
                <a:lnTo>
                  <a:pt x="0" y="0"/>
                </a:lnTo>
                <a:lnTo>
                  <a:pt x="0" y="6790690"/>
                </a:lnTo>
                <a:lnTo>
                  <a:pt x="464820" y="6790690"/>
                </a:lnTo>
                <a:lnTo>
                  <a:pt x="464820" y="0"/>
                </a:lnTo>
                <a:close/>
              </a:path>
            </a:pathLst>
          </a:custGeom>
          <a:solidFill>
            <a:srgbClr val="0476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9389" y="1730355"/>
            <a:ext cx="333425" cy="333121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2585"/>
              </a:lnSpc>
            </a:pPr>
            <a:r>
              <a:rPr sz="2500" b="1" spc="-100" dirty="0">
                <a:solidFill>
                  <a:srgbClr val="FFFFFF"/>
                </a:solidFill>
                <a:latin typeface="Arial"/>
                <a:cs typeface="Arial"/>
              </a:rPr>
              <a:t>Desafio</a:t>
            </a:r>
            <a:r>
              <a:rPr sz="250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500" b="1" spc="-160" dirty="0">
                <a:solidFill>
                  <a:srgbClr val="FFFFFF"/>
                </a:solidFill>
                <a:latin typeface="Arial"/>
                <a:cs typeface="Arial"/>
              </a:rPr>
              <a:t>ASS</a:t>
            </a:r>
            <a:r>
              <a:rPr sz="25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500" b="1" spc="-10" dirty="0">
                <a:solidFill>
                  <a:srgbClr val="FFFFFF"/>
                </a:solidFill>
                <a:latin typeface="Arial"/>
                <a:cs typeface="Arial"/>
              </a:rPr>
              <a:t>202</a:t>
            </a:r>
            <a:r>
              <a:rPr lang="pt-PT" sz="2500" b="1" spc="-10" dirty="0">
                <a:solidFill>
                  <a:srgbClr val="FFFFFF"/>
                </a:solidFill>
                <a:latin typeface="Arial"/>
                <a:cs typeface="Arial"/>
              </a:rPr>
              <a:t>4</a:t>
            </a:r>
            <a:r>
              <a:rPr sz="2500" b="1" spc="-10" dirty="0">
                <a:solidFill>
                  <a:srgbClr val="FFFFFF"/>
                </a:solidFill>
                <a:latin typeface="Arial"/>
                <a:cs typeface="Arial"/>
              </a:rPr>
              <a:t>/202</a:t>
            </a:r>
            <a:r>
              <a:rPr lang="pt-PT" sz="2500" b="1" spc="-10" dirty="0">
                <a:solidFill>
                  <a:srgbClr val="FFFFFF"/>
                </a:solidFill>
                <a:latin typeface="Arial"/>
                <a:cs typeface="Arial"/>
              </a:rPr>
              <a:t>5</a:t>
            </a:r>
            <a:endParaRPr sz="25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687069" y="26669"/>
            <a:ext cx="9668510" cy="659155"/>
          </a:xfrm>
          <a:prstGeom prst="rect">
            <a:avLst/>
          </a:prstGeom>
          <a:solidFill>
            <a:srgbClr val="047649"/>
          </a:solidFill>
        </p:spPr>
        <p:txBody>
          <a:bodyPr vert="horz" wrap="square" lIns="0" tIns="4318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340"/>
              </a:spcBef>
            </a:pPr>
            <a:r>
              <a:rPr spc="-210" dirty="0"/>
              <a:t>“Receitas</a:t>
            </a:r>
            <a:r>
              <a:rPr spc="-60" dirty="0"/>
              <a:t> </a:t>
            </a:r>
            <a:r>
              <a:rPr spc="-150" dirty="0"/>
              <a:t>Sustentáveis,</a:t>
            </a:r>
            <a:r>
              <a:rPr spc="-10" dirty="0"/>
              <a:t> </a:t>
            </a:r>
            <a:r>
              <a:rPr spc="270" dirty="0"/>
              <a:t>t</a:t>
            </a:r>
            <a:r>
              <a:rPr lang="pt-PT" spc="270" dirty="0"/>
              <a:t>ê</a:t>
            </a:r>
            <a:r>
              <a:rPr spc="270" dirty="0"/>
              <a:t>m</a:t>
            </a:r>
            <a:r>
              <a:rPr spc="-45" dirty="0"/>
              <a:t> </a:t>
            </a:r>
            <a:r>
              <a:rPr spc="-95" dirty="0"/>
              <a:t>Tradição</a:t>
            </a:r>
            <a:r>
              <a:rPr sz="3200" spc="-95" dirty="0"/>
              <a:t>”</a:t>
            </a:r>
            <a:endParaRPr sz="3200" dirty="0"/>
          </a:p>
        </p:txBody>
      </p:sp>
      <p:pic>
        <p:nvPicPr>
          <p:cNvPr id="9" name="object 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20" y="67310"/>
            <a:ext cx="438149" cy="434340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765492" y="4318634"/>
            <a:ext cx="6332220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6º)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Para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concluir,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pegamos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numa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taça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e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colocamos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massa,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seguida </a:t>
            </a:r>
            <a:r>
              <a:rPr sz="1800" dirty="0">
                <a:latin typeface="Calibri"/>
                <a:cs typeface="Calibri"/>
              </a:rPr>
              <a:t>pela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distribuição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das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6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fatias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de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queijo.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Por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fim,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cobrimos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com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spc="-50" dirty="0">
                <a:latin typeface="Calibri"/>
                <a:cs typeface="Calibri"/>
              </a:rPr>
              <a:t>o </a:t>
            </a:r>
            <a:r>
              <a:rPr sz="1800" dirty="0">
                <a:latin typeface="Calibri"/>
                <a:cs typeface="Calibri"/>
              </a:rPr>
              <a:t>molho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de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atum,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bem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quente.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687069" y="2159000"/>
            <a:ext cx="9357360" cy="4573270"/>
            <a:chOff x="687069" y="2159000"/>
            <a:chExt cx="9357360" cy="4573270"/>
          </a:xfrm>
        </p:grpSpPr>
        <p:sp>
          <p:nvSpPr>
            <p:cNvPr id="12" name="object 12"/>
            <p:cNvSpPr/>
            <p:nvPr/>
          </p:nvSpPr>
          <p:spPr>
            <a:xfrm>
              <a:off x="687069" y="6424929"/>
              <a:ext cx="6941820" cy="307340"/>
            </a:xfrm>
            <a:custGeom>
              <a:avLst/>
              <a:gdLst/>
              <a:ahLst/>
              <a:cxnLst/>
              <a:rect l="l" t="t" r="r" b="b"/>
              <a:pathLst>
                <a:path w="6941820" h="307340">
                  <a:moveTo>
                    <a:pt x="6941820" y="0"/>
                  </a:moveTo>
                  <a:lnTo>
                    <a:pt x="0" y="0"/>
                  </a:lnTo>
                  <a:lnTo>
                    <a:pt x="0" y="307340"/>
                  </a:lnTo>
                  <a:lnTo>
                    <a:pt x="6941820" y="307340"/>
                  </a:lnTo>
                  <a:lnTo>
                    <a:pt x="6941820" y="0"/>
                  </a:lnTo>
                  <a:close/>
                </a:path>
              </a:pathLst>
            </a:custGeom>
            <a:solidFill>
              <a:srgbClr val="0476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222489" y="4284979"/>
              <a:ext cx="2821940" cy="1851660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222489" y="2159000"/>
              <a:ext cx="2821940" cy="1752600"/>
            </a:xfrm>
            <a:prstGeom prst="rect">
              <a:avLst/>
            </a:prstGeom>
          </p:spPr>
        </p:pic>
      </p:grpSp>
      <p:sp>
        <p:nvSpPr>
          <p:cNvPr id="15" name="object 1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30"/>
              </a:lnSpc>
            </a:pPr>
            <a:r>
              <a:rPr spc="-20" dirty="0"/>
              <a:t>https://alimentacaosaudavelesustentavel.abaae.pt/receitas-</a:t>
            </a:r>
            <a:r>
              <a:rPr spc="-10" dirty="0"/>
              <a:t>sustentaveis/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6907" y="1059180"/>
            <a:ext cx="9728835" cy="5266690"/>
            <a:chOff x="656907" y="1059180"/>
            <a:chExt cx="9728835" cy="5266690"/>
          </a:xfrm>
        </p:grpSpPr>
        <p:sp>
          <p:nvSpPr>
            <p:cNvPr id="3" name="object 3"/>
            <p:cNvSpPr/>
            <p:nvPr/>
          </p:nvSpPr>
          <p:spPr>
            <a:xfrm>
              <a:off x="687704" y="1087755"/>
              <a:ext cx="9668510" cy="683895"/>
            </a:xfrm>
            <a:custGeom>
              <a:avLst/>
              <a:gdLst/>
              <a:ahLst/>
              <a:cxnLst/>
              <a:rect l="l" t="t" r="r" b="b"/>
              <a:pathLst>
                <a:path w="9668510" h="683894">
                  <a:moveTo>
                    <a:pt x="0" y="683895"/>
                  </a:moveTo>
                  <a:lnTo>
                    <a:pt x="9668510" y="683895"/>
                  </a:lnTo>
                  <a:lnTo>
                    <a:pt x="9668510" y="0"/>
                  </a:lnTo>
                  <a:lnTo>
                    <a:pt x="0" y="0"/>
                  </a:lnTo>
                  <a:lnTo>
                    <a:pt x="0" y="683895"/>
                  </a:lnTo>
                  <a:close/>
                </a:path>
              </a:pathLst>
            </a:custGeom>
            <a:solidFill>
              <a:srgbClr val="385622">
                <a:alpha val="901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87704" y="1087755"/>
              <a:ext cx="9668510" cy="825500"/>
            </a:xfrm>
            <a:custGeom>
              <a:avLst/>
              <a:gdLst/>
              <a:ahLst/>
              <a:cxnLst/>
              <a:rect l="l" t="t" r="r" b="b"/>
              <a:pathLst>
                <a:path w="9668510" h="825500">
                  <a:moveTo>
                    <a:pt x="0" y="825500"/>
                  </a:moveTo>
                  <a:lnTo>
                    <a:pt x="9668510" y="825500"/>
                  </a:lnTo>
                  <a:lnTo>
                    <a:pt x="9668510" y="0"/>
                  </a:lnTo>
                  <a:lnTo>
                    <a:pt x="0" y="0"/>
                  </a:lnTo>
                  <a:lnTo>
                    <a:pt x="0" y="825500"/>
                  </a:lnTo>
                  <a:close/>
                </a:path>
              </a:pathLst>
            </a:custGeom>
            <a:ln w="57150">
              <a:solidFill>
                <a:srgbClr val="00AF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87069" y="1771650"/>
              <a:ext cx="9668510" cy="4523740"/>
            </a:xfrm>
            <a:custGeom>
              <a:avLst/>
              <a:gdLst/>
              <a:ahLst/>
              <a:cxnLst/>
              <a:rect l="l" t="t" r="r" b="b"/>
              <a:pathLst>
                <a:path w="9668510" h="4523740">
                  <a:moveTo>
                    <a:pt x="9668510" y="0"/>
                  </a:moveTo>
                  <a:lnTo>
                    <a:pt x="0" y="0"/>
                  </a:lnTo>
                  <a:lnTo>
                    <a:pt x="0" y="4523740"/>
                  </a:lnTo>
                  <a:lnTo>
                    <a:pt x="9668510" y="4523740"/>
                  </a:lnTo>
                  <a:lnTo>
                    <a:pt x="9668510" y="0"/>
                  </a:lnTo>
                  <a:close/>
                </a:path>
              </a:pathLst>
            </a:custGeom>
            <a:solidFill>
              <a:srgbClr val="C5DF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87069" y="1771650"/>
              <a:ext cx="9668510" cy="4523740"/>
            </a:xfrm>
            <a:custGeom>
              <a:avLst/>
              <a:gdLst/>
              <a:ahLst/>
              <a:cxnLst/>
              <a:rect l="l" t="t" r="r" b="b"/>
              <a:pathLst>
                <a:path w="9668510" h="4523740">
                  <a:moveTo>
                    <a:pt x="0" y="4523740"/>
                  </a:moveTo>
                  <a:lnTo>
                    <a:pt x="9668510" y="4523740"/>
                  </a:lnTo>
                  <a:lnTo>
                    <a:pt x="9668510" y="0"/>
                  </a:lnTo>
                  <a:lnTo>
                    <a:pt x="0" y="0"/>
                  </a:lnTo>
                  <a:lnTo>
                    <a:pt x="0" y="4523740"/>
                  </a:lnTo>
                  <a:close/>
                </a:path>
              </a:pathLst>
            </a:custGeom>
            <a:ln w="60325">
              <a:solidFill>
                <a:srgbClr val="00AF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765492" y="1336421"/>
            <a:ext cx="2553335" cy="10280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latin typeface="Calibri"/>
                <a:cs typeface="Calibri"/>
              </a:rPr>
              <a:t>Trabalho</a:t>
            </a:r>
            <a:r>
              <a:rPr sz="1800" b="1" spc="-4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realizado</a:t>
            </a:r>
            <a:r>
              <a:rPr sz="1800" b="1" spc="-55" dirty="0">
                <a:latin typeface="Calibri"/>
                <a:cs typeface="Calibri"/>
              </a:rPr>
              <a:t> </a:t>
            </a:r>
            <a:r>
              <a:rPr sz="1800" b="1" spc="-20" dirty="0">
                <a:latin typeface="Calibri"/>
                <a:cs typeface="Calibri"/>
              </a:rPr>
              <a:t>por: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375"/>
              </a:spcBef>
            </a:pP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Calibri"/>
                <a:cs typeface="Calibri"/>
              </a:rPr>
              <a:t>Gabriela</a:t>
            </a:r>
            <a:r>
              <a:rPr sz="1800" spc="-6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Neves,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nº3,</a:t>
            </a:r>
            <a:r>
              <a:rPr sz="1800" spc="-6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11ºRB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87069" y="6424929"/>
            <a:ext cx="6941820" cy="307340"/>
          </a:xfrm>
          <a:custGeom>
            <a:avLst/>
            <a:gdLst/>
            <a:ahLst/>
            <a:cxnLst/>
            <a:rect l="l" t="t" r="r" b="b"/>
            <a:pathLst>
              <a:path w="6941820" h="307340">
                <a:moveTo>
                  <a:pt x="6941820" y="0"/>
                </a:moveTo>
                <a:lnTo>
                  <a:pt x="0" y="0"/>
                </a:lnTo>
                <a:lnTo>
                  <a:pt x="0" y="307340"/>
                </a:lnTo>
                <a:lnTo>
                  <a:pt x="6941820" y="307340"/>
                </a:lnTo>
                <a:lnTo>
                  <a:pt x="6941820" y="0"/>
                </a:lnTo>
                <a:close/>
              </a:path>
            </a:pathLst>
          </a:custGeom>
          <a:solidFill>
            <a:srgbClr val="0476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0" y="0"/>
            <a:ext cx="464820" cy="6790690"/>
          </a:xfrm>
          <a:custGeom>
            <a:avLst/>
            <a:gdLst/>
            <a:ahLst/>
            <a:cxnLst/>
            <a:rect l="l" t="t" r="r" b="b"/>
            <a:pathLst>
              <a:path w="464820" h="6790690">
                <a:moveTo>
                  <a:pt x="464820" y="0"/>
                </a:moveTo>
                <a:lnTo>
                  <a:pt x="0" y="0"/>
                </a:lnTo>
                <a:lnTo>
                  <a:pt x="0" y="6790690"/>
                </a:lnTo>
                <a:lnTo>
                  <a:pt x="464820" y="6790690"/>
                </a:lnTo>
                <a:lnTo>
                  <a:pt x="464820" y="0"/>
                </a:lnTo>
                <a:close/>
              </a:path>
            </a:pathLst>
          </a:custGeom>
          <a:solidFill>
            <a:srgbClr val="0476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59389" y="1730355"/>
            <a:ext cx="333425" cy="333121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2585"/>
              </a:lnSpc>
            </a:pPr>
            <a:r>
              <a:rPr sz="2500" b="1" spc="-100" dirty="0">
                <a:solidFill>
                  <a:srgbClr val="FFFFFF"/>
                </a:solidFill>
                <a:latin typeface="Arial"/>
                <a:cs typeface="Arial"/>
              </a:rPr>
              <a:t>Desafio</a:t>
            </a:r>
            <a:r>
              <a:rPr sz="250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500" b="1" spc="-160" dirty="0">
                <a:solidFill>
                  <a:srgbClr val="FFFFFF"/>
                </a:solidFill>
                <a:latin typeface="Arial"/>
                <a:cs typeface="Arial"/>
              </a:rPr>
              <a:t>ASS</a:t>
            </a:r>
            <a:r>
              <a:rPr sz="25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500" b="1" spc="-10" dirty="0">
                <a:solidFill>
                  <a:srgbClr val="FFFFFF"/>
                </a:solidFill>
                <a:latin typeface="Arial"/>
                <a:cs typeface="Arial"/>
              </a:rPr>
              <a:t>202</a:t>
            </a:r>
            <a:r>
              <a:rPr lang="pt-PT" sz="2500" b="1" spc="-10" dirty="0">
                <a:solidFill>
                  <a:srgbClr val="FFFFFF"/>
                </a:solidFill>
                <a:latin typeface="Arial"/>
                <a:cs typeface="Arial"/>
              </a:rPr>
              <a:t>4</a:t>
            </a:r>
            <a:r>
              <a:rPr sz="2500" b="1" spc="-10" dirty="0">
                <a:solidFill>
                  <a:srgbClr val="FFFFFF"/>
                </a:solidFill>
                <a:latin typeface="Arial"/>
                <a:cs typeface="Arial"/>
              </a:rPr>
              <a:t>/202</a:t>
            </a:r>
            <a:r>
              <a:rPr lang="pt-PT" sz="2500" b="1" spc="-10" dirty="0">
                <a:solidFill>
                  <a:srgbClr val="FFFFFF"/>
                </a:solidFill>
                <a:latin typeface="Arial"/>
                <a:cs typeface="Arial"/>
              </a:rPr>
              <a:t>5</a:t>
            </a:r>
            <a:endParaRPr sz="2500" dirty="0">
              <a:latin typeface="Arial"/>
              <a:cs typeface="Arial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687069" y="26669"/>
            <a:ext cx="9668510" cy="659155"/>
          </a:xfrm>
          <a:prstGeom prst="rect">
            <a:avLst/>
          </a:prstGeom>
          <a:solidFill>
            <a:srgbClr val="047649"/>
          </a:solidFill>
        </p:spPr>
        <p:txBody>
          <a:bodyPr vert="horz" wrap="square" lIns="0" tIns="4318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340"/>
              </a:spcBef>
            </a:pPr>
            <a:r>
              <a:rPr spc="-210" dirty="0"/>
              <a:t>“Receitas</a:t>
            </a:r>
            <a:r>
              <a:rPr spc="-60" dirty="0"/>
              <a:t> </a:t>
            </a:r>
            <a:r>
              <a:rPr spc="-150" dirty="0"/>
              <a:t>Sustentáveis,</a:t>
            </a:r>
            <a:r>
              <a:rPr spc="-10" dirty="0"/>
              <a:t> </a:t>
            </a:r>
            <a:r>
              <a:rPr spc="270" dirty="0"/>
              <a:t>t</a:t>
            </a:r>
            <a:r>
              <a:rPr lang="pt-PT" spc="270" dirty="0"/>
              <a:t>ê</a:t>
            </a:r>
            <a:r>
              <a:rPr spc="270" dirty="0"/>
              <a:t>m</a:t>
            </a:r>
            <a:r>
              <a:rPr spc="-45" dirty="0"/>
              <a:t> </a:t>
            </a:r>
            <a:r>
              <a:rPr spc="-95" dirty="0"/>
              <a:t>Tradição</a:t>
            </a:r>
            <a:r>
              <a:rPr sz="3200" spc="-95" dirty="0"/>
              <a:t>”</a:t>
            </a:r>
            <a:endParaRPr sz="3200" dirty="0"/>
          </a:p>
        </p:txBody>
      </p:sp>
      <p:pic>
        <p:nvPicPr>
          <p:cNvPr id="12" name="object 1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20" y="67310"/>
            <a:ext cx="438149" cy="434340"/>
          </a:xfrm>
          <a:prstGeom prst="rect">
            <a:avLst/>
          </a:prstGeom>
        </p:spPr>
      </p:pic>
      <p:grpSp>
        <p:nvGrpSpPr>
          <p:cNvPr id="13" name="object 13"/>
          <p:cNvGrpSpPr/>
          <p:nvPr/>
        </p:nvGrpSpPr>
        <p:grpSpPr>
          <a:xfrm>
            <a:off x="3764279" y="2506979"/>
            <a:ext cx="3512820" cy="3573779"/>
            <a:chOff x="3764279" y="2506979"/>
            <a:chExt cx="3512820" cy="3573779"/>
          </a:xfrm>
        </p:grpSpPr>
        <p:pic>
          <p:nvPicPr>
            <p:cNvPr id="14" name="object 1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217669" y="2922269"/>
              <a:ext cx="2607310" cy="2743199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3770630" y="2513329"/>
              <a:ext cx="3500120" cy="3561079"/>
            </a:xfrm>
            <a:custGeom>
              <a:avLst/>
              <a:gdLst/>
              <a:ahLst/>
              <a:cxnLst/>
              <a:rect l="l" t="t" r="r" b="b"/>
              <a:pathLst>
                <a:path w="3500120" h="3561079">
                  <a:moveTo>
                    <a:pt x="3500120" y="0"/>
                  </a:moveTo>
                  <a:lnTo>
                    <a:pt x="0" y="0"/>
                  </a:lnTo>
                  <a:lnTo>
                    <a:pt x="0" y="438150"/>
                  </a:lnTo>
                  <a:lnTo>
                    <a:pt x="0" y="3124200"/>
                  </a:lnTo>
                  <a:lnTo>
                    <a:pt x="0" y="3561080"/>
                  </a:lnTo>
                  <a:lnTo>
                    <a:pt x="3500120" y="3561080"/>
                  </a:lnTo>
                  <a:lnTo>
                    <a:pt x="3500120" y="3124200"/>
                  </a:lnTo>
                  <a:lnTo>
                    <a:pt x="437515" y="3124200"/>
                  </a:lnTo>
                  <a:lnTo>
                    <a:pt x="437515" y="438150"/>
                  </a:lnTo>
                  <a:lnTo>
                    <a:pt x="3062605" y="438150"/>
                  </a:lnTo>
                  <a:lnTo>
                    <a:pt x="3062605" y="3123565"/>
                  </a:lnTo>
                  <a:lnTo>
                    <a:pt x="3500120" y="3123565"/>
                  </a:lnTo>
                  <a:lnTo>
                    <a:pt x="3500120" y="438150"/>
                  </a:lnTo>
                  <a:lnTo>
                    <a:pt x="3500120" y="437515"/>
                  </a:lnTo>
                  <a:lnTo>
                    <a:pt x="3500120" y="0"/>
                  </a:lnTo>
                  <a:close/>
                </a:path>
              </a:pathLst>
            </a:custGeom>
            <a:solidFill>
              <a:srgbClr val="3856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770629" y="2513329"/>
              <a:ext cx="3500120" cy="3561079"/>
            </a:xfrm>
            <a:custGeom>
              <a:avLst/>
              <a:gdLst/>
              <a:ahLst/>
              <a:cxnLst/>
              <a:rect l="l" t="t" r="r" b="b"/>
              <a:pathLst>
                <a:path w="3500120" h="3561079">
                  <a:moveTo>
                    <a:pt x="0" y="0"/>
                  </a:moveTo>
                  <a:lnTo>
                    <a:pt x="3500120" y="0"/>
                  </a:lnTo>
                  <a:lnTo>
                    <a:pt x="3500120" y="3561080"/>
                  </a:lnTo>
                  <a:lnTo>
                    <a:pt x="0" y="3561080"/>
                  </a:lnTo>
                  <a:lnTo>
                    <a:pt x="0" y="0"/>
                  </a:lnTo>
                  <a:close/>
                </a:path>
                <a:path w="3500120" h="3561079">
                  <a:moveTo>
                    <a:pt x="437515" y="437515"/>
                  </a:moveTo>
                  <a:lnTo>
                    <a:pt x="437515" y="3123565"/>
                  </a:lnTo>
                  <a:lnTo>
                    <a:pt x="3062604" y="3123565"/>
                  </a:lnTo>
                  <a:lnTo>
                    <a:pt x="3062604" y="437515"/>
                  </a:lnTo>
                  <a:lnTo>
                    <a:pt x="437515" y="437515"/>
                  </a:lnTo>
                  <a:close/>
                </a:path>
              </a:pathLst>
            </a:custGeom>
            <a:ln w="12700">
              <a:solidFill>
                <a:srgbClr val="E7E6E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30"/>
              </a:lnSpc>
            </a:pPr>
            <a:r>
              <a:rPr spc="-20" dirty="0"/>
              <a:t>https://alimentacaosaudavelesustentavel.abaae.pt/receitas-</a:t>
            </a:r>
            <a:r>
              <a:rPr spc="-10" dirty="0"/>
              <a:t>sustentaveis/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</TotalTime>
  <Words>335</Words>
  <Application>Microsoft Office PowerPoint</Application>
  <PresentationFormat>Widescreen</PresentationFormat>
  <Paragraphs>42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Office Theme</vt:lpstr>
      <vt:lpstr>“Receitas Sustentáveis, têm Tradição”</vt:lpstr>
      <vt:lpstr>“Receitas Sustentáveis, têm Tradição”</vt:lpstr>
      <vt:lpstr>“Receitas Sustentáveis, têm Tradição”</vt:lpstr>
      <vt:lpstr>“Receitas Sustentáveis, têm Tradição”</vt:lpstr>
      <vt:lpstr>“Receitas Sustentáveis, têm Tradição”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Desafio ASS 2022/2023</dc:title>
  <dc:creator>Office1</dc:creator>
  <cp:lastModifiedBy>Susana Oliveira</cp:lastModifiedBy>
  <cp:revision>6</cp:revision>
  <dcterms:created xsi:type="dcterms:W3CDTF">2025-05-29T17:45:28Z</dcterms:created>
  <dcterms:modified xsi:type="dcterms:W3CDTF">2025-05-29T18:01:33Z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2025-05-28T00:00:00Z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2025-05-29T00:00:00Z</vt:filetime>
  </property>
  <property fmtid="{D5CDD505-2E9C-101B-9397-08002B2CF9AE}" pid="5" name="Producer">
    <vt:lpwstr>Microsoft® PowerPoint® 2016</vt:lpwstr>
  </property>
</Properties>
</file>