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188" r:id="rId2"/>
    <p:sldId id="1189" r:id="rId3"/>
    <p:sldId id="1191" r:id="rId4"/>
    <p:sldId id="1192" r:id="rId5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91DC50-10AC-B10E-ECF7-09F8747A86AB}" v="164" dt="2026-05-26T20:11:07.365"/>
    <p1510:client id="{A7DA4CBB-5B43-B7E7-2B4F-CD5B1725825C}" v="1310" dt="2026-05-25T14:49:36.0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384" y="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F26165-1E18-4B17-FEFD-848B5CD754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A696A831-8CEB-1D43-DC2D-8CEEEBB687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28B36003-54C7-4CFB-634F-DE234CC48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27/05/2026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FCA8F8E0-DAC0-B0FB-DAF2-F71949569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BAFC390B-21A3-EB93-E6D7-A4A5F1146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080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579CC68-62D9-F860-6138-39C47B40C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xmlns="" id="{9148357D-45E0-0CAD-C1E2-278288BF66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DC418DB9-19E0-1347-7879-3C9D37962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27/05/2026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80E75C0E-B89D-2FAC-CE4A-D63A27477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A9336A7F-FCF3-E202-999C-6876E8E1F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41433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3E277BC9-FC1D-09E1-CA78-192577155A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xmlns="" id="{A330C3F2-FA01-BFD9-5066-1BF1AC178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36522744-3CE4-D021-4CB8-75536197E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27/05/2026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4C3F5B31-2E7E-E1B0-55D8-B5203A4B2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7B05BEF5-4FEA-145C-8BB9-C1ACFA99E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17942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D407F01-F726-BA9E-88FA-87CC0513D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xmlns="" id="{59D9774A-BEC0-3CD4-542E-E6BA41A3C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D833A447-6C80-7E25-B806-6C99E827B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27/05/2026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BAB55647-1526-D447-F03B-94B824C7E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2FEC5440-476A-686C-C549-E0D39A9D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76765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A190762-CB1F-A95B-6F98-0E8A09F3E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xmlns="" id="{7FF22BBC-ED11-0220-8255-0D64A7D78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EDAEC8C2-EB57-D72D-E1B5-1F38495B2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27/05/2026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C30E16B7-867A-F17F-0A7E-624D25388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E8C1792D-81B0-BC88-8586-1947DCDF8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68398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43D7820-8674-57BD-A83C-A96167C82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xmlns="" id="{FD280E7E-FD25-442F-61AD-E9C852DC0B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xmlns="" id="{53873DAD-2503-3DF1-EF07-B4F4739E8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xmlns="" id="{F7B52DDF-F60D-C5A8-18B2-DCF6514D7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27/05/2026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xmlns="" id="{00799CB3-E490-FC7D-3451-57A6101C3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xmlns="" id="{C97E31EC-AEA0-A6F6-6957-634E849E2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7097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9038457-1059-1835-6D9B-A10F64FE3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xmlns="" id="{4FA122B5-5E8E-A83A-2CA1-09103DFDD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xmlns="" id="{539FF231-0BC4-0845-20CA-741EB21AB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xmlns="" id="{C53DCFA1-BBE9-1F7B-AE0B-90B3D146EB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xmlns="" id="{90962913-CBC3-F64F-77C1-41121C6DEC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xmlns="" id="{9ACD432B-BDE9-86BF-1A60-2FCC0631A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27/05/2026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xmlns="" id="{63A76A14-BA5B-6D51-EFA8-6D28AFF10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xmlns="" id="{66A2C3D7-182A-EB6F-5BF5-2320C7C0B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70975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E272911-F6EC-74F2-04C6-F4378196E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xmlns="" id="{05C2E833-31EB-D9B8-AA3B-142EEC067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27/05/2026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xmlns="" id="{FEF9E0D4-F993-2527-5F20-9258D82D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xmlns="" id="{744E2744-8233-3840-6350-99A711191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31605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xmlns="" id="{AA213ED2-2B5D-6C11-E1EF-FC3AB2594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27/05/2026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xmlns="" id="{4B0276F1-FF58-FA52-E5DE-DCCCD1EAB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xmlns="" id="{C460F91B-E5ED-A042-A5D6-50BB8BDE8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71705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1797CD3-F935-840F-040C-90D4F39BD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xmlns="" id="{5499366F-1E29-634B-05D0-F9821573D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xmlns="" id="{E3F6556B-6D0B-246C-2859-42B3766FC7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xmlns="" id="{B933AB06-42BB-4A12-B31A-8CE7F46B5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27/05/2026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xmlns="" id="{509EE807-BF45-3715-526B-1F1206E6F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xmlns="" id="{A983A9FB-4F00-216D-21E1-6D1CCCAF3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01335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8836A3C-EAD4-7A47-F7E8-A78B8E0BF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xmlns="" id="{EB8D06B2-5979-5415-30FD-62F754C0D1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xmlns="" id="{595E3C8F-7521-49CC-955D-23044333B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xmlns="" id="{D171543B-D629-9D1B-3126-2F81F3D6A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1234A-1678-4A81-9E48-B951248B38F4}" type="datetimeFigureOut">
              <a:rPr lang="pt-PT" smtClean="0"/>
              <a:t>27/05/2026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xmlns="" id="{6FFB1A09-F49F-F24F-C3DA-077F749AB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xmlns="" id="{CD3BDB32-204F-9A7D-5D28-2A4AD069E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44794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xmlns="" id="{366B22D4-619A-606A-96AA-F2FE5593F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xmlns="" id="{57B6DD22-9819-6075-6BFA-06300FE6E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CF01BDA5-C48A-9CD0-94FB-BB9ADF90FF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1234A-1678-4A81-9E48-B951248B38F4}" type="datetimeFigureOut">
              <a:rPr lang="pt-PT" smtClean="0"/>
              <a:t>27/05/2026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9D9311F8-E3AD-E174-1872-A34A5CB876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BAC44E2B-0BB7-E7CE-38ED-4FBAC31031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A159E-51E7-4FDD-856C-3DA06D01529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07591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>
            <a:extLst>
              <a:ext uri="{FF2B5EF4-FFF2-40B4-BE49-F238E27FC236}">
                <a16:creationId xmlns:a16="http://schemas.microsoft.com/office/drawing/2014/main" xmlns="" id="{CAE04E8A-5A88-4967-B267-36721712E141}"/>
              </a:ext>
            </a:extLst>
          </p:cNvPr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TÍTULO DA </a:t>
            </a:r>
            <a:r>
              <a:rPr lang="en-GB" sz="2400" b="1">
                <a:solidFill>
                  <a:prstClr val="black"/>
                </a:solidFill>
                <a:latin typeface="Calibri" panose="020F0502020204030204"/>
              </a:rPr>
              <a:t>RECEITA</a:t>
            </a:r>
            <a:r>
              <a:rPr lang="en-GB" sz="2400">
                <a:solidFill>
                  <a:prstClr val="black"/>
                </a:solidFill>
                <a:latin typeface="Calibri" panose="020F0502020204030204"/>
              </a:rPr>
              <a:t>: </a:t>
            </a:r>
            <a:r>
              <a:rPr lang="en-GB" sz="2400" err="1">
                <a:solidFill>
                  <a:prstClr val="black"/>
                </a:solidFill>
                <a:latin typeface="Calibri" panose="020F0502020204030204"/>
              </a:rPr>
              <a:t>Dourada</a:t>
            </a:r>
            <a:r>
              <a:rPr lang="en-GB" sz="2400">
                <a:solidFill>
                  <a:prstClr val="black"/>
                </a:solidFill>
                <a:latin typeface="Calibri" panose="020F0502020204030204"/>
              </a:rPr>
              <a:t> no </a:t>
            </a:r>
            <a:r>
              <a:rPr lang="en-GB" sz="2400" err="1">
                <a:solidFill>
                  <a:prstClr val="black"/>
                </a:solidFill>
                <a:latin typeface="Calibri" panose="020F0502020204030204"/>
              </a:rPr>
              <a:t>forno</a:t>
            </a:r>
            <a:r>
              <a:rPr lang="en-GB" sz="2400">
                <a:solidFill>
                  <a:prstClr val="black"/>
                </a:solidFill>
                <a:latin typeface="Calibri" panose="020F0502020204030204"/>
              </a:rPr>
              <a:t> com batata </a:t>
            </a:r>
            <a:r>
              <a:rPr lang="en-GB" sz="2400" err="1">
                <a:solidFill>
                  <a:prstClr val="black"/>
                </a:solidFill>
                <a:latin typeface="Calibri" panose="020F0502020204030204"/>
              </a:rPr>
              <a:t>cozida</a:t>
            </a:r>
            <a:r>
              <a:rPr lang="en-GB" sz="2400">
                <a:solidFill>
                  <a:prstClr val="black"/>
                </a:solidFill>
                <a:latin typeface="Calibri" panose="020F0502020204030204"/>
              </a:rPr>
              <a:t> </a:t>
            </a: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xmlns="" id="{88F1C0A8-F533-4CC2-B6DC-FE6C7B018641}"/>
              </a:ext>
            </a:extLst>
          </p:cNvPr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xmlns="" id="{D6479300-C9F1-41D4-A7F4-8DCFA053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>
                <a:solidFill>
                  <a:schemeClr val="bg1"/>
                </a:solidFill>
                <a:latin typeface="Bahnschrift" panose="020B0502040204020203" pitchFamily="34" charset="0"/>
              </a:rPr>
              <a:t> ASS 2023/2024</a:t>
            </a:r>
            <a:r>
              <a:rPr lang="en-GB" sz="2800" b="1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xmlns="" id="{F93AB369-27A2-457F-B70F-E44A4B29FC27}"/>
              </a:ext>
            </a:extLst>
          </p:cNvPr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xmlns="" id="{CCA72E91-E97C-4950-B6A4-422054BEAD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8A6911A1-2578-A99F-6FE0-C6CC27FDABB2}"/>
              </a:ext>
            </a:extLst>
          </p:cNvPr>
          <p:cNvSpPr txBox="1"/>
          <p:nvPr/>
        </p:nvSpPr>
        <p:spPr>
          <a:xfrm>
            <a:off x="686595" y="1829766"/>
            <a:ext cx="9668654" cy="24006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pt-PT"/>
          </a:p>
          <a:p>
            <a:r>
              <a:rPr lang="pt-PT" sz="3200" b="1">
                <a:ea typeface="Calibri" panose="020F0502020204030204"/>
                <a:cs typeface="Calibri" panose="020F0502020204030204"/>
              </a:rPr>
              <a:t>Ingredientes</a:t>
            </a:r>
            <a:r>
              <a:rPr lang="pt-PT" sz="2900">
                <a:ea typeface="Calibri" panose="020F0502020204030204"/>
                <a:cs typeface="Calibri" panose="020F0502020204030204"/>
              </a:rPr>
              <a:t>: Uma dourada,seis batatas pequenas,cebola, </a:t>
            </a:r>
            <a:r>
              <a:rPr lang="pt-PT" sz="2800">
                <a:ea typeface="Calibri" panose="020F0502020204030204"/>
                <a:cs typeface="Calibri" panose="020F0502020204030204"/>
              </a:rPr>
              <a:t>temperos,sal e azeite.</a:t>
            </a:r>
          </a:p>
          <a:p>
            <a:pPr marL="285750" indent="-285750">
              <a:buChar char="-"/>
            </a:pPr>
            <a:endParaRPr lang="pt-PT">
              <a:ea typeface="Calibri" panose="020F0502020204030204"/>
              <a:cs typeface="Calibri" panose="020F0502020204030204"/>
            </a:endParaRPr>
          </a:p>
          <a:p>
            <a:pPr marL="285750" indent="-285750">
              <a:buFontTx/>
              <a:buChar char="-"/>
            </a:pPr>
            <a:endParaRPr lang="pt-PT"/>
          </a:p>
          <a:p>
            <a:endParaRPr lang="pt-PT">
              <a:ea typeface="Calibri" panose="020F0502020204030204"/>
              <a:cs typeface="Calibri" panose="020F0502020204030204"/>
            </a:endParaRPr>
          </a:p>
          <a:p>
            <a:endParaRPr lang="pt-PT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77252CFD-EF36-375B-7C5C-5081CA8043ED}"/>
              </a:ext>
            </a:extLst>
          </p:cNvPr>
          <p:cNvSpPr txBox="1"/>
          <p:nvPr/>
        </p:nvSpPr>
        <p:spPr>
          <a:xfrm>
            <a:off x="7148173" y="3638471"/>
            <a:ext cx="4533794" cy="2031325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endParaRPr lang="pt-PT"/>
          </a:p>
          <a:p>
            <a:pPr algn="ctr"/>
            <a:endParaRPr lang="pt-PT">
              <a:ea typeface="Calibri" panose="020F0502020204030204"/>
              <a:cs typeface="Calibri" panose="020F0502020204030204"/>
            </a:endParaRPr>
          </a:p>
          <a:p>
            <a:pPr algn="ctr"/>
            <a:endParaRPr lang="pt-PT">
              <a:ea typeface="Calibri" panose="020F0502020204030204"/>
              <a:cs typeface="Calibri" panose="020F0502020204030204"/>
            </a:endParaRPr>
          </a:p>
          <a:p>
            <a:pPr algn="ctr"/>
            <a:endParaRPr lang="pt-PT">
              <a:ea typeface="Calibri" panose="020F0502020204030204"/>
              <a:cs typeface="Calibri" panose="020F0502020204030204"/>
            </a:endParaRPr>
          </a:p>
          <a:p>
            <a:endParaRPr lang="pt-PT">
              <a:ea typeface="Calibri" panose="020F0502020204030204"/>
              <a:cs typeface="Calibri" panose="020F0502020204030204"/>
            </a:endParaRPr>
          </a:p>
          <a:p>
            <a:pPr algn="ctr"/>
            <a:endParaRPr lang="pt-PT">
              <a:ea typeface="Calibri" panose="020F0502020204030204"/>
              <a:cs typeface="Calibri" panose="020F0502020204030204"/>
            </a:endParaRPr>
          </a:p>
          <a:p>
            <a:endParaRPr lang="pt-PT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1B6FE71-EF5B-B7CF-46F6-01403CF821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0776" y="2849519"/>
            <a:ext cx="3570513" cy="2463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560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>
            <a:extLst>
              <a:ext uri="{FF2B5EF4-FFF2-40B4-BE49-F238E27FC236}">
                <a16:creationId xmlns:a16="http://schemas.microsoft.com/office/drawing/2014/main" xmlns="" id="{CAE04E8A-5A88-4967-B267-36721712E141}"/>
              </a:ext>
            </a:extLst>
          </p:cNvPr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>
                <a:solidFill>
                  <a:prstClr val="black"/>
                </a:solidFill>
                <a:latin typeface="Calibri" panose="020F0502020204030204"/>
              </a:rPr>
              <a:t>PROCEDIMENTOS:</a:t>
            </a:r>
            <a:r>
              <a:rPr lang="en-GB">
                <a:solidFill>
                  <a:prstClr val="black"/>
                </a:solidFill>
                <a:latin typeface="Calibri" panose="020F0502020204030204"/>
              </a:rPr>
              <a:t> </a:t>
            </a: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xmlns="" id="{88F1C0A8-F533-4CC2-B6DC-FE6C7B018641}"/>
              </a:ext>
            </a:extLst>
          </p:cNvPr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xmlns="" id="{D6479300-C9F1-41D4-A7F4-8DCFA053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>
                <a:solidFill>
                  <a:schemeClr val="bg1"/>
                </a:solidFill>
                <a:latin typeface="Bahnschrift" panose="020B0502040204020203" pitchFamily="34" charset="0"/>
              </a:rPr>
              <a:t> ASS 2023/2024</a:t>
            </a:r>
            <a:r>
              <a:rPr lang="en-GB" sz="2800" b="1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xmlns="" id="{F93AB369-27A2-457F-B70F-E44A4B29FC27}"/>
              </a:ext>
            </a:extLst>
          </p:cNvPr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xmlns="" id="{CCA72E91-E97C-4950-B6A4-422054BEAD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8A6911A1-2578-A99F-6FE0-C6CC27FDABB2}"/>
              </a:ext>
            </a:extLst>
          </p:cNvPr>
          <p:cNvSpPr txBox="1"/>
          <p:nvPr/>
        </p:nvSpPr>
        <p:spPr>
          <a:xfrm>
            <a:off x="686595" y="1829766"/>
            <a:ext cx="9668654" cy="544764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pt-PT" dirty="0"/>
          </a:p>
          <a:p>
            <a:r>
              <a:rPr lang="pt-PT" sz="2800" dirty="0"/>
              <a:t>1º) </a:t>
            </a:r>
            <a:r>
              <a:rPr lang="pt-PT" sz="2800" dirty="0" smtClean="0"/>
              <a:t>Precisamos </a:t>
            </a:r>
            <a:r>
              <a:rPr lang="pt-PT" sz="2800" dirty="0"/>
              <a:t>de uma dourada que</a:t>
            </a:r>
          </a:p>
          <a:p>
            <a:r>
              <a:rPr lang="pt-PT" sz="2800" dirty="0"/>
              <a:t> iremos abrir </a:t>
            </a:r>
            <a:r>
              <a:rPr lang="pt-PT" sz="2800" dirty="0" smtClean="0"/>
              <a:t>dando uns </a:t>
            </a:r>
            <a:r>
              <a:rPr lang="pt-PT" sz="2800" dirty="0"/>
              <a:t>cortes de ambos </a:t>
            </a:r>
            <a:endParaRPr lang="pt-PT" sz="2800" dirty="0" smtClean="0"/>
          </a:p>
          <a:p>
            <a:r>
              <a:rPr lang="pt-PT" sz="2800" dirty="0"/>
              <a:t> </a:t>
            </a:r>
            <a:r>
              <a:rPr lang="pt-PT" sz="2800" dirty="0" smtClean="0"/>
              <a:t>os </a:t>
            </a:r>
            <a:r>
              <a:rPr lang="pt-PT" sz="2800" dirty="0"/>
              <a:t>lados.</a:t>
            </a:r>
            <a:endParaRPr lang="pt-PT" dirty="0"/>
          </a:p>
          <a:p>
            <a:endParaRPr lang="pt-PT" sz="2800" dirty="0">
              <a:ea typeface="Calibri"/>
              <a:cs typeface="Calibri"/>
            </a:endParaRPr>
          </a:p>
          <a:p>
            <a:endParaRPr lang="pt-PT" dirty="0">
              <a:ea typeface="Calibri" panose="020F0502020204030204"/>
              <a:cs typeface="Calibri" panose="020F0502020204030204"/>
            </a:endParaRPr>
          </a:p>
          <a:p>
            <a:r>
              <a:rPr lang="pt-PT" sz="2800" dirty="0"/>
              <a:t>2º)De seguida, pomos sal na dourada e </a:t>
            </a:r>
          </a:p>
          <a:p>
            <a:r>
              <a:rPr lang="pt-PT" sz="2800" dirty="0"/>
              <a:t>alguns temperos </a:t>
            </a:r>
            <a:r>
              <a:rPr lang="pt-PT" sz="2800" dirty="0" err="1"/>
              <a:t>qb</a:t>
            </a:r>
            <a:r>
              <a:rPr lang="pt-PT" sz="2800" dirty="0"/>
              <a:t>.</a:t>
            </a:r>
            <a:endParaRPr lang="pt-PT" sz="2800" dirty="0">
              <a:ea typeface="Calibri" panose="020F0502020204030204"/>
              <a:cs typeface="Calibri" panose="020F0502020204030204"/>
            </a:endParaRPr>
          </a:p>
          <a:p>
            <a:endParaRPr lang="pt-PT" dirty="0">
              <a:ea typeface="Calibri" panose="020F0502020204030204"/>
              <a:cs typeface="Calibri" panose="020F0502020204030204"/>
            </a:endParaRPr>
          </a:p>
          <a:p>
            <a:pPr marL="285750" indent="-285750">
              <a:buChar char="-"/>
            </a:pPr>
            <a:endParaRPr lang="pt-PT" dirty="0">
              <a:ea typeface="Calibri" panose="020F0502020204030204"/>
              <a:cs typeface="Calibri" panose="020F0502020204030204"/>
            </a:endParaRPr>
          </a:p>
          <a:p>
            <a:pPr marL="285750" indent="-285750">
              <a:buChar char="-"/>
            </a:pPr>
            <a:endParaRPr lang="pt-PT" dirty="0">
              <a:ea typeface="Calibri" panose="020F0502020204030204"/>
              <a:cs typeface="Calibri" panose="020F0502020204030204"/>
            </a:endParaRPr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>
              <a:ea typeface="Calibri" panose="020F0502020204030204"/>
              <a:cs typeface="Calibri" panose="020F0502020204030204"/>
            </a:endParaRPr>
          </a:p>
          <a:p>
            <a:pPr marL="285750" indent="-285750">
              <a:buChar char="-"/>
            </a:pPr>
            <a:endParaRPr lang="pt-PT" dirty="0">
              <a:ea typeface="Calibri" panose="020F0502020204030204"/>
              <a:cs typeface="Calibri" panose="020F0502020204030204"/>
            </a:endParaRPr>
          </a:p>
          <a:p>
            <a:endParaRPr lang="pt-PT" dirty="0">
              <a:ea typeface="Calibri" panose="020F0502020204030204"/>
              <a:cs typeface="Calibri" panose="020F0502020204030204"/>
            </a:endParaRPr>
          </a:p>
          <a:p>
            <a:endParaRPr lang="pt-PT" dirty="0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A89D1DA0-ED13-CD4F-D7A7-4ACDB8FBB7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1981200"/>
            <a:ext cx="1504727" cy="2449300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xmlns="" id="{EBF322D4-70B6-A5E5-843D-FFD99D1756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4286511"/>
            <a:ext cx="1504728" cy="2471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35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>
            <a:extLst>
              <a:ext uri="{FF2B5EF4-FFF2-40B4-BE49-F238E27FC236}">
                <a16:creationId xmlns:a16="http://schemas.microsoft.com/office/drawing/2014/main" xmlns="" id="{CAE04E8A-5A88-4967-B267-36721712E141}"/>
              </a:ext>
            </a:extLst>
          </p:cNvPr>
          <p:cNvSpPr/>
          <p:nvPr/>
        </p:nvSpPr>
        <p:spPr>
          <a:xfrm>
            <a:off x="686595" y="1082024"/>
            <a:ext cx="9668654" cy="826675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>
                <a:solidFill>
                  <a:prstClr val="black"/>
                </a:solidFill>
                <a:latin typeface="Calibri" panose="020F0502020204030204"/>
              </a:rPr>
              <a:t>PROCEDIMENTOS:</a:t>
            </a:r>
            <a:r>
              <a:rPr lang="en-GB">
                <a:solidFill>
                  <a:prstClr val="black"/>
                </a:solidFill>
                <a:latin typeface="Calibri" panose="020F0502020204030204"/>
              </a:rPr>
              <a:t> </a:t>
            </a: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xmlns="" id="{88F1C0A8-F533-4CC2-B6DC-FE6C7B018641}"/>
              </a:ext>
            </a:extLst>
          </p:cNvPr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xmlns="" id="{D6479300-C9F1-41D4-A7F4-8DCFA053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>
                <a:solidFill>
                  <a:schemeClr val="bg1"/>
                </a:solidFill>
                <a:latin typeface="Bahnschrift" panose="020B0502040204020203" pitchFamily="34" charset="0"/>
              </a:rPr>
              <a:t> ASS 2023/2024</a:t>
            </a:r>
            <a:r>
              <a:rPr lang="en-GB" sz="2800" b="1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xmlns="" id="{F93AB369-27A2-457F-B70F-E44A4B29FC27}"/>
              </a:ext>
            </a:extLst>
          </p:cNvPr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xmlns="" id="{CCA72E91-E97C-4950-B6A4-422054BEAD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8A6911A1-2578-A99F-6FE0-C6CC27FDABB2}"/>
              </a:ext>
            </a:extLst>
          </p:cNvPr>
          <p:cNvSpPr txBox="1"/>
          <p:nvPr/>
        </p:nvSpPr>
        <p:spPr>
          <a:xfrm>
            <a:off x="686595" y="1829766"/>
            <a:ext cx="9668654" cy="544764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pt-PT" sz="2800" dirty="0">
              <a:ea typeface="Calibri"/>
              <a:cs typeface="Calibri"/>
            </a:endParaRPr>
          </a:p>
          <a:p>
            <a:r>
              <a:rPr lang="pt-PT" sz="2800" dirty="0"/>
              <a:t>3º) Cortamos meia cebola às rodelas e </a:t>
            </a:r>
          </a:p>
          <a:p>
            <a:r>
              <a:rPr lang="pt-PT" sz="2800" dirty="0" smtClean="0"/>
              <a:t>       reservamos</a:t>
            </a:r>
            <a:r>
              <a:rPr lang="pt-PT" sz="2800" dirty="0"/>
              <a:t>.</a:t>
            </a:r>
            <a:endParaRPr lang="pt-PT" sz="2800" dirty="0">
              <a:ea typeface="Calibri"/>
              <a:cs typeface="Calibri"/>
            </a:endParaRPr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r>
              <a:rPr lang="pt-PT" sz="2800" dirty="0"/>
              <a:t>4º) Cortamos seis batatas pequenas em </a:t>
            </a:r>
            <a:endParaRPr lang="pt-PT" sz="2800" dirty="0" smtClean="0"/>
          </a:p>
          <a:p>
            <a:r>
              <a:rPr lang="pt-PT" sz="2800" dirty="0"/>
              <a:t> </a:t>
            </a:r>
            <a:r>
              <a:rPr lang="pt-PT" sz="2800" dirty="0" smtClean="0"/>
              <a:t>      </a:t>
            </a:r>
            <a:r>
              <a:rPr lang="pt-PT" sz="2800" dirty="0" smtClean="0"/>
              <a:t>cubos </a:t>
            </a:r>
            <a:r>
              <a:rPr lang="pt-PT" sz="2800" dirty="0"/>
              <a:t>para duas </a:t>
            </a:r>
            <a:r>
              <a:rPr lang="pt-PT" sz="2800" dirty="0" smtClean="0"/>
              <a:t>pessoas</a:t>
            </a:r>
            <a:r>
              <a:rPr lang="pt-PT" sz="2800" dirty="0"/>
              <a:t> e </a:t>
            </a:r>
            <a:r>
              <a:rPr lang="pt-PT" sz="2800" dirty="0" smtClean="0">
                <a:ea typeface="Calibri"/>
                <a:cs typeface="Calibri"/>
              </a:rPr>
              <a:t>temperamos</a:t>
            </a:r>
          </a:p>
          <a:p>
            <a:r>
              <a:rPr lang="pt-PT" sz="2800" dirty="0">
                <a:ea typeface="Calibri"/>
                <a:cs typeface="Calibri"/>
              </a:rPr>
              <a:t> </a:t>
            </a:r>
            <a:r>
              <a:rPr lang="pt-PT" sz="2800" dirty="0" smtClean="0">
                <a:ea typeface="Calibri"/>
                <a:cs typeface="Calibri"/>
              </a:rPr>
              <a:t>  </a:t>
            </a:r>
            <a:r>
              <a:rPr lang="pt-PT" sz="2800" dirty="0" smtClean="0">
                <a:ea typeface="Calibri"/>
                <a:cs typeface="Calibri"/>
              </a:rPr>
              <a:t>    com </a:t>
            </a:r>
            <a:r>
              <a:rPr lang="pt-PT" sz="2800" dirty="0">
                <a:ea typeface="Calibri"/>
                <a:cs typeface="Calibri"/>
              </a:rPr>
              <a:t>sal</a:t>
            </a:r>
            <a:r>
              <a:rPr lang="pt-PT" sz="2800" dirty="0" smtClean="0">
                <a:ea typeface="Calibri"/>
                <a:cs typeface="Calibri"/>
              </a:rPr>
              <a:t>, orégãos </a:t>
            </a:r>
            <a:r>
              <a:rPr lang="pt-PT" sz="2800" dirty="0">
                <a:ea typeface="Calibri"/>
                <a:cs typeface="Calibri"/>
              </a:rPr>
              <a:t>e azeite.</a:t>
            </a:r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Char char="-"/>
            </a:pPr>
            <a:endParaRPr lang="pt-PT" dirty="0">
              <a:ea typeface="Calibri"/>
              <a:cs typeface="Calibri"/>
            </a:endParaRPr>
          </a:p>
          <a:p>
            <a:endParaRPr lang="pt-PT" dirty="0">
              <a:ea typeface="Calibri"/>
              <a:cs typeface="Calibri"/>
            </a:endParaRPr>
          </a:p>
          <a:p>
            <a:pPr marL="285750" indent="-285750">
              <a:buChar char="-"/>
            </a:pPr>
            <a:endParaRPr lang="pt-PT" dirty="0">
              <a:ea typeface="Calibri"/>
              <a:cs typeface="Calibri"/>
            </a:endParaRPr>
          </a:p>
          <a:p>
            <a:endParaRPr lang="pt-PT" dirty="0"/>
          </a:p>
          <a:p>
            <a:endParaRPr lang="pt-PT" dirty="0">
              <a:ea typeface="Calibri"/>
              <a:cs typeface="Calibri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DB9B557B-3695-BF00-535F-6918F63ED8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5718" y="2032217"/>
            <a:ext cx="1421904" cy="2386667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F79C125F-A0D6-89F1-608F-C697C88D459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4327298"/>
            <a:ext cx="1527469" cy="2386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118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>
            <a:extLst>
              <a:ext uri="{FF2B5EF4-FFF2-40B4-BE49-F238E27FC236}">
                <a16:creationId xmlns:a16="http://schemas.microsoft.com/office/drawing/2014/main" xmlns="" id="{CAE04E8A-5A88-4967-B267-36721712E141}"/>
              </a:ext>
            </a:extLst>
          </p:cNvPr>
          <p:cNvSpPr/>
          <p:nvPr/>
        </p:nvSpPr>
        <p:spPr>
          <a:xfrm>
            <a:off x="686595" y="736967"/>
            <a:ext cx="9668654" cy="826675"/>
          </a:xfrm>
          <a:prstGeom prst="rect">
            <a:avLst/>
          </a:prstGeom>
          <a:solidFill>
            <a:schemeClr val="accent6">
              <a:lumMod val="50000"/>
              <a:alpha val="9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>
                <a:solidFill>
                  <a:prstClr val="black"/>
                </a:solidFill>
                <a:latin typeface="Calibri" panose="020F0502020204030204"/>
              </a:rPr>
              <a:t>PROCEDIMENTOS: </a:t>
            </a: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xmlns="" id="{D6479300-C9F1-41D4-A7F4-8DCFA053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465094" cy="6790413"/>
          </a:xfrm>
          <a:solidFill>
            <a:srgbClr val="05764A"/>
          </a:solidFill>
        </p:spPr>
        <p:txBody>
          <a:bodyPr vert="vert270">
            <a:normAutofit fontScale="90000"/>
          </a:bodyPr>
          <a:lstStyle/>
          <a:p>
            <a:pPr algn="ctr"/>
            <a:r>
              <a:rPr lang="en-GB" sz="2800" b="1" err="1">
                <a:solidFill>
                  <a:schemeClr val="bg1"/>
                </a:solidFill>
                <a:latin typeface="Bahnschrift" panose="020B0502040204020203" pitchFamily="34" charset="0"/>
              </a:rPr>
              <a:t>Desafio</a:t>
            </a:r>
            <a:r>
              <a:rPr lang="en-GB" sz="2800" b="1">
                <a:solidFill>
                  <a:schemeClr val="bg1"/>
                </a:solidFill>
                <a:latin typeface="Bahnschrift" panose="020B0502040204020203" pitchFamily="34" charset="0"/>
              </a:rPr>
              <a:t> ASS 2023/2024</a:t>
            </a:r>
            <a:r>
              <a:rPr lang="en-GB" sz="2800" b="1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xmlns="" id="{F93AB369-27A2-457F-B70F-E44A4B29FC27}"/>
              </a:ext>
            </a:extLst>
          </p:cNvPr>
          <p:cNvSpPr txBox="1"/>
          <p:nvPr/>
        </p:nvSpPr>
        <p:spPr>
          <a:xfrm>
            <a:off x="686595" y="26824"/>
            <a:ext cx="9668654" cy="707886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“</a:t>
            </a:r>
            <a:r>
              <a:rPr kumimoji="0" lang="en-GB" sz="4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Receitas</a:t>
            </a:r>
            <a:r>
              <a:rPr kumimoji="0" lang="en-GB" sz="4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</a:t>
            </a:r>
            <a:r>
              <a:rPr kumimoji="0" lang="en-GB" sz="4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Sustentáveis</a:t>
            </a:r>
            <a:r>
              <a:rPr lang="en-GB" sz="4000" b="1">
                <a:solidFill>
                  <a:prstClr val="white"/>
                </a:solidFill>
                <a:latin typeface="Bahnschrift" panose="020B0502040204020203" pitchFamily="34" charset="0"/>
              </a:rPr>
              <a:t>, </a:t>
            </a:r>
            <a:r>
              <a:rPr lang="en-GB" sz="4000" b="1" err="1">
                <a:solidFill>
                  <a:prstClr val="white"/>
                </a:solidFill>
                <a:latin typeface="Bahnschrift" panose="020B0502040204020203" pitchFamily="34" charset="0"/>
              </a:rPr>
              <a:t>têm</a:t>
            </a:r>
            <a:r>
              <a:rPr lang="en-GB" sz="4000" b="1">
                <a:solidFill>
                  <a:prstClr val="white"/>
                </a:solidFill>
                <a:latin typeface="Bahnschrift" panose="020B0502040204020203" pitchFamily="34" charset="0"/>
              </a:rPr>
              <a:t> </a:t>
            </a:r>
            <a:r>
              <a:rPr lang="en-GB" sz="4000" b="1" err="1">
                <a:solidFill>
                  <a:prstClr val="white"/>
                </a:solidFill>
                <a:latin typeface="Bahnschrift" panose="020B0502040204020203" pitchFamily="34" charset="0"/>
              </a:rPr>
              <a:t>Tradição</a:t>
            </a:r>
            <a:r>
              <a:rPr kumimoji="0" lang="en-GB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”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xmlns="" id="{CCA72E91-E97C-4950-B6A4-422054BEAD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" y="67587"/>
            <a:ext cx="437194" cy="43343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8A6911A1-2578-A99F-6FE0-C6CC27FDABB2}"/>
              </a:ext>
            </a:extLst>
          </p:cNvPr>
          <p:cNvSpPr txBox="1"/>
          <p:nvPr/>
        </p:nvSpPr>
        <p:spPr>
          <a:xfrm>
            <a:off x="686595" y="1628483"/>
            <a:ext cx="9668654" cy="5016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0325">
            <a:solidFill>
              <a:srgbClr val="00B05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pt-PT" dirty="0"/>
          </a:p>
          <a:p>
            <a:r>
              <a:rPr lang="pt-PT" sz="2800" dirty="0" smtClean="0"/>
              <a:t>5º)Precisamos </a:t>
            </a:r>
            <a:r>
              <a:rPr lang="pt-PT" sz="2800" dirty="0"/>
              <a:t>de um tabuleiro para pôr as</a:t>
            </a:r>
            <a:br>
              <a:rPr lang="pt-PT" sz="2800" dirty="0"/>
            </a:br>
            <a:r>
              <a:rPr lang="pt-PT" sz="2800" dirty="0"/>
              <a:t> batatas</a:t>
            </a:r>
            <a:r>
              <a:rPr lang="pt-PT" sz="2800" dirty="0" smtClean="0"/>
              <a:t>, o </a:t>
            </a:r>
            <a:r>
              <a:rPr lang="pt-PT" sz="2800" dirty="0"/>
              <a:t>peixe e </a:t>
            </a:r>
            <a:r>
              <a:rPr lang="pt-PT" sz="2800" dirty="0">
                <a:ea typeface="Calibri"/>
                <a:cs typeface="Calibri"/>
              </a:rPr>
              <a:t>a cebola que já </a:t>
            </a:r>
            <a:r>
              <a:rPr lang="pt-PT" sz="2800" dirty="0" smtClean="0">
                <a:ea typeface="Calibri"/>
                <a:cs typeface="Calibri"/>
              </a:rPr>
              <a:t>tínhamos</a:t>
            </a:r>
            <a:endParaRPr lang="pt-PT" sz="2800" dirty="0">
              <a:ea typeface="Calibri"/>
              <a:cs typeface="Calibri"/>
            </a:endParaRPr>
          </a:p>
          <a:p>
            <a:r>
              <a:rPr lang="pt-PT" sz="2800" dirty="0" smtClean="0">
                <a:ea typeface="Calibri"/>
                <a:cs typeface="Calibri"/>
              </a:rPr>
              <a:t> reservado</a:t>
            </a:r>
            <a:r>
              <a:rPr lang="pt-PT" sz="2800" dirty="0">
                <a:ea typeface="Calibri"/>
                <a:cs typeface="Calibri"/>
              </a:rPr>
              <a:t>.</a:t>
            </a:r>
            <a:endParaRPr lang="pt-PT" dirty="0"/>
          </a:p>
          <a:p>
            <a:endParaRPr lang="pt-PT" dirty="0"/>
          </a:p>
          <a:p>
            <a:endParaRPr lang="pt-PT" dirty="0"/>
          </a:p>
          <a:p>
            <a:r>
              <a:rPr lang="pt-PT" sz="2800" dirty="0"/>
              <a:t>6º) Por fim, colocamos no forno, cerca de </a:t>
            </a:r>
            <a:r>
              <a:rPr lang="pt-PT" sz="2800" dirty="0" smtClean="0"/>
              <a:t>30minutos</a:t>
            </a:r>
            <a:endParaRPr lang="pt-PT" sz="2800" dirty="0"/>
          </a:p>
          <a:p>
            <a:r>
              <a:rPr lang="pt-PT" sz="2800" dirty="0"/>
              <a:t> a 170º graus.</a:t>
            </a:r>
            <a:endParaRPr lang="pt-PT" sz="2800" dirty="0">
              <a:ea typeface="Calibri"/>
              <a:cs typeface="Calibri"/>
            </a:endParaRPr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pPr marL="285750" indent="-285750">
              <a:buFontTx/>
              <a:buChar char="-"/>
            </a:pPr>
            <a:endParaRPr lang="pt-PT" dirty="0"/>
          </a:p>
          <a:p>
            <a:endParaRPr lang="pt-PT" dirty="0"/>
          </a:p>
          <a:p>
            <a:endParaRPr lang="pt-PT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EFA163D0-8416-66EA-8951-756333FE6DA5}"/>
              </a:ext>
            </a:extLst>
          </p:cNvPr>
          <p:cNvSpPr txBox="1"/>
          <p:nvPr/>
        </p:nvSpPr>
        <p:spPr>
          <a:xfrm>
            <a:off x="686595" y="6424603"/>
            <a:ext cx="6942600" cy="307777"/>
          </a:xfrm>
          <a:prstGeom prst="rect">
            <a:avLst/>
          </a:prstGeom>
          <a:solidFill>
            <a:srgbClr val="05764A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https://alimentacaosaudavelesustentavel.abaae.pt/receitas-sustentaveis/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93319F05-86B0-41CA-94BD-9168E35C85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4495800"/>
            <a:ext cx="1725828" cy="1572067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xmlns="" id="{BCC1B60C-B030-4CCE-8FF1-5CF55FBC50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2128702"/>
            <a:ext cx="2449301" cy="1477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6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Personalizados</PresentationFormat>
  <Paragraphs>65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5" baseType="lpstr">
      <vt:lpstr>Tema do Office</vt:lpstr>
      <vt:lpstr>Desafio ASS 2023/2024 </vt:lpstr>
      <vt:lpstr>Desafio ASS 2023/2024 </vt:lpstr>
      <vt:lpstr>Desafio ASS 2023/2024 </vt:lpstr>
      <vt:lpstr>Desafio ASS 2023/2024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Desafio ASS 2022/2023</dc:title>
  <dc:creator>eco escolas</dc:creator>
  <cp:lastModifiedBy>Mário Jorge Neto dos Santos Ferreira</cp:lastModifiedBy>
  <cp:revision>3</cp:revision>
  <dcterms:created xsi:type="dcterms:W3CDTF">2023-02-27T10:13:03Z</dcterms:created>
  <dcterms:modified xsi:type="dcterms:W3CDTF">2026-05-27T07:32:34Z</dcterms:modified>
</cp:coreProperties>
</file>