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6" r:id="rId6"/>
    <p:sldId id="1193" r:id="rId7"/>
    <p:sldId id="1195" r:id="rId8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4FC5F3-42CC-A89C-3D26-003556167292}" v="34" dt="2026-03-06T18:02:00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29/05/2026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defRPr/>
            </a:pPr>
            <a:r>
              <a:rPr lang="en-GB" sz="2400" err="1">
                <a:solidFill>
                  <a:prstClr val="black"/>
                </a:solidFill>
                <a:latin typeface="Calibri" panose="020F0502020204030204"/>
              </a:rPr>
              <a:t>Feijão</a:t>
            </a: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sz="2400" err="1">
                <a:solidFill>
                  <a:prstClr val="black"/>
                </a:solidFill>
                <a:latin typeface="Calibri" panose="020F0502020204030204"/>
              </a:rPr>
              <a:t>frade</a:t>
            </a: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 com </a:t>
            </a:r>
            <a:r>
              <a:rPr lang="en-GB" sz="2400" err="1">
                <a:solidFill>
                  <a:prstClr val="black"/>
                </a:solidFill>
                <a:latin typeface="Calibri" panose="020F0502020204030204"/>
              </a:rPr>
              <a:t>sardinhas</a:t>
            </a:r>
            <a:r>
              <a:rPr lang="en-GB" sz="240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GB" sz="2400" err="1">
                <a:solidFill>
                  <a:prstClr val="black"/>
                </a:solidFill>
                <a:latin typeface="Calibri" panose="020F0502020204030204"/>
              </a:rPr>
              <a:t>assadas</a:t>
            </a:r>
            <a:endParaRPr lang="en-GB" sz="240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 dirty="0"/>
              <a:t>INGREDIENTES:</a:t>
            </a:r>
            <a:endParaRPr lang="pt-PT" dirty="0">
              <a:ea typeface="Calibri" panose="020F0502020204030204"/>
              <a:cs typeface="Calibri" panose="020F0502020204030204"/>
            </a:endParaRPr>
          </a:p>
          <a:p>
            <a:pPr indent="1028700"/>
            <a:r>
              <a:rPr lang="pt-PT" dirty="0">
                <a:ea typeface="Calibri" panose="020F0502020204030204"/>
                <a:cs typeface="Calibri" panose="020F0502020204030204"/>
              </a:rPr>
              <a:t>(para 4 pessoas/45 min)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 panose="020F0502020204030204"/>
                <a:cs typeface="Calibri" panose="020F0502020204030204"/>
              </a:rPr>
              <a:t>450 g de feijão frade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 panose="020F0502020204030204"/>
                <a:cs typeface="Calibri" panose="020F0502020204030204"/>
              </a:rPr>
              <a:t> 8 sardinhas</a:t>
            </a:r>
          </a:p>
          <a:p>
            <a:pPr marL="285750" indent="-285750">
              <a:buFontTx/>
              <a:buChar char="-"/>
            </a:pPr>
            <a:r>
              <a:rPr lang="pt-PT" dirty="0">
                <a:ea typeface="Calibri" panose="020F0502020204030204"/>
                <a:cs typeface="Calibri" panose="020F0502020204030204"/>
              </a:rPr>
              <a:t>350 g de couve galega</a:t>
            </a:r>
          </a:p>
          <a:p>
            <a:pPr marL="285750" indent="-285750">
              <a:buFontTx/>
              <a:buChar char="-"/>
            </a:pPr>
            <a:r>
              <a:rPr lang="pt-PT" dirty="0"/>
              <a:t>½ broa de milho</a:t>
            </a:r>
            <a:endParaRPr lang="pt-PT" dirty="0">
              <a:ea typeface="Calibri"/>
              <a:cs typeface="Calibri"/>
            </a:endParaRPr>
          </a:p>
          <a:p>
            <a:pPr marL="285750" indent="-285750">
              <a:buChar char="-"/>
            </a:pPr>
            <a:r>
              <a:rPr lang="pt-PT" dirty="0">
                <a:ea typeface="Calibri"/>
                <a:cs typeface="Calibri"/>
              </a:rPr>
              <a:t>Cerca de 1 L de água</a:t>
            </a:r>
          </a:p>
          <a:p>
            <a:pPr marL="285750" indent="-285750">
              <a:buChar char="-"/>
            </a:pPr>
            <a:r>
              <a:rPr lang="pt-PT" dirty="0">
                <a:ea typeface="Calibri"/>
                <a:cs typeface="Calibri"/>
              </a:rPr>
              <a:t>4 dentes de alho</a:t>
            </a:r>
          </a:p>
          <a:p>
            <a:pPr marL="285750" indent="-285750">
              <a:buChar char="-"/>
            </a:pPr>
            <a:r>
              <a:rPr lang="pt-PT" dirty="0">
                <a:ea typeface="Calibri"/>
                <a:cs typeface="Calibri"/>
              </a:rPr>
              <a:t>Azeite q.b.</a:t>
            </a:r>
          </a:p>
          <a:p>
            <a:pPr marL="285750" indent="-285750">
              <a:buChar char="-"/>
            </a:pPr>
            <a:r>
              <a:rPr lang="pt-PT" dirty="0">
                <a:ea typeface="Calibri"/>
                <a:cs typeface="Calibri"/>
              </a:rPr>
              <a:t>Sal q.b.</a:t>
            </a:r>
            <a:endParaRPr lang="pt-PT" dirty="0"/>
          </a:p>
          <a:p>
            <a:pPr marL="285750" indent="-285750">
              <a:buChar char="-"/>
            </a:pPr>
            <a:endParaRPr lang="pt-PT"/>
          </a:p>
          <a:p>
            <a:pPr marL="285750" indent="-285750">
              <a:buChar char="-"/>
            </a:pPr>
            <a:endParaRPr lang="pt-PT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Tx/>
              <a:buChar char="-"/>
            </a:pPr>
            <a:endParaRPr lang="pt-PT"/>
          </a:p>
          <a:p>
            <a:pPr marL="285750" indent="-285750">
              <a:buChar char="-"/>
            </a:pPr>
            <a:endParaRPr lang="pt-PT">
              <a:ea typeface="Calibri"/>
              <a:cs typeface="Calibri"/>
            </a:endParaRPr>
          </a:p>
          <a:p>
            <a:pPr indent="5486400"/>
            <a:r>
              <a:rPr lang="pt-PT" b="1" dirty="0">
                <a:ea typeface="Calibri"/>
                <a:cs typeface="Calibri"/>
              </a:rPr>
              <a:t>Leg. 1:</a:t>
            </a:r>
            <a:r>
              <a:rPr lang="pt-PT" dirty="0">
                <a:ea typeface="Calibri"/>
                <a:cs typeface="Calibri"/>
              </a:rPr>
              <a:t> Prato finalizado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693319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Imagem 1" descr="Uma imagem com marisco, comida, Produtos de peixe, prato&#10;&#10;Os conteúdos gerados por IA poderão estar incorretos.">
            <a:extLst>
              <a:ext uri="{FF2B5EF4-FFF2-40B4-BE49-F238E27FC236}">
                <a16:creationId xmlns:a16="http://schemas.microsoft.com/office/drawing/2014/main" id="{0156A907-F6DB-1F14-7E62-DF1C78EC1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943" y="2314755"/>
            <a:ext cx="3510758" cy="363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1º) Lave o feijão frade. Demolhe-o durante 8 a 10 horas.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endParaRPr lang="pt-PT"/>
          </a:p>
          <a:p>
            <a:pPr indent="6400800"/>
            <a:r>
              <a:rPr lang="pt-PT" b="1">
                <a:ea typeface="Calibri" panose="020F0502020204030204"/>
                <a:cs typeface="Calibri" panose="020F0502020204030204"/>
              </a:rPr>
              <a:t>Leg. 2: </a:t>
            </a:r>
            <a:r>
              <a:rPr lang="pt-PT">
                <a:ea typeface="Calibri" panose="020F0502020204030204"/>
                <a:cs typeface="Calibri" panose="020F0502020204030204"/>
              </a:rPr>
              <a:t>Feijão frade a demolhar</a:t>
            </a:r>
          </a:p>
          <a:p>
            <a:r>
              <a:rPr lang="pt-PT">
                <a:ea typeface="Calibri" panose="020F0502020204030204"/>
                <a:cs typeface="Calibri" panose="020F0502020204030204"/>
              </a:rPr>
              <a:t>2º</a:t>
            </a:r>
            <a:r>
              <a:rPr lang="pt-PT"/>
              <a:t>) Lave as sardinhas e tempere-as com sal deixando-as a repousar </a:t>
            </a:r>
          </a:p>
          <a:p>
            <a:r>
              <a:rPr lang="pt-PT"/>
              <a:t>durante pelo menos 4</a:t>
            </a:r>
            <a:r>
              <a:rPr lang="pt-PT">
                <a:ea typeface="Calibri"/>
                <a:cs typeface="Calibri"/>
              </a:rPr>
              <a:t> horas.</a:t>
            </a:r>
          </a:p>
          <a:p>
            <a:r>
              <a:rPr lang="pt-PT">
                <a:ea typeface="Calibri"/>
                <a:cs typeface="Calibri"/>
              </a:rPr>
              <a:t>Reserve-as.</a:t>
            </a: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r>
              <a:rPr lang="pt-PT">
                <a:ea typeface="Calibri"/>
                <a:cs typeface="Calibri"/>
              </a:rPr>
              <a:t>                             </a:t>
            </a:r>
          </a:p>
          <a:p>
            <a:pPr indent="6400800"/>
            <a:r>
              <a:rPr lang="pt-PT" b="1">
                <a:ea typeface="Calibri"/>
                <a:cs typeface="Calibri"/>
              </a:rPr>
              <a:t>Leg. 3:</a:t>
            </a:r>
            <a:r>
              <a:rPr lang="pt-PT">
                <a:ea typeface="Calibri"/>
                <a:cs typeface="Calibri"/>
              </a:rPr>
              <a:t> Sardinhas temperadas         </a:t>
            </a:r>
          </a:p>
          <a:p>
            <a:pPr indent="6400800"/>
            <a:endParaRPr lang="pt-PT"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528554" y="2200589"/>
            <a:ext cx="2521188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8003006" y="4093453"/>
            <a:ext cx="1586662" cy="15060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pic>
        <p:nvPicPr>
          <p:cNvPr id="4" name="Imagem 3" descr="Uma imagem com interior, tigela, Grão alimentar, chão&#10;&#10;Os conteúdos gerados por IA poderão estar incorretos.">
            <a:extLst>
              <a:ext uri="{FF2B5EF4-FFF2-40B4-BE49-F238E27FC236}">
                <a16:creationId xmlns:a16="http://schemas.microsoft.com/office/drawing/2014/main" id="{760A691C-5500-8ADC-A9AB-20A8AC5B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362" y="2199735"/>
            <a:ext cx="2522783" cy="1480870"/>
          </a:xfrm>
          <a:prstGeom prst="rect">
            <a:avLst/>
          </a:prstGeom>
        </p:spPr>
      </p:pic>
      <p:pic>
        <p:nvPicPr>
          <p:cNvPr id="6" name="Imagem 5" descr="Uma imagem com Produtos de peixe, peixe, marisco, Peixe salgado&#10;&#10;Os conteúdos gerados por IA poderão estar incorretos.">
            <a:extLst>
              <a:ext uri="{FF2B5EF4-FFF2-40B4-BE49-F238E27FC236}">
                <a16:creationId xmlns:a16="http://schemas.microsoft.com/office/drawing/2014/main" id="{92F05027-A728-010D-EEDC-AE2695586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347" y="4097546"/>
            <a:ext cx="1572434" cy="149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3º) Descarte a água da demolha.</a:t>
            </a:r>
          </a:p>
          <a:p>
            <a:r>
              <a:rPr lang="pt-PT"/>
              <a:t>Coloque o feijão frade numa panela com a água e sal.</a:t>
            </a:r>
            <a:endParaRPr lang="pt-PT">
              <a:ea typeface="Calibri"/>
              <a:cs typeface="Calibri"/>
            </a:endParaRPr>
          </a:p>
          <a:p>
            <a:r>
              <a:rPr lang="pt-PT"/>
              <a:t>Leve ao lume forte até levantar fervura. Assim que ferver, reduza para</a:t>
            </a:r>
            <a:endParaRPr lang="en-US"/>
          </a:p>
          <a:p>
            <a:r>
              <a:rPr lang="pt-PT"/>
              <a:t>lume brando mantendo a panela tapada e deixe cozer durante </a:t>
            </a:r>
            <a:r>
              <a:rPr lang="pt-PT" err="1"/>
              <a:t>aproxi</a:t>
            </a:r>
            <a:r>
              <a:rPr lang="pt-PT"/>
              <a:t>-</a:t>
            </a:r>
            <a:endParaRPr lang="en-US"/>
          </a:p>
          <a:p>
            <a:r>
              <a:rPr lang="pt-PT" err="1"/>
              <a:t>madamente</a:t>
            </a:r>
            <a:r>
              <a:rPr lang="pt-PT"/>
              <a:t> 20 minutos.</a:t>
            </a:r>
          </a:p>
          <a:p>
            <a:endParaRPr lang="pt-PT"/>
          </a:p>
          <a:p>
            <a:pPr indent="6400800"/>
            <a:r>
              <a:rPr lang="pt-PT" b="1">
                <a:ea typeface="Calibri"/>
                <a:cs typeface="Calibri"/>
              </a:rPr>
              <a:t>Leg. 4:</a:t>
            </a:r>
            <a:r>
              <a:rPr lang="pt-PT">
                <a:ea typeface="Calibri"/>
                <a:cs typeface="Calibri"/>
              </a:rPr>
              <a:t> Feijão frade a cozer</a:t>
            </a:r>
          </a:p>
          <a:p>
            <a:endParaRPr lang="pt-PT"/>
          </a:p>
          <a:p>
            <a:endParaRPr lang="pt-PT"/>
          </a:p>
          <a:p>
            <a:endParaRPr lang="pt-PT"/>
          </a:p>
          <a:p>
            <a:r>
              <a:rPr lang="pt-PT"/>
              <a:t>4º) Enquanto o feijão coze, lave e corte finamente a couve galega.</a:t>
            </a:r>
            <a:endParaRPr lang="pt-PT">
              <a:ea typeface="Calibri" panose="020F0502020204030204"/>
              <a:cs typeface="Calibri" panose="020F0502020204030204"/>
            </a:endParaRPr>
          </a:p>
          <a:p>
            <a:r>
              <a:rPr lang="pt-PT"/>
              <a:t>Reserve-a.</a:t>
            </a:r>
          </a:p>
          <a:p>
            <a:r>
              <a:rPr lang="pt-PT">
                <a:ea typeface="Calibri" panose="020F0502020204030204"/>
                <a:cs typeface="Calibri" panose="020F0502020204030204"/>
              </a:rPr>
              <a:t>                           </a:t>
            </a:r>
            <a:endParaRPr lang="pt-PT" b="1">
              <a:ea typeface="Calibri" panose="020F0502020204030204"/>
              <a:cs typeface="Calibri" panose="020F0502020204030204"/>
            </a:endParaRPr>
          </a:p>
          <a:p>
            <a:pPr indent="6400800"/>
            <a:r>
              <a:rPr lang="pt-PT" b="1">
                <a:ea typeface="Calibri" panose="020F0502020204030204"/>
                <a:cs typeface="Calibri" panose="020F0502020204030204"/>
              </a:rPr>
              <a:t>Leg. 5:</a:t>
            </a:r>
            <a:r>
              <a:rPr lang="pt-PT">
                <a:ea typeface="Calibri" panose="020F0502020204030204"/>
                <a:cs typeface="Calibri" panose="020F0502020204030204"/>
              </a:rPr>
              <a:t> Couve galega cortada</a:t>
            </a:r>
          </a:p>
          <a:p>
            <a:endParaRPr lang="pt-P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06170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093453"/>
            <a:ext cx="2406170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/>
              <a:cs typeface="Calibri"/>
            </a:endParaRPr>
          </a:p>
          <a:p>
            <a:pPr algn="ctr"/>
            <a:endParaRPr lang="pt-PT"/>
          </a:p>
          <a:p>
            <a:pPr algn="ctr"/>
            <a:endParaRPr lang="pt-PT"/>
          </a:p>
        </p:txBody>
      </p:sp>
      <p:pic>
        <p:nvPicPr>
          <p:cNvPr id="4" name="Imagem 3" descr="Uma imagem com Frutos secos e sementes, semente, legume, fruto de casca rija&#10;&#10;Os conteúdos gerados por IA poderão estar incorretos.">
            <a:extLst>
              <a:ext uri="{FF2B5EF4-FFF2-40B4-BE49-F238E27FC236}">
                <a16:creationId xmlns:a16="http://schemas.microsoft.com/office/drawing/2014/main" id="{01AB3684-B978-389B-4A51-000630108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739" y="2199735"/>
            <a:ext cx="2414296" cy="1480869"/>
          </a:xfrm>
          <a:prstGeom prst="rect">
            <a:avLst/>
          </a:prstGeom>
        </p:spPr>
      </p:pic>
      <p:pic>
        <p:nvPicPr>
          <p:cNvPr id="5" name="Imagem 4" descr="Uma imagem com erva, planta, interior, verde&#10;&#10;Os conteúdos gerados por IA poderão estar incorretos.">
            <a:extLst>
              <a:ext uri="{FF2B5EF4-FFF2-40B4-BE49-F238E27FC236}">
                <a16:creationId xmlns:a16="http://schemas.microsoft.com/office/drawing/2014/main" id="{49D2413A-7E3A-EA3B-89EE-3D21A618B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36" y="4097547"/>
            <a:ext cx="2433883" cy="149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2026/2025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5º) Descasque, lave e pique os 4 dentes de alho.</a:t>
            </a:r>
            <a:endParaRPr lang="pt-PT">
              <a:ea typeface="Calibri"/>
              <a:cs typeface="Calibri"/>
            </a:endParaRPr>
          </a:p>
          <a:p>
            <a:r>
              <a:rPr lang="pt-PT">
                <a:ea typeface="Calibri"/>
                <a:cs typeface="Calibri"/>
              </a:rPr>
              <a:t>Reserve-os.</a:t>
            </a:r>
            <a:endParaRPr lang="pt-PT"/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pPr indent="6343650"/>
            <a:r>
              <a:rPr lang="pt-PT" b="1">
                <a:ea typeface="Calibri"/>
                <a:cs typeface="Calibri"/>
              </a:rPr>
              <a:t>Leg. 6:</a:t>
            </a:r>
            <a:r>
              <a:rPr lang="pt-PT">
                <a:ea typeface="Calibri"/>
                <a:cs typeface="Calibri"/>
              </a:rPr>
              <a:t> Dentes de alho picados</a:t>
            </a:r>
          </a:p>
          <a:p>
            <a:r>
              <a:rPr lang="pt-PT"/>
              <a:t>6º) Corte a broa às fatias.</a:t>
            </a:r>
            <a:endParaRPr lang="en-US"/>
          </a:p>
          <a:p>
            <a:r>
              <a:rPr lang="pt-PT"/>
              <a:t>Reserve-a.</a:t>
            </a:r>
            <a:endParaRPr lang="en-US"/>
          </a:p>
          <a:p>
            <a:endParaRPr lang="pt-PT"/>
          </a:p>
          <a:p>
            <a:endParaRPr lang="pt-PT"/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pPr marL="6286500" indent="57150"/>
            <a:r>
              <a:rPr lang="pt-PT" b="1">
                <a:ea typeface="Calibri" panose="020F0502020204030204"/>
                <a:cs typeface="Calibri" panose="020F0502020204030204"/>
              </a:rPr>
              <a:t>Leg. 7: </a:t>
            </a:r>
            <a:r>
              <a:rPr lang="pt-PT">
                <a:ea typeface="Calibri" panose="020F0502020204030204"/>
                <a:cs typeface="Calibri" panose="020F0502020204030204"/>
              </a:rPr>
              <a:t>Broa cortada às fatias</a:t>
            </a:r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6" name="Imagem 5" descr="Uma imagem com serviço de mesa, prato, interior, arroz&#10;&#10;Os conteúdos gerados por IA poderão estar incorretos.">
            <a:extLst>
              <a:ext uri="{FF2B5EF4-FFF2-40B4-BE49-F238E27FC236}">
                <a16:creationId xmlns:a16="http://schemas.microsoft.com/office/drawing/2014/main" id="{62DDDA8C-728B-9D97-2CDE-8196E35AB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198" y="2214112"/>
            <a:ext cx="2438510" cy="1480869"/>
          </a:xfrm>
          <a:prstGeom prst="rect">
            <a:avLst/>
          </a:prstGeom>
        </p:spPr>
      </p:pic>
      <p:pic>
        <p:nvPicPr>
          <p:cNvPr id="5" name="Imagem 4" descr="Uma imagem com comida, pão, comida cozida, Glúten&#10;&#10;Os conteúdos gerados por IA poderão estar incorretos.">
            <a:extLst>
              <a:ext uri="{FF2B5EF4-FFF2-40B4-BE49-F238E27FC236}">
                <a16:creationId xmlns:a16="http://schemas.microsoft.com/office/drawing/2014/main" id="{089E3047-1EAC-D239-1794-FD35D6674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178" y="4126301"/>
            <a:ext cx="2416547" cy="1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544BF-27EB-A654-081F-629BEDF35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65D605DC-87E3-C906-074B-4A167A9B2D4B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A02BD7B8-D055-ABC5-26FA-659C9CDF4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2026/2025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D9BA0C2-6F16-3ECF-7598-E49E19EE4342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0B7ECFB-5AD1-FC72-519B-07917DA7C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A45DB48-8D09-10DF-39D8-DBAFC40D8C7D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7º) Prove o caldo e ajuste o sal, se necessário. </a:t>
            </a:r>
            <a:endParaRPr lang="en-US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r>
              <a:rPr lang="pt-PT">
                <a:ea typeface="Calibri"/>
                <a:cs typeface="Calibri"/>
              </a:rPr>
              <a:t> </a:t>
            </a: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 b="1">
              <a:ea typeface="Calibri"/>
              <a:cs typeface="Calibri"/>
            </a:endParaRPr>
          </a:p>
          <a:p>
            <a:pPr indent="6400800"/>
            <a:r>
              <a:rPr lang="pt-PT" b="1">
                <a:ea typeface="Calibri"/>
                <a:cs typeface="Calibri"/>
              </a:rPr>
              <a:t>Leg. 8:</a:t>
            </a:r>
            <a:r>
              <a:rPr lang="pt-PT">
                <a:ea typeface="Calibri"/>
                <a:cs typeface="Calibri"/>
              </a:rPr>
              <a:t> Provar o caldo</a:t>
            </a:r>
          </a:p>
          <a:p>
            <a:r>
              <a:rPr lang="pt-PT"/>
              <a:t>8º) Após os 20 minutos do feijão estar a cozer, adicione a couve galega</a:t>
            </a:r>
            <a:endParaRPr lang="en-US"/>
          </a:p>
          <a:p>
            <a:r>
              <a:rPr lang="pt-PT"/>
              <a:t>e aumente para lume forte até levantar fervura. Assim que ferver, reduza </a:t>
            </a:r>
            <a:endParaRPr lang="en-US"/>
          </a:p>
          <a:p>
            <a:r>
              <a:rPr lang="pt-PT"/>
              <a:t>para lume brando mantendo a panela tapada e deixe cozer durante apro-</a:t>
            </a:r>
            <a:endParaRPr lang="en-US"/>
          </a:p>
          <a:p>
            <a:r>
              <a:rPr lang="pt-PT"/>
              <a:t>ximadamente 15 minutos.</a:t>
            </a:r>
            <a:endParaRPr lang="en-US"/>
          </a:p>
          <a:p>
            <a:endParaRPr lang="pt-PT"/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pPr marL="6400800"/>
            <a:r>
              <a:rPr lang="pt-PT" b="1">
                <a:ea typeface="Calibri" panose="020F0502020204030204"/>
                <a:cs typeface="Calibri" panose="020F0502020204030204"/>
              </a:rPr>
              <a:t>Leg. 9: </a:t>
            </a:r>
            <a:r>
              <a:rPr lang="pt-PT">
                <a:ea typeface="Calibri" panose="020F0502020204030204"/>
                <a:cs typeface="Calibri" panose="020F0502020204030204"/>
              </a:rPr>
              <a:t>Couve galega a cozer</a:t>
            </a:r>
          </a:p>
          <a:p>
            <a:endParaRPr lang="pt-PT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11EEC0E-DFC2-15D9-A109-8AE0366A7FA0}"/>
              </a:ext>
            </a:extLst>
          </p:cNvPr>
          <p:cNvSpPr txBox="1"/>
          <p:nvPr/>
        </p:nvSpPr>
        <p:spPr>
          <a:xfrm>
            <a:off x="7643572" y="2143080"/>
            <a:ext cx="2363038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DCADFB2-EF28-73B7-AB05-F4E34E8F3A18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153688-F18F-F16D-A23F-6AE33F135C18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prato, Utensílios de cozinha e pastelaria, sopa, salmoura&#10;&#10;Os conteúdos gerados por IA poderão estar incorretos.">
            <a:extLst>
              <a:ext uri="{FF2B5EF4-FFF2-40B4-BE49-F238E27FC236}">
                <a16:creationId xmlns:a16="http://schemas.microsoft.com/office/drawing/2014/main" id="{366DE978-EF83-DEDE-EC33-2F36C374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854" y="4126302"/>
            <a:ext cx="2451575" cy="1480868"/>
          </a:xfrm>
          <a:prstGeom prst="rect">
            <a:avLst/>
          </a:prstGeom>
        </p:spPr>
      </p:pic>
      <p:pic>
        <p:nvPicPr>
          <p:cNvPr id="8" name="Imagem 7" descr="Uma imagem com Utensílio de cozinha, interior, colher, pousar&#10;&#10;Os conteúdos gerados por IA poderão estar incorretos.">
            <a:extLst>
              <a:ext uri="{FF2B5EF4-FFF2-40B4-BE49-F238E27FC236}">
                <a16:creationId xmlns:a16="http://schemas.microsoft.com/office/drawing/2014/main" id="{053185ED-8E57-D4AE-86A6-49A7313C8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2173" y="2142226"/>
            <a:ext cx="2425426" cy="14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95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BE7BB-568B-A778-2853-A62DABBFF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04C7D81C-CFF8-225B-C6CE-42420AA2028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83CF0ACE-7679-2603-2DE4-DDD9AF2F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2026/2025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2E08819-A1E4-8528-FB68-8CF9E92725C0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8870976-6487-7422-B110-E3DC9CE26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E81DCC3-FBD1-6349-54EA-1EE17858AC39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9º) Grelhe as sardinhas na brasa nos dois lados até ficarem douradas.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endParaRPr lang="pt-PT">
              <a:ea typeface="Calibri"/>
              <a:cs typeface="Calibri"/>
            </a:endParaRPr>
          </a:p>
          <a:p>
            <a:pPr indent="6400800"/>
            <a:r>
              <a:rPr lang="pt-PT" b="1">
                <a:ea typeface="Calibri"/>
                <a:cs typeface="Calibri"/>
              </a:rPr>
              <a:t>Leg. 10:</a:t>
            </a:r>
            <a:r>
              <a:rPr lang="pt-PT">
                <a:ea typeface="Calibri"/>
                <a:cs typeface="Calibri"/>
              </a:rPr>
              <a:t> Sardinhas a grelhar</a:t>
            </a:r>
          </a:p>
          <a:p>
            <a:r>
              <a:rPr lang="pt-PT"/>
              <a:t>10º) De seguida, tempere as sardinhas com um fio de azeite. </a:t>
            </a:r>
            <a:endParaRPr lang="en-US"/>
          </a:p>
          <a:p>
            <a:r>
              <a:rPr lang="pt-PT"/>
              <a:t>Reserve-as.</a:t>
            </a:r>
            <a:endParaRPr lang="en-US"/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>
              <a:ea typeface="Calibri" panose="020F0502020204030204"/>
              <a:cs typeface="Calibri" panose="020F0502020204030204"/>
            </a:endParaRPr>
          </a:p>
          <a:p>
            <a:endParaRPr lang="pt-PT"/>
          </a:p>
          <a:p>
            <a:endParaRPr lang="pt-PT" b="1">
              <a:ea typeface="Calibri"/>
              <a:cs typeface="Calibri"/>
            </a:endParaRPr>
          </a:p>
          <a:p>
            <a:pPr indent="6400800"/>
            <a:r>
              <a:rPr lang="pt-PT" b="1">
                <a:ea typeface="Calibri"/>
                <a:cs typeface="Calibri"/>
              </a:rPr>
              <a:t>Leg. 11:</a:t>
            </a:r>
            <a:r>
              <a:rPr lang="pt-PT">
                <a:ea typeface="Calibri"/>
                <a:cs typeface="Calibri"/>
              </a:rPr>
              <a:t> Sardinhas temperadas </a:t>
            </a:r>
          </a:p>
          <a:p>
            <a:endParaRPr lang="pt-PT"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68F7F1-F24B-26EC-75E3-917216E90100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7125508-C08E-F3A3-728F-18BFB181B3E2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479557E-4D0A-7859-9B3B-68B41E3D682E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pic>
        <p:nvPicPr>
          <p:cNvPr id="5" name="Imagem 4" descr="Uma imagem com marisco, Produtos de peixe, Tinapa, comida&#10;&#10;Os conteúdos gerados por IA poderão estar incorretos.">
            <a:extLst>
              <a:ext uri="{FF2B5EF4-FFF2-40B4-BE49-F238E27FC236}">
                <a16:creationId xmlns:a16="http://schemas.microsoft.com/office/drawing/2014/main" id="{C78DD371-EA03-5ADF-9268-C01F9C1A0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760" y="4126301"/>
            <a:ext cx="2443386" cy="1480869"/>
          </a:xfrm>
          <a:prstGeom prst="rect">
            <a:avLst/>
          </a:prstGeom>
        </p:spPr>
      </p:pic>
      <p:pic>
        <p:nvPicPr>
          <p:cNvPr id="8" name="Imagem 7" descr="Uma imagem com preparar alimentos, grelhar, Grelhador, Grelhas e chapas para grelhador de jardim&#10;&#10;Os conteúdos gerados por IA poderão estar incorretos.">
            <a:extLst>
              <a:ext uri="{FF2B5EF4-FFF2-40B4-BE49-F238E27FC236}">
                <a16:creationId xmlns:a16="http://schemas.microsoft.com/office/drawing/2014/main" id="{8B0D7DB3-204D-553A-0DE0-D0B91BCF5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5178" y="2199735"/>
            <a:ext cx="2442549" cy="148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06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50821-A1A2-501E-D5C5-889E78611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05CC24CE-8723-7D40-5240-6498166B82D9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prstClr val="black"/>
                </a:solidFill>
                <a:latin typeface="Calibri" panose="020F0502020204030204"/>
              </a:rPr>
              <a:t>PROCEDIMENTOS: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109755-844F-607F-90CB-088A759005F4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63C4CAC0-71B6-C2E7-5946-D939684FF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>
                <a:solidFill>
                  <a:schemeClr val="bg1"/>
                </a:solidFill>
                <a:latin typeface="Bahnschrift" panose="020B0502040204020203" pitchFamily="34" charset="0"/>
              </a:rPr>
              <a:t> ASS 2025/2026</a:t>
            </a:r>
            <a:r>
              <a:rPr lang="en-GB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7F8290E-B3B5-D051-ADE6-48028714BA25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18400983-8DE2-2B84-7250-3F8D79B8C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E7C32B9-57B4-9198-AC40-9A722652C578}"/>
              </a:ext>
            </a:extLst>
          </p:cNvPr>
          <p:cNvSpPr txBox="1"/>
          <p:nvPr/>
        </p:nvSpPr>
        <p:spPr>
          <a:xfrm>
            <a:off x="686595" y="1829766"/>
            <a:ext cx="9668654" cy="44319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endParaRPr lang="pt-PT"/>
          </a:p>
          <a:p>
            <a:r>
              <a:rPr lang="pt-PT"/>
              <a:t>11º) Decorridos 15 minutos da couve galega estar a cozer verifique se a</a:t>
            </a:r>
            <a:endParaRPr lang="en-US"/>
          </a:p>
          <a:p>
            <a:r>
              <a:rPr lang="pt-PT"/>
              <a:t>couve galega e o feijão frade estão cozidos e volte a ajustar o sal (se</a:t>
            </a:r>
            <a:endParaRPr lang="en-US"/>
          </a:p>
          <a:p>
            <a:r>
              <a:rPr lang="pt-PT">
                <a:ea typeface="Calibri"/>
                <a:cs typeface="Calibri"/>
              </a:rPr>
              <a:t>necessário). </a:t>
            </a:r>
          </a:p>
          <a:p>
            <a:endParaRPr lang="pt-PT">
              <a:ea typeface="Calibri"/>
              <a:cs typeface="Calibri"/>
            </a:endParaRPr>
          </a:p>
          <a:p>
            <a:endParaRPr lang="pt-PT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endParaRPr lang="pt-PT" sz="1200">
              <a:solidFill>
                <a:srgbClr val="0A0A0A"/>
              </a:solidFill>
              <a:highlight>
                <a:srgbClr val="FFFFFF"/>
              </a:highlight>
              <a:ea typeface="Calibri" panose="020F0502020204030204"/>
              <a:cs typeface="Calibri" panose="020F0502020204030204"/>
            </a:endParaRPr>
          </a:p>
          <a:p>
            <a:pPr indent="6400800"/>
            <a:r>
              <a:rPr lang="pt-PT" b="1">
                <a:ea typeface="Calibri" panose="020F0502020204030204"/>
                <a:cs typeface="Calibri" panose="020F0502020204030204"/>
              </a:rPr>
              <a:t>Leg. 12: </a:t>
            </a:r>
            <a:r>
              <a:rPr lang="pt-PT">
                <a:ea typeface="Calibri" panose="020F0502020204030204"/>
                <a:cs typeface="Calibri" panose="020F0502020204030204"/>
              </a:rPr>
              <a:t>Provar o feijão frade</a:t>
            </a:r>
          </a:p>
          <a:p>
            <a:r>
              <a:rPr lang="pt-PT">
                <a:ea typeface="Calibri" panose="020F0502020204030204"/>
                <a:cs typeface="Calibri" panose="020F0502020204030204"/>
              </a:rPr>
              <a:t>12º) Proceda ao empratamento colocando no canto inferior esquerdo do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pt-PT">
                <a:ea typeface="Calibri" panose="020F0502020204030204"/>
                <a:cs typeface="Calibri" panose="020F0502020204030204"/>
              </a:rPr>
              <a:t>prato feijão frade e sobre este, a couve galega. Depois coloque o alho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pt-PT">
                <a:ea typeface="Calibri" panose="020F0502020204030204"/>
                <a:cs typeface="Calibri" panose="020F0502020204030204"/>
              </a:rPr>
              <a:t>picado  em cima da couve galega. Tempere com um fio de azeite a gosto.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pt-PT">
                <a:ea typeface="Calibri" panose="020F0502020204030204"/>
                <a:cs typeface="Calibri" panose="020F0502020204030204"/>
              </a:rPr>
              <a:t>No canto superior direito do prato coloque 1 fatia de broa de milho e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pt-PT">
                <a:ea typeface="Calibri" panose="020F0502020204030204"/>
                <a:cs typeface="Calibri" panose="020F0502020204030204"/>
              </a:rPr>
              <a:t>sobre esta, as sardinhas para que os sucos e a gordura da sardinha lhe 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pt-PT">
                <a:ea typeface="Calibri" panose="020F0502020204030204"/>
                <a:cs typeface="Calibri" panose="020F0502020204030204"/>
              </a:rPr>
              <a:t>confiram o sabor. </a:t>
            </a:r>
            <a:endParaRPr lang="en-US">
              <a:ea typeface="Calibri"/>
              <a:cs typeface="Calibri"/>
            </a:endParaRPr>
          </a:p>
          <a:p>
            <a:pPr marL="6400800"/>
            <a:r>
              <a:rPr lang="pt-PT" b="1">
                <a:ea typeface="Calibri"/>
                <a:cs typeface="Calibri"/>
              </a:rPr>
              <a:t>Leg. 13: </a:t>
            </a:r>
            <a:r>
              <a:rPr lang="pt-PT">
                <a:ea typeface="Calibri"/>
                <a:cs typeface="Calibri"/>
              </a:rPr>
              <a:t>Empratamento</a:t>
            </a:r>
          </a:p>
          <a:p>
            <a:endParaRPr lang="pt-PT">
              <a:ea typeface="Calibri"/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6AA141-5E3B-04DD-5472-93E887C9E386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>
              <a:ea typeface="Calibri" panose="020F0502020204030204"/>
              <a:cs typeface="Calibri" panose="020F0502020204030204"/>
            </a:endParaRPr>
          </a:p>
          <a:p>
            <a:pPr algn="ctr"/>
            <a:endParaRPr lang="pt-PT"/>
          </a:p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C0FA545-EE06-3D4C-984E-70D1E3421C7D}"/>
              </a:ext>
            </a:extLst>
          </p:cNvPr>
          <p:cNvSpPr txBox="1"/>
          <p:nvPr/>
        </p:nvSpPr>
        <p:spPr>
          <a:xfrm>
            <a:off x="7629195" y="4093453"/>
            <a:ext cx="2449302" cy="15060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  <a:p>
            <a:pPr algn="ctr"/>
            <a:endParaRPr lang="pt-PT"/>
          </a:p>
        </p:txBody>
      </p:sp>
      <p:pic>
        <p:nvPicPr>
          <p:cNvPr id="5" name="Imagem 4" descr="Uma imagem com comida, prato, mesa, guarnição&#10;&#10;Os conteúdos gerados por IA poderão estar incorretos.">
            <a:extLst>
              <a:ext uri="{FF2B5EF4-FFF2-40B4-BE49-F238E27FC236}">
                <a16:creationId xmlns:a16="http://schemas.microsoft.com/office/drawing/2014/main" id="{066C9EF6-0BA5-46CF-59D1-4724151A1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519" y="2214112"/>
            <a:ext cx="2445867" cy="1480869"/>
          </a:xfrm>
          <a:prstGeom prst="rect">
            <a:avLst/>
          </a:prstGeom>
        </p:spPr>
      </p:pic>
      <p:pic>
        <p:nvPicPr>
          <p:cNvPr id="6" name="Imagem 5" descr="Uma imagem com marisco, comida, Produtos de peixe, prato&#10;&#10;Os conteúdos gerados por IA poderão estar incorretos.">
            <a:extLst>
              <a:ext uri="{FF2B5EF4-FFF2-40B4-BE49-F238E27FC236}">
                <a16:creationId xmlns:a16="http://schemas.microsoft.com/office/drawing/2014/main" id="{9873552C-C158-44F2-980E-42CDBC722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596" y="4119024"/>
            <a:ext cx="2432468" cy="1481048"/>
          </a:xfrm>
          <a:prstGeom prst="rect">
            <a:avLst/>
          </a:prstGeom>
        </p:spPr>
      </p:pic>
      <p:pic>
        <p:nvPicPr>
          <p:cNvPr id="8" name="Imagem 7" descr="Uma imagem com Tipo de letra, caligrafia, tipografia, escrita à mão&#10;&#10;Os conteúdos gerados por IA poderão estar incorretos.">
            <a:extLst>
              <a:ext uri="{FF2B5EF4-FFF2-40B4-BE49-F238E27FC236}">
                <a16:creationId xmlns:a16="http://schemas.microsoft.com/office/drawing/2014/main" id="{BEC0B9C9-B8FD-1657-C437-60A589AC7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960" y="5243784"/>
            <a:ext cx="2549284" cy="1043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453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Ecrã Panorâmico</PresentationFormat>
  <Slides>7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Desafio ASS 2025/2026 </vt:lpstr>
      <vt:lpstr>Desafio ASS 2025/2026 </vt:lpstr>
      <vt:lpstr>Desafio ASS 2025/2026 </vt:lpstr>
      <vt:lpstr>Desafio ASS 2026/2025 </vt:lpstr>
      <vt:lpstr>Desafio ASS 2026/2025 </vt:lpstr>
      <vt:lpstr>Desafio ASS 2026/2025 </vt:lpstr>
      <vt:lpstr>Desafio ASS 2025/2026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revision>12</cp:revision>
  <dcterms:created xsi:type="dcterms:W3CDTF">2023-02-27T10:13:03Z</dcterms:created>
  <dcterms:modified xsi:type="dcterms:W3CDTF">2026-05-29T11:43:03Z</dcterms:modified>
</cp:coreProperties>
</file>