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0" r:id="rId3"/>
    <p:sldId id="257" r:id="rId4"/>
    <p:sldId id="261" r:id="rId5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00" y="1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20" dirty="0"/>
              <a:t>https://alimentacaosaudavelesustentavel.abaae.pt/receitas-</a:t>
            </a:r>
            <a:r>
              <a:rPr spc="-10" dirty="0"/>
              <a:t>sustentaveis/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20" dirty="0"/>
              <a:t>https://alimentacaosaudavelesustentavel.abaae.pt/receitas-</a:t>
            </a:r>
            <a:r>
              <a:rPr spc="-10" dirty="0"/>
              <a:t>sustentaveis/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20" dirty="0"/>
              <a:t>https://alimentacaosaudavelesustentavel.abaae.pt/receitas-</a:t>
            </a:r>
            <a:r>
              <a:rPr spc="-10" dirty="0"/>
              <a:t>sustentaveis/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20" dirty="0"/>
              <a:t>https://alimentacaosaudavelesustentavel.abaae.pt/receitas-</a:t>
            </a:r>
            <a:r>
              <a:rPr spc="-10" dirty="0"/>
              <a:t>sustentaveis/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20" dirty="0"/>
              <a:t>https://alimentacaosaudavelesustentavel.abaae.pt/receitas-</a:t>
            </a:r>
            <a:r>
              <a:rPr spc="-10" dirty="0"/>
              <a:t>sustentaveis/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86595" y="1082023"/>
            <a:ext cx="9669145" cy="826769"/>
          </a:xfrm>
          <a:custGeom>
            <a:avLst/>
            <a:gdLst/>
            <a:ahLst/>
            <a:cxnLst/>
            <a:rect l="l" t="t" r="r" b="b"/>
            <a:pathLst>
              <a:path w="9669145" h="826769">
                <a:moveTo>
                  <a:pt x="9668654" y="826674"/>
                </a:moveTo>
                <a:lnTo>
                  <a:pt x="0" y="826674"/>
                </a:lnTo>
                <a:lnTo>
                  <a:pt x="0" y="0"/>
                </a:lnTo>
                <a:lnTo>
                  <a:pt x="9668654" y="0"/>
                </a:lnTo>
                <a:lnTo>
                  <a:pt x="9668654" y="826674"/>
                </a:lnTo>
                <a:close/>
              </a:path>
            </a:pathLst>
          </a:custGeom>
          <a:solidFill>
            <a:srgbClr val="375523">
              <a:alpha val="901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86595" y="1082023"/>
            <a:ext cx="9669145" cy="826769"/>
          </a:xfrm>
          <a:custGeom>
            <a:avLst/>
            <a:gdLst/>
            <a:ahLst/>
            <a:cxnLst/>
            <a:rect l="l" t="t" r="r" b="b"/>
            <a:pathLst>
              <a:path w="9669145" h="826769">
                <a:moveTo>
                  <a:pt x="0" y="0"/>
                </a:moveTo>
                <a:lnTo>
                  <a:pt x="9668654" y="0"/>
                </a:lnTo>
                <a:lnTo>
                  <a:pt x="9668654" y="826674"/>
                </a:lnTo>
                <a:lnTo>
                  <a:pt x="0" y="826674"/>
                </a:lnTo>
                <a:lnTo>
                  <a:pt x="0" y="0"/>
                </a:lnTo>
                <a:close/>
              </a:path>
            </a:pathLst>
          </a:custGeom>
          <a:ln w="57149">
            <a:solidFill>
              <a:srgbClr val="00B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6595" y="26823"/>
            <a:ext cx="10818809" cy="708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86595" y="1829766"/>
            <a:ext cx="9669145" cy="4524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759620" y="6487341"/>
            <a:ext cx="5364480" cy="203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20" dirty="0"/>
              <a:t>https://alimentacaosaudavelesustentavel.abaae.pt/receitas-</a:t>
            </a:r>
            <a:r>
              <a:rPr spc="-10" dirty="0"/>
              <a:t>sustentaveis/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8020" y="1053448"/>
            <a:ext cx="9726295" cy="883919"/>
            <a:chOff x="658020" y="1053448"/>
            <a:chExt cx="9726295" cy="883919"/>
          </a:xfrm>
        </p:grpSpPr>
        <p:sp>
          <p:nvSpPr>
            <p:cNvPr id="3" name="object 3"/>
            <p:cNvSpPr/>
            <p:nvPr/>
          </p:nvSpPr>
          <p:spPr>
            <a:xfrm>
              <a:off x="686595" y="1082023"/>
              <a:ext cx="9669145" cy="748030"/>
            </a:xfrm>
            <a:custGeom>
              <a:avLst/>
              <a:gdLst/>
              <a:ahLst/>
              <a:cxnLst/>
              <a:rect l="l" t="t" r="r" b="b"/>
              <a:pathLst>
                <a:path w="9669145" h="748030">
                  <a:moveTo>
                    <a:pt x="0" y="747741"/>
                  </a:moveTo>
                  <a:lnTo>
                    <a:pt x="9668654" y="747741"/>
                  </a:lnTo>
                  <a:lnTo>
                    <a:pt x="9668654" y="0"/>
                  </a:lnTo>
                  <a:lnTo>
                    <a:pt x="0" y="0"/>
                  </a:lnTo>
                  <a:lnTo>
                    <a:pt x="0" y="747741"/>
                  </a:lnTo>
                  <a:close/>
                </a:path>
              </a:pathLst>
            </a:custGeom>
            <a:solidFill>
              <a:srgbClr val="375523">
                <a:alpha val="901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86595" y="1082023"/>
              <a:ext cx="9669145" cy="826769"/>
            </a:xfrm>
            <a:custGeom>
              <a:avLst/>
              <a:gdLst/>
              <a:ahLst/>
              <a:cxnLst/>
              <a:rect l="l" t="t" r="r" b="b"/>
              <a:pathLst>
                <a:path w="9669145" h="826769">
                  <a:moveTo>
                    <a:pt x="0" y="0"/>
                  </a:moveTo>
                  <a:lnTo>
                    <a:pt x="9668654" y="0"/>
                  </a:lnTo>
                  <a:lnTo>
                    <a:pt x="9668654" y="826674"/>
                  </a:lnTo>
                  <a:lnTo>
                    <a:pt x="0" y="826674"/>
                  </a:lnTo>
                  <a:lnTo>
                    <a:pt x="0" y="0"/>
                  </a:lnTo>
                  <a:close/>
                </a:path>
              </a:pathLst>
            </a:custGeom>
            <a:ln w="57149">
              <a:solidFill>
                <a:srgbClr val="00B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759619" y="1336357"/>
            <a:ext cx="549715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TÍTULO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DA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RECEITA</a:t>
            </a:r>
            <a:r>
              <a:rPr sz="1800" dirty="0">
                <a:latin typeface="Calibri"/>
                <a:cs typeface="Calibri"/>
              </a:rPr>
              <a:t>: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lang="pt-PT" dirty="0"/>
              <a:t>Muamba Mediterrânica de Frango </a:t>
            </a:r>
            <a:endParaRPr sz="1800" dirty="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686594" y="1952248"/>
            <a:ext cx="9669145" cy="4784433"/>
            <a:chOff x="686595" y="1829766"/>
            <a:chExt cx="9702696" cy="4812831"/>
          </a:xfrm>
        </p:grpSpPr>
        <p:sp>
          <p:nvSpPr>
            <p:cNvPr id="7" name="object 7"/>
            <p:cNvSpPr/>
            <p:nvPr/>
          </p:nvSpPr>
          <p:spPr>
            <a:xfrm>
              <a:off x="686596" y="6449936"/>
              <a:ext cx="6728070" cy="192661"/>
            </a:xfrm>
            <a:custGeom>
              <a:avLst/>
              <a:gdLst/>
              <a:ahLst/>
              <a:cxnLst/>
              <a:rect l="l" t="t" r="r" b="b"/>
              <a:pathLst>
                <a:path w="6943090" h="307975">
                  <a:moveTo>
                    <a:pt x="6942599" y="307776"/>
                  </a:moveTo>
                  <a:lnTo>
                    <a:pt x="0" y="307776"/>
                  </a:lnTo>
                  <a:lnTo>
                    <a:pt x="0" y="0"/>
                  </a:lnTo>
                  <a:lnTo>
                    <a:pt x="6942599" y="0"/>
                  </a:lnTo>
                  <a:lnTo>
                    <a:pt x="6942599" y="307776"/>
                  </a:lnTo>
                  <a:close/>
                </a:path>
              </a:pathLst>
            </a:custGeom>
            <a:solidFill>
              <a:srgbClr val="0576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20146" y="1834308"/>
              <a:ext cx="9669145" cy="4524375"/>
            </a:xfrm>
            <a:custGeom>
              <a:avLst/>
              <a:gdLst/>
              <a:ahLst/>
              <a:cxnLst/>
              <a:rect l="l" t="t" r="r" b="b"/>
              <a:pathLst>
                <a:path w="9669145" h="4524375">
                  <a:moveTo>
                    <a:pt x="9668654" y="4524314"/>
                  </a:moveTo>
                  <a:lnTo>
                    <a:pt x="0" y="4524314"/>
                  </a:lnTo>
                  <a:lnTo>
                    <a:pt x="0" y="0"/>
                  </a:lnTo>
                  <a:lnTo>
                    <a:pt x="9668654" y="0"/>
                  </a:lnTo>
                  <a:lnTo>
                    <a:pt x="9668654" y="4524314"/>
                  </a:lnTo>
                  <a:close/>
                </a:path>
              </a:pathLst>
            </a:custGeom>
            <a:solidFill>
              <a:srgbClr val="C4E0B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86595" y="1829766"/>
              <a:ext cx="9669145" cy="4524375"/>
            </a:xfrm>
            <a:custGeom>
              <a:avLst/>
              <a:gdLst/>
              <a:ahLst/>
              <a:cxnLst/>
              <a:rect l="l" t="t" r="r" b="b"/>
              <a:pathLst>
                <a:path w="9669145" h="4524375">
                  <a:moveTo>
                    <a:pt x="0" y="0"/>
                  </a:moveTo>
                  <a:lnTo>
                    <a:pt x="9668654" y="0"/>
                  </a:lnTo>
                  <a:lnTo>
                    <a:pt x="9668654" y="4524314"/>
                  </a:lnTo>
                  <a:lnTo>
                    <a:pt x="0" y="4524314"/>
                  </a:lnTo>
                  <a:lnTo>
                    <a:pt x="0" y="0"/>
                  </a:lnTo>
                  <a:close/>
                </a:path>
              </a:pathLst>
            </a:custGeom>
            <a:ln w="60324">
              <a:solidFill>
                <a:srgbClr val="00B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/>
          <p:nvPr/>
        </p:nvSpPr>
        <p:spPr>
          <a:xfrm>
            <a:off x="47082" y="49605"/>
            <a:ext cx="465455" cy="6790690"/>
          </a:xfrm>
          <a:custGeom>
            <a:avLst/>
            <a:gdLst/>
            <a:ahLst/>
            <a:cxnLst/>
            <a:rect l="l" t="t" r="r" b="b"/>
            <a:pathLst>
              <a:path w="465455" h="6790690">
                <a:moveTo>
                  <a:pt x="465093" y="6790413"/>
                </a:moveTo>
                <a:lnTo>
                  <a:pt x="0" y="6790413"/>
                </a:lnTo>
                <a:lnTo>
                  <a:pt x="0" y="0"/>
                </a:lnTo>
                <a:lnTo>
                  <a:pt x="465093" y="0"/>
                </a:lnTo>
                <a:lnTo>
                  <a:pt x="465093" y="6790413"/>
                </a:lnTo>
                <a:close/>
              </a:path>
            </a:pathLst>
          </a:custGeom>
          <a:solidFill>
            <a:srgbClr val="0576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3817" y="1633579"/>
            <a:ext cx="371897" cy="352679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880"/>
              </a:lnSpc>
            </a:pPr>
            <a:r>
              <a:rPr sz="2500" b="1" dirty="0" err="1">
                <a:solidFill>
                  <a:srgbClr val="FFFFFF"/>
                </a:solidFill>
                <a:latin typeface="Arial"/>
                <a:cs typeface="Arial"/>
              </a:rPr>
              <a:t>Desafio</a:t>
            </a:r>
            <a:r>
              <a:rPr sz="25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b="1" spc="-10" dirty="0">
                <a:solidFill>
                  <a:srgbClr val="FFFFFF"/>
                </a:solidFill>
                <a:latin typeface="Arial"/>
                <a:cs typeface="Arial"/>
              </a:rPr>
              <a:t>202</a:t>
            </a:r>
            <a:r>
              <a:rPr lang="pt-PT" sz="2500" b="1" spc="-10" dirty="0">
                <a:solidFill>
                  <a:srgbClr val="FFFFFF"/>
                </a:solidFill>
                <a:latin typeface="Arial"/>
                <a:cs typeface="Arial"/>
              </a:rPr>
              <a:t>5/2026</a:t>
            </a:r>
            <a:endParaRPr sz="250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686595" y="26823"/>
            <a:ext cx="9669145" cy="708025"/>
          </a:xfrm>
          <a:prstGeom prst="rect">
            <a:avLst/>
          </a:prstGeom>
          <a:solidFill>
            <a:srgbClr val="05764A"/>
          </a:solidFill>
        </p:spPr>
        <p:txBody>
          <a:bodyPr vert="horz" wrap="square" lIns="0" tIns="17780" rIns="0" bIns="0" rtlCol="0">
            <a:spAutoFit/>
          </a:bodyPr>
          <a:lstStyle/>
          <a:p>
            <a:pPr marL="85725">
              <a:lnSpc>
                <a:spcPct val="100000"/>
              </a:lnSpc>
              <a:spcBef>
                <a:spcPts val="140"/>
              </a:spcBef>
            </a:pPr>
            <a:r>
              <a:rPr dirty="0"/>
              <a:t>“Receitas</a:t>
            </a:r>
            <a:r>
              <a:rPr spc="-130" dirty="0"/>
              <a:t> </a:t>
            </a:r>
            <a:r>
              <a:rPr dirty="0"/>
              <a:t>Sustentáveis,</a:t>
            </a:r>
            <a:r>
              <a:rPr spc="-130" dirty="0"/>
              <a:t> </a:t>
            </a:r>
            <a:r>
              <a:rPr dirty="0"/>
              <a:t>têm</a:t>
            </a:r>
            <a:r>
              <a:rPr spc="-130" dirty="0"/>
              <a:t> </a:t>
            </a:r>
            <a:r>
              <a:rPr spc="-10" dirty="0"/>
              <a:t>Tradição</a:t>
            </a:r>
            <a:r>
              <a:rPr sz="3200" spc="-10" dirty="0"/>
              <a:t>”</a:t>
            </a:r>
            <a:endParaRPr sz="3200"/>
          </a:p>
        </p:txBody>
      </p:sp>
      <p:pic>
        <p:nvPicPr>
          <p:cNvPr id="13" name="object 1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609" y="49605"/>
            <a:ext cx="437193" cy="433429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759620" y="2120341"/>
            <a:ext cx="14560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INGREDIENTES:</a:t>
            </a:r>
            <a:endParaRPr sz="1800" b="1" dirty="0">
              <a:latin typeface="Calibri"/>
              <a:cs typeface="Calibri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ftr" sz="quarter" idx="5"/>
          </p:nvPr>
        </p:nvSpPr>
        <p:spPr>
          <a:xfrm>
            <a:off x="768340" y="6545157"/>
            <a:ext cx="536448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20" dirty="0"/>
              <a:t>https://alimentacaosaudavelesustentavel.abaae.pt/receitas-</a:t>
            </a:r>
            <a:r>
              <a:rPr spc="-10" dirty="0"/>
              <a:t>sustentaveis/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6256775" y="2286998"/>
            <a:ext cx="3570604" cy="3693795"/>
          </a:xfrm>
          <a:prstGeom prst="rect">
            <a:avLst/>
          </a:prstGeom>
          <a:solidFill>
            <a:srgbClr val="00B05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65"/>
              </a:spcBef>
            </a:pPr>
            <a:endParaRPr sz="180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Calibri"/>
                <a:cs typeface="Calibri"/>
              </a:rPr>
              <a:t>FOTO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DO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PRATO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FINALIZADO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23" name="Imagem 22">
            <a:extLst>
              <a:ext uri="{FF2B5EF4-FFF2-40B4-BE49-F238E27FC236}">
                <a16:creationId xmlns:a16="http://schemas.microsoft.com/office/drawing/2014/main" id="{7E8F9373-8880-4B36-0D4D-5F2E1BB3DB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514600"/>
            <a:ext cx="3124200" cy="3114675"/>
          </a:xfrm>
          <a:prstGeom prst="rect">
            <a:avLst/>
          </a:prstGeom>
          <a:noFill/>
        </p:spPr>
      </p:pic>
      <p:sp>
        <p:nvSpPr>
          <p:cNvPr id="25" name="CaixaDeTexto 24">
            <a:extLst>
              <a:ext uri="{FF2B5EF4-FFF2-40B4-BE49-F238E27FC236}">
                <a16:creationId xmlns:a16="http://schemas.microsoft.com/office/drawing/2014/main" id="{8E890143-DE0E-CFCF-4E97-71FD63F62BC1}"/>
              </a:ext>
            </a:extLst>
          </p:cNvPr>
          <p:cNvSpPr txBox="1"/>
          <p:nvPr/>
        </p:nvSpPr>
        <p:spPr>
          <a:xfrm>
            <a:off x="706780" y="2382228"/>
            <a:ext cx="6134352" cy="39911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97790" lvl="0" fontAlgn="base">
              <a:lnSpc>
                <a:spcPct val="110000"/>
              </a:lnSpc>
              <a:spcAft>
                <a:spcPts val="800"/>
              </a:spcAft>
              <a:buClr>
                <a:srgbClr val="000000"/>
              </a:buClr>
              <a:buSzPts val="1800"/>
            </a:pPr>
            <a:r>
              <a:rPr lang="pt-PT" sz="1800" u="none" strike="noStrike" kern="1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- 1 kg de frango em pedaços</a:t>
            </a:r>
            <a:endParaRPr lang="pt-PT" sz="1100" u="none" strike="noStrike" kern="1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97790" lvl="0" fontAlgn="base">
              <a:lnSpc>
                <a:spcPct val="110000"/>
              </a:lnSpc>
              <a:spcAft>
                <a:spcPts val="800"/>
              </a:spcAft>
              <a:buClr>
                <a:srgbClr val="000000"/>
              </a:buClr>
              <a:buSzPts val="1800"/>
            </a:pPr>
            <a:r>
              <a:rPr lang="pt-PT" sz="1800" u="none" strike="noStrike" kern="1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- 2 colheres de sopa de óleo de palma (dendém)</a:t>
            </a:r>
            <a:endParaRPr lang="pt-PT" sz="1100" u="none" strike="noStrike" kern="1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97790" lvl="0" fontAlgn="base">
              <a:lnSpc>
                <a:spcPct val="110000"/>
              </a:lnSpc>
              <a:spcAft>
                <a:spcPts val="800"/>
              </a:spcAft>
              <a:buClr>
                <a:srgbClr val="000000"/>
              </a:buClr>
              <a:buSzPts val="1800"/>
            </a:pPr>
            <a:r>
              <a:rPr lang="pt-PT" sz="1800" u="none" strike="noStrike" kern="1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- 2 colheres de sopa de azeite extra virgem</a:t>
            </a:r>
            <a:endParaRPr lang="pt-PT" sz="1100" u="none" strike="noStrike" kern="1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97155">
              <a:lnSpc>
                <a:spcPct val="107000"/>
              </a:lnSpc>
              <a:spcAft>
                <a:spcPts val="800"/>
              </a:spcAft>
              <a:buNone/>
            </a:pPr>
            <a:r>
              <a:rPr lang="pt-PT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- </a:t>
            </a:r>
            <a:r>
              <a:rPr lang="pt-PT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 cebola grande picada</a:t>
            </a:r>
            <a:endParaRPr lang="pt-PT" sz="11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97155">
              <a:lnSpc>
                <a:spcPct val="107000"/>
              </a:lnSpc>
              <a:spcAft>
                <a:spcPts val="800"/>
              </a:spcAft>
              <a:buNone/>
            </a:pPr>
            <a:r>
              <a:rPr lang="pt-PT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- </a:t>
            </a:r>
            <a:r>
              <a:rPr lang="pt-PT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4 dentes de alho </a:t>
            </a:r>
            <a:endParaRPr lang="pt-PT" sz="11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97155">
              <a:lnSpc>
                <a:spcPct val="107000"/>
              </a:lnSpc>
              <a:spcAft>
                <a:spcPts val="800"/>
              </a:spcAft>
              <a:buNone/>
            </a:pPr>
            <a:r>
              <a:rPr lang="pt-PT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- </a:t>
            </a:r>
            <a:r>
              <a:rPr lang="pt-PT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2 tomates maduros</a:t>
            </a:r>
            <a:endParaRPr lang="pt-PT" sz="11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97155">
              <a:lnSpc>
                <a:spcPct val="107000"/>
              </a:lnSpc>
              <a:spcAft>
                <a:spcPts val="800"/>
              </a:spcAft>
              <a:buNone/>
            </a:pPr>
            <a:r>
              <a:rPr lang="pt-PT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- </a:t>
            </a:r>
            <a:r>
              <a:rPr lang="pt-PT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6 tomates secos picados </a:t>
            </a:r>
            <a:endParaRPr lang="pt-PT" sz="11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97155">
              <a:lnSpc>
                <a:spcPct val="107000"/>
              </a:lnSpc>
              <a:spcAft>
                <a:spcPts val="800"/>
              </a:spcAft>
              <a:buNone/>
            </a:pPr>
            <a:r>
              <a:rPr lang="pt-PT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- </a:t>
            </a:r>
            <a:r>
              <a:rPr lang="pt-PT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 pimento vermelho</a:t>
            </a:r>
            <a:endParaRPr lang="pt-PT" sz="11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97155">
              <a:lnSpc>
                <a:spcPct val="107000"/>
              </a:lnSpc>
              <a:spcAft>
                <a:spcPts val="800"/>
              </a:spcAft>
              <a:buNone/>
            </a:pPr>
            <a:r>
              <a:rPr lang="pt-PT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- </a:t>
            </a:r>
            <a:r>
              <a:rPr lang="pt-PT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 beringela pequena em cubos </a:t>
            </a:r>
            <a:endParaRPr lang="pt-PT" sz="11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97155">
              <a:lnSpc>
                <a:spcPct val="107000"/>
              </a:lnSpc>
              <a:spcAft>
                <a:spcPts val="800"/>
              </a:spcAft>
              <a:buNone/>
            </a:pPr>
            <a:r>
              <a:rPr lang="pt-PT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- </a:t>
            </a:r>
            <a:r>
              <a:rPr lang="pt-PT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100 g de azeitonas pretas</a:t>
            </a:r>
            <a:endParaRPr lang="pt-PT" sz="11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9B50B441-1311-5BA2-46D8-46A1DAEDD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1183387"/>
            <a:ext cx="962025" cy="561975"/>
          </a:xfrm>
          <a:prstGeom prst="rect">
            <a:avLst/>
          </a:prstGeom>
        </p:spPr>
      </p:pic>
      <p:pic>
        <p:nvPicPr>
          <p:cNvPr id="18" name="Imagem 17">
            <a:extLst>
              <a:ext uri="{FF2B5EF4-FFF2-40B4-BE49-F238E27FC236}">
                <a16:creationId xmlns:a16="http://schemas.microsoft.com/office/drawing/2014/main" id="{F4A5FB45-212A-0ECB-E609-96A480D0FD1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1830" y="1313163"/>
            <a:ext cx="1057275" cy="2857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0FA3B78-9737-106E-762D-725B425C99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FF2B5EF4-FFF2-40B4-BE49-F238E27FC236}">
                <a16:creationId xmlns:a16="http://schemas.microsoft.com/office/drawing/2014/main" id="{52362A84-9F75-167D-579A-1B5AE795B56E}"/>
              </a:ext>
            </a:extLst>
          </p:cNvPr>
          <p:cNvGrpSpPr/>
          <p:nvPr/>
        </p:nvGrpSpPr>
        <p:grpSpPr>
          <a:xfrm>
            <a:off x="658020" y="1053448"/>
            <a:ext cx="9726295" cy="883919"/>
            <a:chOff x="658020" y="1053448"/>
            <a:chExt cx="9726295" cy="883919"/>
          </a:xfrm>
        </p:grpSpPr>
        <p:sp>
          <p:nvSpPr>
            <p:cNvPr id="3" name="object 3">
              <a:extLst>
                <a:ext uri="{FF2B5EF4-FFF2-40B4-BE49-F238E27FC236}">
                  <a16:creationId xmlns:a16="http://schemas.microsoft.com/office/drawing/2014/main" id="{71007602-BED2-A7D4-31CA-46715ED2F0E5}"/>
                </a:ext>
              </a:extLst>
            </p:cNvPr>
            <p:cNvSpPr/>
            <p:nvPr/>
          </p:nvSpPr>
          <p:spPr>
            <a:xfrm>
              <a:off x="686595" y="1082023"/>
              <a:ext cx="9669145" cy="748030"/>
            </a:xfrm>
            <a:custGeom>
              <a:avLst/>
              <a:gdLst/>
              <a:ahLst/>
              <a:cxnLst/>
              <a:rect l="l" t="t" r="r" b="b"/>
              <a:pathLst>
                <a:path w="9669145" h="748030">
                  <a:moveTo>
                    <a:pt x="0" y="747741"/>
                  </a:moveTo>
                  <a:lnTo>
                    <a:pt x="9668654" y="747741"/>
                  </a:lnTo>
                  <a:lnTo>
                    <a:pt x="9668654" y="0"/>
                  </a:lnTo>
                  <a:lnTo>
                    <a:pt x="0" y="0"/>
                  </a:lnTo>
                  <a:lnTo>
                    <a:pt x="0" y="747741"/>
                  </a:lnTo>
                  <a:close/>
                </a:path>
              </a:pathLst>
            </a:custGeom>
            <a:solidFill>
              <a:srgbClr val="375523">
                <a:alpha val="901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8F8C50A1-A5CC-D4D9-603A-46C879CE421E}"/>
                </a:ext>
              </a:extLst>
            </p:cNvPr>
            <p:cNvSpPr/>
            <p:nvPr/>
          </p:nvSpPr>
          <p:spPr>
            <a:xfrm>
              <a:off x="686595" y="1082023"/>
              <a:ext cx="9669145" cy="826769"/>
            </a:xfrm>
            <a:custGeom>
              <a:avLst/>
              <a:gdLst/>
              <a:ahLst/>
              <a:cxnLst/>
              <a:rect l="l" t="t" r="r" b="b"/>
              <a:pathLst>
                <a:path w="9669145" h="826769">
                  <a:moveTo>
                    <a:pt x="0" y="0"/>
                  </a:moveTo>
                  <a:lnTo>
                    <a:pt x="9668654" y="0"/>
                  </a:lnTo>
                  <a:lnTo>
                    <a:pt x="9668654" y="826674"/>
                  </a:lnTo>
                  <a:lnTo>
                    <a:pt x="0" y="826674"/>
                  </a:lnTo>
                  <a:lnTo>
                    <a:pt x="0" y="0"/>
                  </a:lnTo>
                  <a:close/>
                </a:path>
              </a:pathLst>
            </a:custGeom>
            <a:ln w="57149">
              <a:solidFill>
                <a:srgbClr val="00B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>
            <a:extLst>
              <a:ext uri="{FF2B5EF4-FFF2-40B4-BE49-F238E27FC236}">
                <a16:creationId xmlns:a16="http://schemas.microsoft.com/office/drawing/2014/main" id="{73F6E5FD-66E5-B9B5-E7A3-F5C3DF531F98}"/>
              </a:ext>
            </a:extLst>
          </p:cNvPr>
          <p:cNvSpPr txBox="1"/>
          <p:nvPr/>
        </p:nvSpPr>
        <p:spPr>
          <a:xfrm>
            <a:off x="759619" y="1336357"/>
            <a:ext cx="549715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TÍTULO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DA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RECEITA</a:t>
            </a:r>
            <a:r>
              <a:rPr sz="1800" dirty="0">
                <a:latin typeface="Calibri"/>
                <a:cs typeface="Calibri"/>
              </a:rPr>
              <a:t>: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lang="pt-PT" dirty="0"/>
              <a:t>Muamba Mediterrânica de Frango </a:t>
            </a:r>
            <a:endParaRPr sz="1800" dirty="0">
              <a:latin typeface="Calibri"/>
              <a:cs typeface="Calibri"/>
            </a:endParaRPr>
          </a:p>
        </p:txBody>
      </p:sp>
      <p:grpSp>
        <p:nvGrpSpPr>
          <p:cNvPr id="6" name="object 6">
            <a:extLst>
              <a:ext uri="{FF2B5EF4-FFF2-40B4-BE49-F238E27FC236}">
                <a16:creationId xmlns:a16="http://schemas.microsoft.com/office/drawing/2014/main" id="{FD74213F-7B59-04B0-8B01-3F13F575A9D0}"/>
              </a:ext>
            </a:extLst>
          </p:cNvPr>
          <p:cNvGrpSpPr/>
          <p:nvPr/>
        </p:nvGrpSpPr>
        <p:grpSpPr>
          <a:xfrm>
            <a:off x="686595" y="1981200"/>
            <a:ext cx="9669145" cy="4784433"/>
            <a:chOff x="686595" y="1829766"/>
            <a:chExt cx="9702696" cy="4812831"/>
          </a:xfrm>
        </p:grpSpPr>
        <p:sp>
          <p:nvSpPr>
            <p:cNvPr id="7" name="object 7">
              <a:extLst>
                <a:ext uri="{FF2B5EF4-FFF2-40B4-BE49-F238E27FC236}">
                  <a16:creationId xmlns:a16="http://schemas.microsoft.com/office/drawing/2014/main" id="{ECE2C6BF-2C48-7B55-6CE7-1DD9145BE23A}"/>
                </a:ext>
              </a:extLst>
            </p:cNvPr>
            <p:cNvSpPr/>
            <p:nvPr/>
          </p:nvSpPr>
          <p:spPr>
            <a:xfrm>
              <a:off x="686596" y="6449936"/>
              <a:ext cx="6728070" cy="192661"/>
            </a:xfrm>
            <a:custGeom>
              <a:avLst/>
              <a:gdLst/>
              <a:ahLst/>
              <a:cxnLst/>
              <a:rect l="l" t="t" r="r" b="b"/>
              <a:pathLst>
                <a:path w="6943090" h="307975">
                  <a:moveTo>
                    <a:pt x="6942599" y="307776"/>
                  </a:moveTo>
                  <a:lnTo>
                    <a:pt x="0" y="307776"/>
                  </a:lnTo>
                  <a:lnTo>
                    <a:pt x="0" y="0"/>
                  </a:lnTo>
                  <a:lnTo>
                    <a:pt x="6942599" y="0"/>
                  </a:lnTo>
                  <a:lnTo>
                    <a:pt x="6942599" y="307776"/>
                  </a:lnTo>
                  <a:close/>
                </a:path>
              </a:pathLst>
            </a:custGeom>
            <a:solidFill>
              <a:srgbClr val="0576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>
              <a:extLst>
                <a:ext uri="{FF2B5EF4-FFF2-40B4-BE49-F238E27FC236}">
                  <a16:creationId xmlns:a16="http://schemas.microsoft.com/office/drawing/2014/main" id="{FD0E860E-1D42-DCD2-92D4-690B85A9052F}"/>
                </a:ext>
              </a:extLst>
            </p:cNvPr>
            <p:cNvSpPr/>
            <p:nvPr/>
          </p:nvSpPr>
          <p:spPr>
            <a:xfrm>
              <a:off x="720146" y="1834308"/>
              <a:ext cx="9669145" cy="4524375"/>
            </a:xfrm>
            <a:custGeom>
              <a:avLst/>
              <a:gdLst/>
              <a:ahLst/>
              <a:cxnLst/>
              <a:rect l="l" t="t" r="r" b="b"/>
              <a:pathLst>
                <a:path w="9669145" h="4524375">
                  <a:moveTo>
                    <a:pt x="9668654" y="4524314"/>
                  </a:moveTo>
                  <a:lnTo>
                    <a:pt x="0" y="4524314"/>
                  </a:lnTo>
                  <a:lnTo>
                    <a:pt x="0" y="0"/>
                  </a:lnTo>
                  <a:lnTo>
                    <a:pt x="9668654" y="0"/>
                  </a:lnTo>
                  <a:lnTo>
                    <a:pt x="9668654" y="4524314"/>
                  </a:lnTo>
                  <a:close/>
                </a:path>
              </a:pathLst>
            </a:custGeom>
            <a:solidFill>
              <a:srgbClr val="C4E0B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E4806796-B723-ACF9-6979-7240A978ECC4}"/>
                </a:ext>
              </a:extLst>
            </p:cNvPr>
            <p:cNvSpPr/>
            <p:nvPr/>
          </p:nvSpPr>
          <p:spPr>
            <a:xfrm>
              <a:off x="686595" y="1829766"/>
              <a:ext cx="9669145" cy="4524375"/>
            </a:xfrm>
            <a:custGeom>
              <a:avLst/>
              <a:gdLst/>
              <a:ahLst/>
              <a:cxnLst/>
              <a:rect l="l" t="t" r="r" b="b"/>
              <a:pathLst>
                <a:path w="9669145" h="4524375">
                  <a:moveTo>
                    <a:pt x="0" y="0"/>
                  </a:moveTo>
                  <a:lnTo>
                    <a:pt x="9668654" y="0"/>
                  </a:lnTo>
                  <a:lnTo>
                    <a:pt x="9668654" y="4524314"/>
                  </a:lnTo>
                  <a:lnTo>
                    <a:pt x="0" y="4524314"/>
                  </a:lnTo>
                  <a:lnTo>
                    <a:pt x="0" y="0"/>
                  </a:lnTo>
                  <a:close/>
                </a:path>
              </a:pathLst>
            </a:custGeom>
            <a:ln w="60324">
              <a:solidFill>
                <a:srgbClr val="00B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>
            <a:extLst>
              <a:ext uri="{FF2B5EF4-FFF2-40B4-BE49-F238E27FC236}">
                <a16:creationId xmlns:a16="http://schemas.microsoft.com/office/drawing/2014/main" id="{D41B331A-5315-0355-7C91-75CDEDEC40D8}"/>
              </a:ext>
            </a:extLst>
          </p:cNvPr>
          <p:cNvSpPr/>
          <p:nvPr/>
        </p:nvSpPr>
        <p:spPr>
          <a:xfrm>
            <a:off x="47082" y="49605"/>
            <a:ext cx="465455" cy="6790690"/>
          </a:xfrm>
          <a:custGeom>
            <a:avLst/>
            <a:gdLst/>
            <a:ahLst/>
            <a:cxnLst/>
            <a:rect l="l" t="t" r="r" b="b"/>
            <a:pathLst>
              <a:path w="465455" h="6790690">
                <a:moveTo>
                  <a:pt x="465093" y="6790413"/>
                </a:moveTo>
                <a:lnTo>
                  <a:pt x="0" y="6790413"/>
                </a:lnTo>
                <a:lnTo>
                  <a:pt x="0" y="0"/>
                </a:lnTo>
                <a:lnTo>
                  <a:pt x="465093" y="0"/>
                </a:lnTo>
                <a:lnTo>
                  <a:pt x="465093" y="6790413"/>
                </a:lnTo>
                <a:close/>
              </a:path>
            </a:pathLst>
          </a:custGeom>
          <a:solidFill>
            <a:srgbClr val="0576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DC7D824B-4AB9-1C03-4C83-97ED9F6F019A}"/>
              </a:ext>
            </a:extLst>
          </p:cNvPr>
          <p:cNvSpPr txBox="1"/>
          <p:nvPr/>
        </p:nvSpPr>
        <p:spPr>
          <a:xfrm>
            <a:off x="33817" y="1633579"/>
            <a:ext cx="371897" cy="352679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880"/>
              </a:lnSpc>
            </a:pPr>
            <a:r>
              <a:rPr sz="2500" b="1" dirty="0" err="1">
                <a:solidFill>
                  <a:srgbClr val="FFFFFF"/>
                </a:solidFill>
                <a:latin typeface="Arial"/>
                <a:cs typeface="Arial"/>
              </a:rPr>
              <a:t>Desafio</a:t>
            </a:r>
            <a:r>
              <a:rPr sz="25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b="1" spc="-10" dirty="0">
                <a:solidFill>
                  <a:srgbClr val="FFFFFF"/>
                </a:solidFill>
                <a:latin typeface="Arial"/>
                <a:cs typeface="Arial"/>
              </a:rPr>
              <a:t>202</a:t>
            </a:r>
            <a:r>
              <a:rPr lang="pt-PT" sz="2500" b="1" spc="-10" dirty="0">
                <a:solidFill>
                  <a:srgbClr val="FFFFFF"/>
                </a:solidFill>
                <a:latin typeface="Arial"/>
                <a:cs typeface="Arial"/>
              </a:rPr>
              <a:t>5/2026</a:t>
            </a:r>
            <a:endParaRPr sz="2500" dirty="0">
              <a:latin typeface="Arial"/>
              <a:cs typeface="Arial"/>
            </a:endParaRPr>
          </a:p>
        </p:txBody>
      </p:sp>
      <p:sp>
        <p:nvSpPr>
          <p:cNvPr id="12" name="object 12">
            <a:extLst>
              <a:ext uri="{FF2B5EF4-FFF2-40B4-BE49-F238E27FC236}">
                <a16:creationId xmlns:a16="http://schemas.microsoft.com/office/drawing/2014/main" id="{B7E6ABA7-4694-22CB-7439-0668330CB7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86595" y="26823"/>
            <a:ext cx="9669145" cy="708025"/>
          </a:xfrm>
          <a:prstGeom prst="rect">
            <a:avLst/>
          </a:prstGeom>
          <a:solidFill>
            <a:srgbClr val="05764A"/>
          </a:solidFill>
        </p:spPr>
        <p:txBody>
          <a:bodyPr vert="horz" wrap="square" lIns="0" tIns="17780" rIns="0" bIns="0" rtlCol="0">
            <a:spAutoFit/>
          </a:bodyPr>
          <a:lstStyle/>
          <a:p>
            <a:pPr marL="85725">
              <a:lnSpc>
                <a:spcPct val="100000"/>
              </a:lnSpc>
              <a:spcBef>
                <a:spcPts val="140"/>
              </a:spcBef>
            </a:pPr>
            <a:r>
              <a:rPr dirty="0"/>
              <a:t>“Receitas</a:t>
            </a:r>
            <a:r>
              <a:rPr spc="-130" dirty="0"/>
              <a:t> </a:t>
            </a:r>
            <a:r>
              <a:rPr dirty="0"/>
              <a:t>Sustentáveis,</a:t>
            </a:r>
            <a:r>
              <a:rPr spc="-130" dirty="0"/>
              <a:t> </a:t>
            </a:r>
            <a:r>
              <a:rPr dirty="0"/>
              <a:t>têm</a:t>
            </a:r>
            <a:r>
              <a:rPr spc="-130" dirty="0"/>
              <a:t> </a:t>
            </a:r>
            <a:r>
              <a:rPr spc="-10" dirty="0"/>
              <a:t>Tradição</a:t>
            </a:r>
            <a:r>
              <a:rPr sz="3200" spc="-10" dirty="0"/>
              <a:t>”</a:t>
            </a:r>
            <a:endParaRPr sz="3200"/>
          </a:p>
        </p:txBody>
      </p:sp>
      <p:pic>
        <p:nvPicPr>
          <p:cNvPr id="13" name="object 13">
            <a:extLst>
              <a:ext uri="{FF2B5EF4-FFF2-40B4-BE49-F238E27FC236}">
                <a16:creationId xmlns:a16="http://schemas.microsoft.com/office/drawing/2014/main" id="{BFB70FB8-B98C-E5FB-C50D-48982A10587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212" y="74837"/>
            <a:ext cx="437193" cy="433429"/>
          </a:xfrm>
          <a:prstGeom prst="rect">
            <a:avLst/>
          </a:prstGeom>
        </p:spPr>
      </p:pic>
      <p:sp>
        <p:nvSpPr>
          <p:cNvPr id="14" name="object 14">
            <a:extLst>
              <a:ext uri="{FF2B5EF4-FFF2-40B4-BE49-F238E27FC236}">
                <a16:creationId xmlns:a16="http://schemas.microsoft.com/office/drawing/2014/main" id="{26C15126-A872-6E69-C557-9AECDA3617E7}"/>
              </a:ext>
            </a:extLst>
          </p:cNvPr>
          <p:cNvSpPr txBox="1"/>
          <p:nvPr/>
        </p:nvSpPr>
        <p:spPr>
          <a:xfrm>
            <a:off x="759620" y="2120341"/>
            <a:ext cx="14560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INGREDIENTES:</a:t>
            </a:r>
            <a:endParaRPr sz="1800" b="1" dirty="0">
              <a:latin typeface="Calibri"/>
              <a:cs typeface="Calibri"/>
            </a:endParaRPr>
          </a:p>
        </p:txBody>
      </p:sp>
      <p:sp>
        <p:nvSpPr>
          <p:cNvPr id="17" name="object 17">
            <a:extLst>
              <a:ext uri="{FF2B5EF4-FFF2-40B4-BE49-F238E27FC236}">
                <a16:creationId xmlns:a16="http://schemas.microsoft.com/office/drawing/2014/main" id="{97003D7C-5317-A5C0-A14E-129D4D038356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759619" y="6583315"/>
            <a:ext cx="536448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20" dirty="0"/>
              <a:t>https://alimentacaosaudavelesustentavel.abaae.pt/receitas-</a:t>
            </a:r>
            <a:r>
              <a:rPr spc="-10" dirty="0"/>
              <a:t>sustentaveis/</a:t>
            </a:r>
          </a:p>
        </p:txBody>
      </p:sp>
      <p:sp>
        <p:nvSpPr>
          <p:cNvPr id="16" name="object 16">
            <a:extLst>
              <a:ext uri="{FF2B5EF4-FFF2-40B4-BE49-F238E27FC236}">
                <a16:creationId xmlns:a16="http://schemas.microsoft.com/office/drawing/2014/main" id="{8D521970-7D8F-77B5-F77B-A60ACF27D21C}"/>
              </a:ext>
            </a:extLst>
          </p:cNvPr>
          <p:cNvSpPr txBox="1"/>
          <p:nvPr/>
        </p:nvSpPr>
        <p:spPr>
          <a:xfrm>
            <a:off x="6256775" y="2286998"/>
            <a:ext cx="3570604" cy="3693795"/>
          </a:xfrm>
          <a:prstGeom prst="rect">
            <a:avLst/>
          </a:prstGeom>
          <a:solidFill>
            <a:srgbClr val="00B05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65"/>
              </a:spcBef>
            </a:pPr>
            <a:endParaRPr sz="180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Calibri"/>
                <a:cs typeface="Calibri"/>
              </a:rPr>
              <a:t>FOTO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DO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PRATO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FINALIZADO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23" name="Imagem 22">
            <a:extLst>
              <a:ext uri="{FF2B5EF4-FFF2-40B4-BE49-F238E27FC236}">
                <a16:creationId xmlns:a16="http://schemas.microsoft.com/office/drawing/2014/main" id="{9DFBE67B-3AE1-25A5-02DF-29397C28CF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514600"/>
            <a:ext cx="3124200" cy="3114675"/>
          </a:xfrm>
          <a:prstGeom prst="rect">
            <a:avLst/>
          </a:prstGeom>
          <a:noFill/>
        </p:spPr>
      </p:pic>
      <p:sp>
        <p:nvSpPr>
          <p:cNvPr id="25" name="CaixaDeTexto 24">
            <a:extLst>
              <a:ext uri="{FF2B5EF4-FFF2-40B4-BE49-F238E27FC236}">
                <a16:creationId xmlns:a16="http://schemas.microsoft.com/office/drawing/2014/main" id="{A7685DC5-7BF3-9777-5719-EA83CD2C22D6}"/>
              </a:ext>
            </a:extLst>
          </p:cNvPr>
          <p:cNvSpPr txBox="1"/>
          <p:nvPr/>
        </p:nvSpPr>
        <p:spPr>
          <a:xfrm>
            <a:off x="642569" y="2381627"/>
            <a:ext cx="6134352" cy="30521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pt-PT" dirty="0">
                <a:latin typeface="+mn-lt"/>
              </a:rPr>
              <a:t>- 200 ml de leite de coco</a:t>
            </a:r>
          </a:p>
          <a:p>
            <a:pPr>
              <a:spcAft>
                <a:spcPts val="800"/>
              </a:spcAft>
            </a:pPr>
            <a:r>
              <a:rPr lang="pt-PT" dirty="0">
                <a:latin typeface="+mn-lt"/>
              </a:rPr>
              <a:t>- 1 folha de louro</a:t>
            </a:r>
          </a:p>
          <a:p>
            <a:pPr>
              <a:spcAft>
                <a:spcPts val="800"/>
              </a:spcAft>
            </a:pPr>
            <a:r>
              <a:rPr lang="pt-PT" dirty="0">
                <a:latin typeface="+mn-lt"/>
              </a:rPr>
              <a:t>- Tomilho ou orégãos frescos </a:t>
            </a:r>
          </a:p>
          <a:p>
            <a:pPr>
              <a:spcAft>
                <a:spcPts val="800"/>
              </a:spcAft>
            </a:pPr>
            <a:r>
              <a:rPr lang="pt-PT" dirty="0">
                <a:latin typeface="+mn-lt"/>
              </a:rPr>
              <a:t>- Malagueta a gosto </a:t>
            </a:r>
          </a:p>
          <a:p>
            <a:pPr>
              <a:spcAft>
                <a:spcPts val="800"/>
              </a:spcAft>
            </a:pPr>
            <a:r>
              <a:rPr lang="pt-PT" dirty="0">
                <a:latin typeface="+mn-lt"/>
              </a:rPr>
              <a:t>- Sal e pimenta </a:t>
            </a:r>
          </a:p>
          <a:p>
            <a:pPr marL="171450" indent="-171450">
              <a:buFontTx/>
              <a:buChar char="-"/>
            </a:pPr>
            <a:r>
              <a:rPr lang="pt-PT" dirty="0">
                <a:latin typeface="+mn-lt"/>
              </a:rPr>
              <a:t>Sumo de 1 limão</a:t>
            </a:r>
          </a:p>
          <a:p>
            <a:pPr marL="285750" indent="-285750">
              <a:buFontTx/>
              <a:buChar char="-"/>
            </a:pPr>
            <a:endParaRPr lang="pt-PT" sz="1100" dirty="0"/>
          </a:p>
          <a:p>
            <a:pPr marL="285750" indent="-285750">
              <a:buFontTx/>
              <a:buChar char="-"/>
            </a:pPr>
            <a:endParaRPr lang="pt-PT" sz="1100" dirty="0"/>
          </a:p>
          <a:p>
            <a:endParaRPr lang="pt-PT" sz="1800" dirty="0"/>
          </a:p>
          <a:p>
            <a:r>
              <a:rPr lang="pt-PT" sz="1100" dirty="0"/>
              <a:t> </a:t>
            </a:r>
            <a:endParaRPr lang="pt-PT" sz="1800" dirty="0"/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8D50081B-0825-8FB2-9B50-2F2715917E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1183387"/>
            <a:ext cx="962025" cy="561975"/>
          </a:xfrm>
          <a:prstGeom prst="rect">
            <a:avLst/>
          </a:prstGeom>
        </p:spPr>
      </p:pic>
      <p:pic>
        <p:nvPicPr>
          <p:cNvPr id="18" name="Imagem 17">
            <a:extLst>
              <a:ext uri="{FF2B5EF4-FFF2-40B4-BE49-F238E27FC236}">
                <a16:creationId xmlns:a16="http://schemas.microsoft.com/office/drawing/2014/main" id="{1F92D4AD-1A11-7FF8-8289-76600E6FA3A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1830" y="1313163"/>
            <a:ext cx="1057275" cy="28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227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59620" y="1336357"/>
            <a:ext cx="647938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t-PT" sz="1800" b="1" dirty="0">
                <a:latin typeface="Calibri"/>
                <a:cs typeface="Calibri"/>
              </a:rPr>
              <a:t>TÍTULO</a:t>
            </a:r>
            <a:r>
              <a:rPr lang="pt-PT" sz="1800" b="1" spc="-25" dirty="0">
                <a:latin typeface="Calibri"/>
                <a:cs typeface="Calibri"/>
              </a:rPr>
              <a:t> </a:t>
            </a:r>
            <a:r>
              <a:rPr lang="pt-PT" sz="1800" b="1" dirty="0">
                <a:latin typeface="Calibri"/>
                <a:cs typeface="Calibri"/>
              </a:rPr>
              <a:t>DA</a:t>
            </a:r>
            <a:r>
              <a:rPr lang="pt-PT" sz="1800" b="1" spc="-25" dirty="0">
                <a:latin typeface="Calibri"/>
                <a:cs typeface="Calibri"/>
              </a:rPr>
              <a:t> </a:t>
            </a:r>
            <a:r>
              <a:rPr lang="pt-PT" sz="1800" b="1" dirty="0">
                <a:latin typeface="Calibri"/>
                <a:cs typeface="Calibri"/>
              </a:rPr>
              <a:t>RECEITA</a:t>
            </a:r>
            <a:r>
              <a:rPr lang="pt-PT" sz="1800" dirty="0">
                <a:latin typeface="Calibri"/>
                <a:cs typeface="Calibri"/>
              </a:rPr>
              <a:t>:</a:t>
            </a:r>
            <a:r>
              <a:rPr lang="pt-PT" sz="1800" spc="-20" dirty="0">
                <a:latin typeface="Calibri"/>
                <a:cs typeface="Calibri"/>
              </a:rPr>
              <a:t> </a:t>
            </a:r>
            <a:r>
              <a:rPr lang="pt-PT" dirty="0"/>
              <a:t>Muamba Mediterrânica de Frango </a:t>
            </a:r>
            <a:endParaRPr lang="pt-PT" sz="1800" dirty="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6595" y="6424602"/>
            <a:ext cx="6943090" cy="307975"/>
          </a:xfrm>
          <a:custGeom>
            <a:avLst/>
            <a:gdLst/>
            <a:ahLst/>
            <a:cxnLst/>
            <a:rect l="l" t="t" r="r" b="b"/>
            <a:pathLst>
              <a:path w="6943090" h="307975">
                <a:moveTo>
                  <a:pt x="6942599" y="307776"/>
                </a:moveTo>
                <a:lnTo>
                  <a:pt x="0" y="307776"/>
                </a:lnTo>
                <a:lnTo>
                  <a:pt x="0" y="0"/>
                </a:lnTo>
                <a:lnTo>
                  <a:pt x="6942599" y="0"/>
                </a:lnTo>
                <a:lnTo>
                  <a:pt x="6942599" y="307776"/>
                </a:lnTo>
                <a:close/>
              </a:path>
            </a:pathLst>
          </a:custGeom>
          <a:solidFill>
            <a:srgbClr val="0576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" y="0"/>
            <a:ext cx="465455" cy="6790690"/>
          </a:xfrm>
          <a:custGeom>
            <a:avLst/>
            <a:gdLst/>
            <a:ahLst/>
            <a:cxnLst/>
            <a:rect l="l" t="t" r="r" b="b"/>
            <a:pathLst>
              <a:path w="465455" h="6790690">
                <a:moveTo>
                  <a:pt x="465093" y="6790413"/>
                </a:moveTo>
                <a:lnTo>
                  <a:pt x="0" y="6790413"/>
                </a:lnTo>
                <a:lnTo>
                  <a:pt x="0" y="0"/>
                </a:lnTo>
                <a:lnTo>
                  <a:pt x="465093" y="0"/>
                </a:lnTo>
                <a:lnTo>
                  <a:pt x="465093" y="6790413"/>
                </a:lnTo>
                <a:close/>
              </a:path>
            </a:pathLst>
          </a:custGeom>
          <a:solidFill>
            <a:srgbClr val="0576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3817" y="1633579"/>
            <a:ext cx="383540" cy="352679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880"/>
              </a:lnSpc>
            </a:pPr>
            <a:r>
              <a:rPr sz="2500" b="1" dirty="0">
                <a:solidFill>
                  <a:srgbClr val="FFFFFF"/>
                </a:solidFill>
                <a:latin typeface="Arial"/>
                <a:cs typeface="Arial"/>
              </a:rPr>
              <a:t>Desafio</a:t>
            </a:r>
            <a:r>
              <a:rPr sz="25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b="1" dirty="0">
                <a:solidFill>
                  <a:srgbClr val="FFFFFF"/>
                </a:solidFill>
                <a:latin typeface="Arial"/>
                <a:cs typeface="Arial"/>
              </a:rPr>
              <a:t>ASS</a:t>
            </a:r>
            <a:r>
              <a:rPr sz="25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b="1" spc="-10" dirty="0">
                <a:solidFill>
                  <a:srgbClr val="FFFFFF"/>
                </a:solidFill>
                <a:latin typeface="Arial"/>
                <a:cs typeface="Arial"/>
              </a:rPr>
              <a:t>2023/2024</a:t>
            </a:r>
            <a:endParaRPr sz="25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6595" y="26823"/>
            <a:ext cx="9669145" cy="708025"/>
          </a:xfrm>
          <a:prstGeom prst="rect">
            <a:avLst/>
          </a:prstGeom>
          <a:solidFill>
            <a:srgbClr val="05764A"/>
          </a:solidFill>
        </p:spPr>
        <p:txBody>
          <a:bodyPr vert="horz" wrap="square" lIns="0" tIns="17780" rIns="0" bIns="0" rtlCol="0">
            <a:spAutoFit/>
          </a:bodyPr>
          <a:lstStyle/>
          <a:p>
            <a:pPr marL="85725">
              <a:lnSpc>
                <a:spcPct val="100000"/>
              </a:lnSpc>
              <a:spcBef>
                <a:spcPts val="140"/>
              </a:spcBef>
            </a:pPr>
            <a:r>
              <a:rPr dirty="0"/>
              <a:t>“Receitas</a:t>
            </a:r>
            <a:r>
              <a:rPr spc="-130" dirty="0"/>
              <a:t> </a:t>
            </a:r>
            <a:r>
              <a:rPr dirty="0"/>
              <a:t>Sustentáveis,</a:t>
            </a:r>
            <a:r>
              <a:rPr spc="-130" dirty="0"/>
              <a:t> </a:t>
            </a:r>
            <a:r>
              <a:rPr dirty="0"/>
              <a:t>têm</a:t>
            </a:r>
            <a:r>
              <a:rPr spc="-130" dirty="0"/>
              <a:t> </a:t>
            </a:r>
            <a:r>
              <a:rPr spc="-10" dirty="0"/>
              <a:t>Tradição</a:t>
            </a:r>
            <a:r>
              <a:rPr sz="3200" spc="-10" dirty="0"/>
              <a:t>”</a:t>
            </a:r>
            <a:endParaRPr sz="3200"/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50" y="67587"/>
            <a:ext cx="437193" cy="433429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686594" y="1908766"/>
            <a:ext cx="9669145" cy="3343864"/>
          </a:xfrm>
          <a:prstGeom prst="rect">
            <a:avLst/>
          </a:prstGeom>
          <a:solidFill>
            <a:srgbClr val="C4E0B2"/>
          </a:solidFill>
          <a:ln w="60324">
            <a:solidFill>
              <a:srgbClr val="00B05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15"/>
              </a:spcBef>
            </a:pPr>
            <a:endParaRPr sz="1800" dirty="0">
              <a:latin typeface="Times New Roman"/>
              <a:cs typeface="Times New Roman"/>
            </a:endParaRPr>
          </a:p>
          <a:p>
            <a:pPr marL="85725">
              <a:lnSpc>
                <a:spcPct val="100000"/>
              </a:lnSpc>
            </a:pPr>
            <a:endParaRPr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975"/>
              </a:spcBef>
            </a:pPr>
            <a:endParaRPr sz="1800" dirty="0">
              <a:latin typeface="Calibri"/>
              <a:cs typeface="Calibri"/>
            </a:endParaRPr>
          </a:p>
          <a:p>
            <a:pPr marL="85725">
              <a:lnSpc>
                <a:spcPct val="100000"/>
              </a:lnSpc>
            </a:pPr>
            <a:endParaRPr lang="pt-PT" spc="-10" dirty="0">
              <a:latin typeface="Calibri"/>
              <a:cs typeface="Calibri"/>
            </a:endParaRPr>
          </a:p>
          <a:p>
            <a:pPr marL="85725">
              <a:lnSpc>
                <a:spcPct val="100000"/>
              </a:lnSpc>
            </a:pPr>
            <a:endParaRPr lang="pt-PT" sz="1800" spc="-10" dirty="0">
              <a:latin typeface="Calibri"/>
              <a:cs typeface="Calibri"/>
            </a:endParaRPr>
          </a:p>
          <a:p>
            <a:pPr marL="85725">
              <a:lnSpc>
                <a:spcPct val="100000"/>
              </a:lnSpc>
            </a:pPr>
            <a:endParaRPr lang="pt-PT" spc="-10" dirty="0">
              <a:latin typeface="Calibri"/>
              <a:cs typeface="Calibri"/>
            </a:endParaRPr>
          </a:p>
          <a:p>
            <a:pPr marL="85725">
              <a:lnSpc>
                <a:spcPct val="100000"/>
              </a:lnSpc>
            </a:pPr>
            <a:endParaRPr lang="pt-PT" sz="1800" spc="-10" dirty="0">
              <a:latin typeface="Calibri"/>
              <a:cs typeface="Calibri"/>
            </a:endParaRPr>
          </a:p>
          <a:p>
            <a:pPr marL="85725">
              <a:lnSpc>
                <a:spcPct val="100000"/>
              </a:lnSpc>
            </a:pPr>
            <a:endParaRPr sz="1800" dirty="0">
              <a:latin typeface="Calibri"/>
              <a:cs typeface="Calibri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20" dirty="0"/>
              <a:t>https://alimentacaosaudavelesustentavel.abaae.pt/receitas-</a:t>
            </a:r>
            <a:r>
              <a:rPr spc="-10" dirty="0"/>
              <a:t>sustentaveis/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7629194" y="2200588"/>
            <a:ext cx="2449830" cy="1477645"/>
          </a:xfrm>
          <a:prstGeom prst="rect">
            <a:avLst/>
          </a:prstGeom>
          <a:solidFill>
            <a:srgbClr val="C4E0B2"/>
          </a:solidFill>
          <a:ln w="38099">
            <a:solidFill>
              <a:srgbClr val="00B05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5"/>
              </a:spcBef>
            </a:pPr>
            <a:endParaRPr sz="1800" dirty="0">
              <a:latin typeface="Times New Roman"/>
              <a:cs typeface="Times New Roman"/>
            </a:endParaRPr>
          </a:p>
          <a:p>
            <a:pPr marL="151765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Imagem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da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preparação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B334066B-8BD9-57F4-8DED-3C6B353B62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1061" y="2227334"/>
            <a:ext cx="2448560" cy="1476375"/>
          </a:xfrm>
          <a:prstGeom prst="rect">
            <a:avLst/>
          </a:prstGeom>
          <a:noFill/>
        </p:spPr>
      </p:pic>
      <p:sp>
        <p:nvSpPr>
          <p:cNvPr id="17" name="CaixaDeTexto 16">
            <a:extLst>
              <a:ext uri="{FF2B5EF4-FFF2-40B4-BE49-F238E27FC236}">
                <a16:creationId xmlns:a16="http://schemas.microsoft.com/office/drawing/2014/main" id="{E5B54544-050B-86EF-7976-4006BB461376}"/>
              </a:ext>
            </a:extLst>
          </p:cNvPr>
          <p:cNvSpPr txBox="1"/>
          <p:nvPr/>
        </p:nvSpPr>
        <p:spPr>
          <a:xfrm>
            <a:off x="1143000" y="2730995"/>
            <a:ext cx="5369829" cy="1102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F6BA9B4C-72E2-8C20-2A30-56FA73D3B701}"/>
              </a:ext>
            </a:extLst>
          </p:cNvPr>
          <p:cNvSpPr txBox="1"/>
          <p:nvPr/>
        </p:nvSpPr>
        <p:spPr>
          <a:xfrm>
            <a:off x="759620" y="1825833"/>
            <a:ext cx="59459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/>
              <a:t>PROCEDIMENTOS.</a:t>
            </a:r>
          </a:p>
          <a:p>
            <a:r>
              <a:rPr lang="pt-PT" dirty="0"/>
              <a:t>1</a:t>
            </a:r>
            <a:r>
              <a:rPr lang="pt-PT" dirty="0">
                <a:latin typeface="+mn-lt"/>
              </a:rPr>
              <a:t>. Temperar o frango com alho, limão, sal e pimenta durante 30 minutos.</a:t>
            </a:r>
          </a:p>
          <a:p>
            <a:pPr lvl="0"/>
            <a:r>
              <a:rPr lang="pt-PT" dirty="0">
                <a:latin typeface="+mn-lt"/>
              </a:rPr>
              <a:t>2. Aquecer o dendém com o azeite numa panela grande.</a:t>
            </a:r>
            <a:endParaRPr lang="pt-PT" sz="1800" dirty="0">
              <a:latin typeface="+mn-lt"/>
            </a:endParaRPr>
          </a:p>
          <a:p>
            <a:pPr lvl="0"/>
            <a:r>
              <a:rPr lang="pt-PT" dirty="0">
                <a:latin typeface="+mn-lt"/>
              </a:rPr>
              <a:t>3. Dourar o frango.</a:t>
            </a:r>
          </a:p>
          <a:p>
            <a:pPr lvl="0"/>
            <a:r>
              <a:rPr lang="pt-PT" dirty="0">
                <a:latin typeface="+mn-lt"/>
              </a:rPr>
              <a:t>4. J</a:t>
            </a:r>
            <a:r>
              <a:rPr lang="pt-PT" dirty="0"/>
              <a:t>untar cebola, tomate, pimentão e beringela. Cozinhar até amolecer.</a:t>
            </a:r>
            <a:endParaRPr lang="pt-PT" sz="1800" dirty="0"/>
          </a:p>
          <a:p>
            <a:pPr lvl="0"/>
            <a:r>
              <a:rPr lang="pt-PT" dirty="0"/>
              <a:t>5. Acrescentar tomate seco, louro, ervas e malagueta.</a:t>
            </a:r>
            <a:endParaRPr lang="pt-PT" sz="1800" dirty="0"/>
          </a:p>
          <a:p>
            <a:pPr lvl="0"/>
            <a:r>
              <a:rPr lang="pt-PT" dirty="0"/>
              <a:t>6. Adicionar leite de coco e cozinhar em lume branco cerca de 25 minutos.</a:t>
            </a:r>
            <a:endParaRPr lang="pt-PT" sz="1800" dirty="0"/>
          </a:p>
          <a:p>
            <a:pPr lvl="0"/>
            <a:r>
              <a:rPr lang="pt-PT" dirty="0"/>
              <a:t>7. Nós últimos minutos, misturar as azeitonas pretas.</a:t>
            </a:r>
            <a:endParaRPr lang="pt-PT" sz="1800" dirty="0"/>
          </a:p>
          <a:p>
            <a:pPr lvl="0"/>
            <a:r>
              <a:rPr lang="pt-PT" dirty="0"/>
              <a:t>8. Ajustar os temperos e server bem quente. </a:t>
            </a:r>
          </a:p>
          <a:p>
            <a:pPr lvl="0"/>
            <a:endParaRPr lang="pt-PT" sz="1800" dirty="0"/>
          </a:p>
          <a:p>
            <a:pPr lvl="0"/>
            <a:endParaRPr lang="pt-PT" sz="1800" dirty="0"/>
          </a:p>
          <a:p>
            <a:pPr lvl="0"/>
            <a:endParaRPr lang="pt-PT" sz="1800" dirty="0">
              <a:latin typeface="+mn-lt"/>
            </a:endParaRPr>
          </a:p>
          <a:p>
            <a:endParaRPr lang="pt-PT" dirty="0"/>
          </a:p>
        </p:txBody>
      </p:sp>
      <p:pic>
        <p:nvPicPr>
          <p:cNvPr id="24" name="Imagem 23">
            <a:extLst>
              <a:ext uri="{FF2B5EF4-FFF2-40B4-BE49-F238E27FC236}">
                <a16:creationId xmlns:a16="http://schemas.microsoft.com/office/drawing/2014/main" id="{899BB6D7-2BC8-3AB5-4F7C-D209D604AA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1183387"/>
            <a:ext cx="962025" cy="561975"/>
          </a:xfrm>
          <a:prstGeom prst="rect">
            <a:avLst/>
          </a:prstGeom>
        </p:spPr>
      </p:pic>
      <p:pic>
        <p:nvPicPr>
          <p:cNvPr id="25" name="Imagem 24">
            <a:extLst>
              <a:ext uri="{FF2B5EF4-FFF2-40B4-BE49-F238E27FC236}">
                <a16:creationId xmlns:a16="http://schemas.microsoft.com/office/drawing/2014/main" id="{53962C42-8B17-3BA1-6B3F-BAB32AE4414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1830" y="1313163"/>
            <a:ext cx="1057275" cy="2857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C22EB8-A78B-8499-7E5C-1CE6135456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51F837B-4277-4696-2200-2B955EE4C2AB}"/>
              </a:ext>
            </a:extLst>
          </p:cNvPr>
          <p:cNvSpPr txBox="1"/>
          <p:nvPr/>
        </p:nvSpPr>
        <p:spPr>
          <a:xfrm>
            <a:off x="759620" y="1336357"/>
            <a:ext cx="647938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t-PT" sz="1800" b="1" dirty="0">
                <a:latin typeface="Calibri"/>
                <a:cs typeface="Calibri"/>
              </a:rPr>
              <a:t>TÍTULO</a:t>
            </a:r>
            <a:r>
              <a:rPr lang="pt-PT" sz="1800" b="1" spc="-25" dirty="0">
                <a:latin typeface="Calibri"/>
                <a:cs typeface="Calibri"/>
              </a:rPr>
              <a:t> </a:t>
            </a:r>
            <a:r>
              <a:rPr lang="pt-PT" sz="1800" b="1" dirty="0">
                <a:latin typeface="Calibri"/>
                <a:cs typeface="Calibri"/>
              </a:rPr>
              <a:t>DA</a:t>
            </a:r>
            <a:r>
              <a:rPr lang="pt-PT" sz="1800" b="1" spc="-25" dirty="0">
                <a:latin typeface="Calibri"/>
                <a:cs typeface="Calibri"/>
              </a:rPr>
              <a:t> </a:t>
            </a:r>
            <a:r>
              <a:rPr lang="pt-PT" sz="1800" b="1" dirty="0">
                <a:latin typeface="Calibri"/>
                <a:cs typeface="Calibri"/>
              </a:rPr>
              <a:t>RECEITA</a:t>
            </a:r>
            <a:r>
              <a:rPr lang="pt-PT" sz="1800" dirty="0">
                <a:latin typeface="Calibri"/>
                <a:cs typeface="Calibri"/>
              </a:rPr>
              <a:t>:</a:t>
            </a:r>
            <a:r>
              <a:rPr lang="pt-PT" sz="1800" spc="-20" dirty="0">
                <a:latin typeface="Calibri"/>
                <a:cs typeface="Calibri"/>
              </a:rPr>
              <a:t> </a:t>
            </a:r>
            <a:r>
              <a:rPr lang="pt-PT" dirty="0"/>
              <a:t>Muamba Mediterrânica de Frango </a:t>
            </a:r>
            <a:endParaRPr lang="pt-PT" sz="1800" dirty="0">
              <a:latin typeface="Calibri"/>
              <a:cs typeface="Calibri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3BB1D857-9781-9029-B14E-B7E686917294}"/>
              </a:ext>
            </a:extLst>
          </p:cNvPr>
          <p:cNvSpPr/>
          <p:nvPr/>
        </p:nvSpPr>
        <p:spPr>
          <a:xfrm>
            <a:off x="686595" y="6424602"/>
            <a:ext cx="6943090" cy="307975"/>
          </a:xfrm>
          <a:custGeom>
            <a:avLst/>
            <a:gdLst/>
            <a:ahLst/>
            <a:cxnLst/>
            <a:rect l="l" t="t" r="r" b="b"/>
            <a:pathLst>
              <a:path w="6943090" h="307975">
                <a:moveTo>
                  <a:pt x="6942599" y="307776"/>
                </a:moveTo>
                <a:lnTo>
                  <a:pt x="0" y="307776"/>
                </a:lnTo>
                <a:lnTo>
                  <a:pt x="0" y="0"/>
                </a:lnTo>
                <a:lnTo>
                  <a:pt x="6942599" y="0"/>
                </a:lnTo>
                <a:lnTo>
                  <a:pt x="6942599" y="307776"/>
                </a:lnTo>
                <a:close/>
              </a:path>
            </a:pathLst>
          </a:custGeom>
          <a:solidFill>
            <a:srgbClr val="0576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DAAB8D58-21BC-4BDA-685E-9E0A802B0B81}"/>
              </a:ext>
            </a:extLst>
          </p:cNvPr>
          <p:cNvSpPr/>
          <p:nvPr/>
        </p:nvSpPr>
        <p:spPr>
          <a:xfrm>
            <a:off x="1" y="0"/>
            <a:ext cx="465455" cy="6790690"/>
          </a:xfrm>
          <a:custGeom>
            <a:avLst/>
            <a:gdLst/>
            <a:ahLst/>
            <a:cxnLst/>
            <a:rect l="l" t="t" r="r" b="b"/>
            <a:pathLst>
              <a:path w="465455" h="6790690">
                <a:moveTo>
                  <a:pt x="465093" y="6790413"/>
                </a:moveTo>
                <a:lnTo>
                  <a:pt x="0" y="6790413"/>
                </a:lnTo>
                <a:lnTo>
                  <a:pt x="0" y="0"/>
                </a:lnTo>
                <a:lnTo>
                  <a:pt x="465093" y="0"/>
                </a:lnTo>
                <a:lnTo>
                  <a:pt x="465093" y="6790413"/>
                </a:lnTo>
                <a:close/>
              </a:path>
            </a:pathLst>
          </a:custGeom>
          <a:solidFill>
            <a:srgbClr val="0576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336C9EAE-B80B-8556-2008-723E4AEE4587}"/>
              </a:ext>
            </a:extLst>
          </p:cNvPr>
          <p:cNvSpPr txBox="1"/>
          <p:nvPr/>
        </p:nvSpPr>
        <p:spPr>
          <a:xfrm>
            <a:off x="33817" y="1633579"/>
            <a:ext cx="383540" cy="352679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880"/>
              </a:lnSpc>
            </a:pPr>
            <a:r>
              <a:rPr sz="2500" b="1" dirty="0">
                <a:solidFill>
                  <a:srgbClr val="FFFFFF"/>
                </a:solidFill>
                <a:latin typeface="Arial"/>
                <a:cs typeface="Arial"/>
              </a:rPr>
              <a:t>Desafio</a:t>
            </a:r>
            <a:r>
              <a:rPr sz="25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b="1" dirty="0">
                <a:solidFill>
                  <a:srgbClr val="FFFFFF"/>
                </a:solidFill>
                <a:latin typeface="Arial"/>
                <a:cs typeface="Arial"/>
              </a:rPr>
              <a:t>ASS</a:t>
            </a:r>
            <a:r>
              <a:rPr sz="250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b="1" spc="-10" dirty="0">
                <a:solidFill>
                  <a:srgbClr val="FFFFFF"/>
                </a:solidFill>
                <a:latin typeface="Arial"/>
                <a:cs typeface="Arial"/>
              </a:rPr>
              <a:t>2023/2024</a:t>
            </a:r>
            <a:endParaRPr sz="2500">
              <a:latin typeface="Arial"/>
              <a:cs typeface="Arial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F593D905-1F50-2093-A80A-D7F2A8E6BBB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86595" y="26823"/>
            <a:ext cx="9669145" cy="708025"/>
          </a:xfrm>
          <a:prstGeom prst="rect">
            <a:avLst/>
          </a:prstGeom>
          <a:solidFill>
            <a:srgbClr val="05764A"/>
          </a:solidFill>
        </p:spPr>
        <p:txBody>
          <a:bodyPr vert="horz" wrap="square" lIns="0" tIns="17780" rIns="0" bIns="0" rtlCol="0">
            <a:spAutoFit/>
          </a:bodyPr>
          <a:lstStyle/>
          <a:p>
            <a:pPr marL="85725">
              <a:lnSpc>
                <a:spcPct val="100000"/>
              </a:lnSpc>
              <a:spcBef>
                <a:spcPts val="140"/>
              </a:spcBef>
            </a:pPr>
            <a:r>
              <a:rPr dirty="0"/>
              <a:t>“Receitas</a:t>
            </a:r>
            <a:r>
              <a:rPr spc="-130" dirty="0"/>
              <a:t> </a:t>
            </a:r>
            <a:r>
              <a:rPr dirty="0"/>
              <a:t>Sustentáveis,</a:t>
            </a:r>
            <a:r>
              <a:rPr spc="-130" dirty="0"/>
              <a:t> </a:t>
            </a:r>
            <a:r>
              <a:rPr dirty="0"/>
              <a:t>têm</a:t>
            </a:r>
            <a:r>
              <a:rPr spc="-130" dirty="0"/>
              <a:t> </a:t>
            </a:r>
            <a:r>
              <a:rPr spc="-10" dirty="0"/>
              <a:t>Tradição</a:t>
            </a:r>
            <a:r>
              <a:rPr sz="3200" spc="-10" dirty="0"/>
              <a:t>”</a:t>
            </a:r>
            <a:endParaRPr sz="3200"/>
          </a:p>
        </p:txBody>
      </p:sp>
      <p:pic>
        <p:nvPicPr>
          <p:cNvPr id="7" name="object 7">
            <a:extLst>
              <a:ext uri="{FF2B5EF4-FFF2-40B4-BE49-F238E27FC236}">
                <a16:creationId xmlns:a16="http://schemas.microsoft.com/office/drawing/2014/main" id="{19D6C244-63AD-3D7B-CB54-8410EEE44BA6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50" y="67587"/>
            <a:ext cx="437193" cy="433429"/>
          </a:xfrm>
          <a:prstGeom prst="rect">
            <a:avLst/>
          </a:prstGeom>
        </p:spPr>
      </p:pic>
      <p:sp>
        <p:nvSpPr>
          <p:cNvPr id="8" name="object 8">
            <a:extLst>
              <a:ext uri="{FF2B5EF4-FFF2-40B4-BE49-F238E27FC236}">
                <a16:creationId xmlns:a16="http://schemas.microsoft.com/office/drawing/2014/main" id="{7D8B71E6-3EE3-9FF7-ED66-23A972358685}"/>
              </a:ext>
            </a:extLst>
          </p:cNvPr>
          <p:cNvSpPr txBox="1"/>
          <p:nvPr/>
        </p:nvSpPr>
        <p:spPr>
          <a:xfrm>
            <a:off x="686594" y="1908766"/>
            <a:ext cx="9669145" cy="3343864"/>
          </a:xfrm>
          <a:prstGeom prst="rect">
            <a:avLst/>
          </a:prstGeom>
          <a:solidFill>
            <a:srgbClr val="C4E0B2"/>
          </a:solidFill>
          <a:ln w="60324">
            <a:solidFill>
              <a:srgbClr val="00B05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15"/>
              </a:spcBef>
            </a:pPr>
            <a:endParaRPr sz="1800" dirty="0">
              <a:latin typeface="Times New Roman"/>
              <a:cs typeface="Times New Roman"/>
            </a:endParaRPr>
          </a:p>
          <a:p>
            <a:pPr marL="85725">
              <a:lnSpc>
                <a:spcPct val="100000"/>
              </a:lnSpc>
            </a:pPr>
            <a:endParaRPr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975"/>
              </a:spcBef>
            </a:pPr>
            <a:endParaRPr sz="1800" dirty="0">
              <a:latin typeface="Calibri"/>
              <a:cs typeface="Calibri"/>
            </a:endParaRPr>
          </a:p>
          <a:p>
            <a:pPr marL="85725">
              <a:lnSpc>
                <a:spcPct val="100000"/>
              </a:lnSpc>
            </a:pPr>
            <a:endParaRPr lang="pt-PT" spc="-10" dirty="0">
              <a:latin typeface="Calibri"/>
              <a:cs typeface="Calibri"/>
            </a:endParaRPr>
          </a:p>
          <a:p>
            <a:pPr marL="85725">
              <a:lnSpc>
                <a:spcPct val="100000"/>
              </a:lnSpc>
            </a:pPr>
            <a:endParaRPr lang="pt-PT" sz="1800" spc="-10" dirty="0">
              <a:latin typeface="Calibri"/>
              <a:cs typeface="Calibri"/>
            </a:endParaRPr>
          </a:p>
          <a:p>
            <a:pPr marL="85725">
              <a:lnSpc>
                <a:spcPct val="100000"/>
              </a:lnSpc>
            </a:pPr>
            <a:endParaRPr lang="pt-PT" spc="-10" dirty="0">
              <a:latin typeface="Calibri"/>
              <a:cs typeface="Calibri"/>
            </a:endParaRPr>
          </a:p>
          <a:p>
            <a:pPr marL="85725">
              <a:lnSpc>
                <a:spcPct val="100000"/>
              </a:lnSpc>
            </a:pPr>
            <a:endParaRPr lang="pt-PT" sz="1800" spc="-10" dirty="0">
              <a:latin typeface="Calibri"/>
              <a:cs typeface="Calibri"/>
            </a:endParaRPr>
          </a:p>
          <a:p>
            <a:pPr marL="85725">
              <a:lnSpc>
                <a:spcPct val="100000"/>
              </a:lnSpc>
            </a:pPr>
            <a:endParaRPr sz="1800" dirty="0">
              <a:latin typeface="Calibri"/>
              <a:cs typeface="Calibri"/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5CDBEC82-E4F2-0A10-E5B2-938516BDD2A4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pc="-20" dirty="0"/>
              <a:t>https://alimentacaosaudavelesustentavel.abaae.pt/receitas-</a:t>
            </a:r>
            <a:r>
              <a:rPr spc="-10" dirty="0"/>
              <a:t>sustentaveis/</a:t>
            </a: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634F60F5-4F83-A931-6064-38DCEDD936F7}"/>
              </a:ext>
            </a:extLst>
          </p:cNvPr>
          <p:cNvSpPr txBox="1"/>
          <p:nvPr/>
        </p:nvSpPr>
        <p:spPr>
          <a:xfrm>
            <a:off x="7629194" y="2200588"/>
            <a:ext cx="2449830" cy="1477645"/>
          </a:xfrm>
          <a:prstGeom prst="rect">
            <a:avLst/>
          </a:prstGeom>
          <a:solidFill>
            <a:srgbClr val="C4E0B2"/>
          </a:solidFill>
          <a:ln w="38099">
            <a:solidFill>
              <a:srgbClr val="00B05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5"/>
              </a:spcBef>
            </a:pPr>
            <a:endParaRPr sz="1800" dirty="0">
              <a:latin typeface="Times New Roman"/>
              <a:cs typeface="Times New Roman"/>
            </a:endParaRPr>
          </a:p>
          <a:p>
            <a:pPr marL="151765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Imagem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da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preparação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CF4BEA9D-1984-8041-F32F-5E5823659A1B}"/>
              </a:ext>
            </a:extLst>
          </p:cNvPr>
          <p:cNvSpPr txBox="1"/>
          <p:nvPr/>
        </p:nvSpPr>
        <p:spPr>
          <a:xfrm>
            <a:off x="1143000" y="2730995"/>
            <a:ext cx="5369829" cy="1102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C6ECE4E4-7340-BDC4-799B-C5C4DBB426AD}"/>
              </a:ext>
            </a:extLst>
          </p:cNvPr>
          <p:cNvSpPr txBox="1"/>
          <p:nvPr/>
        </p:nvSpPr>
        <p:spPr>
          <a:xfrm>
            <a:off x="759620" y="1825833"/>
            <a:ext cx="594598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b="1" dirty="0"/>
          </a:p>
          <a:p>
            <a:r>
              <a:rPr lang="pt-PT" b="1" dirty="0"/>
              <a:t>CONSIDERAÇÕES:</a:t>
            </a:r>
            <a:endParaRPr lang="pt-PT" dirty="0"/>
          </a:p>
          <a:p>
            <a:pPr lvl="0"/>
            <a:r>
              <a:rPr lang="pt-PT" dirty="0"/>
              <a:t>- O dendém e o leite de coco trazem a identidade angolana.</a:t>
            </a:r>
            <a:endParaRPr lang="pt-PT" sz="1800" dirty="0"/>
          </a:p>
          <a:p>
            <a:pPr lvl="0"/>
            <a:r>
              <a:rPr lang="pt-PT" dirty="0"/>
              <a:t>- As azeitonas, tomate seco e ervas dão um perfil mediterrânico.</a:t>
            </a:r>
            <a:endParaRPr lang="pt-PT" sz="1800" dirty="0"/>
          </a:p>
          <a:p>
            <a:pPr lvl="0"/>
            <a:r>
              <a:rPr lang="pt-PT" dirty="0"/>
              <a:t>- A beringela liga muito bem os dois estilos culinários.</a:t>
            </a:r>
            <a:endParaRPr lang="pt-PT" sz="1800" dirty="0"/>
          </a:p>
          <a:p>
            <a:pPr lvl="0"/>
            <a:endParaRPr lang="pt-PT" sz="1800" dirty="0"/>
          </a:p>
          <a:p>
            <a:pPr lvl="0"/>
            <a:endParaRPr lang="pt-PT" sz="1800" dirty="0"/>
          </a:p>
          <a:p>
            <a:pPr lvl="0"/>
            <a:endParaRPr lang="pt-PT" sz="1800" dirty="0">
              <a:latin typeface="+mn-lt"/>
            </a:endParaRPr>
          </a:p>
          <a:p>
            <a:endParaRPr lang="pt-PT" dirty="0"/>
          </a:p>
        </p:txBody>
      </p:sp>
      <p:pic>
        <p:nvPicPr>
          <p:cNvPr id="10" name="Imagem 9" descr="Delicious Angolan muamba de galinha in a bowl.">
            <a:extLst>
              <a:ext uri="{FF2B5EF4-FFF2-40B4-BE49-F238E27FC236}">
                <a16:creationId xmlns:a16="http://schemas.microsoft.com/office/drawing/2014/main" id="{1ED90D08-CA52-2AA5-17B2-3EDFB1A2AD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2800" y="2171824"/>
            <a:ext cx="3048000" cy="1706880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B6310874-708A-75C0-D923-016946D3BD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1183387"/>
            <a:ext cx="962025" cy="561975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EDEAD07D-3AAB-BE94-7E29-99CB8C20162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1830" y="1313163"/>
            <a:ext cx="1057275" cy="28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700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363</Words>
  <Application>Microsoft Office PowerPoint</Application>
  <PresentationFormat>Ecrã Panorâmico</PresentationFormat>
  <Paragraphs>94</Paragraphs>
  <Slides>4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“Receitas Sustentáveis, têm Tradição”</vt:lpstr>
      <vt:lpstr>“Receitas Sustentáveis, têm Tradição”</vt:lpstr>
      <vt:lpstr>“Receitas Sustentáveis, têm Tradição”</vt:lpstr>
      <vt:lpstr>“Receitas Sustentáveis, têm Tradição”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Claudia Delgado</cp:lastModifiedBy>
  <cp:revision>9</cp:revision>
  <dcterms:created xsi:type="dcterms:W3CDTF">2026-05-18T11:18:12Z</dcterms:created>
  <dcterms:modified xsi:type="dcterms:W3CDTF">2026-05-19T09:15:51Z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2026-05-18T00:00:00Z</vt:filetime>
  </property>
  <property fmtid="{D5CDD505-2E9C-101B-9397-08002B2CF9AE}" pid="3" name="Creator">
    <vt:lpwstr>Google</vt:lpwstr>
  </property>
  <property fmtid="{D5CDD505-2E9C-101B-9397-08002B2CF9AE}" pid="4" name="LastSaved">
    <vt:filetime>2026-05-18T00:00:00Z</vt:filetime>
  </property>
</Properties>
</file>