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93" r:id="rId2"/>
    <p:sldId id="1195" r:id="rId3"/>
    <p:sldId id="1196" r:id="rId4"/>
    <p:sldId id="1188" r:id="rId5"/>
    <p:sldId id="1189" r:id="rId6"/>
    <p:sldId id="1191" r:id="rId7"/>
    <p:sldId id="1199" r:id="rId8"/>
    <p:sldId id="1200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160D7E6-46A1-412B-B8B0-932A67165B6E}">
          <p14:sldIdLst>
            <p14:sldId id="1193"/>
            <p14:sldId id="1195"/>
            <p14:sldId id="1196"/>
            <p14:sldId id="1188"/>
            <p14:sldId id="1189"/>
            <p14:sldId id="1191"/>
            <p14:sldId id="1199"/>
            <p14:sldId id="12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Estilo Claro 1 - Destaqu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ália Osório" userId="f6e8bbf2-8c78-45a9-a714-7dbc8ad96d3c" providerId="ADAL" clId="{9629E460-A8D1-493C-994A-9F448FDF88A7}"/>
    <pc:docChg chg="modSld">
      <pc:chgData name="Natália Osório" userId="f6e8bbf2-8c78-45a9-a714-7dbc8ad96d3c" providerId="ADAL" clId="{9629E460-A8D1-493C-994A-9F448FDF88A7}" dt="2026-05-27T14:57:08.144" v="31" actId="20577"/>
      <pc:docMkLst>
        <pc:docMk/>
      </pc:docMkLst>
      <pc:sldChg chg="modSp mod">
        <pc:chgData name="Natália Osório" userId="f6e8bbf2-8c78-45a9-a714-7dbc8ad96d3c" providerId="ADAL" clId="{9629E460-A8D1-493C-994A-9F448FDF88A7}" dt="2026-05-27T14:57:08.144" v="31" actId="20577"/>
        <pc:sldMkLst>
          <pc:docMk/>
          <pc:sldMk cId="1965560797" sldId="1188"/>
        </pc:sldMkLst>
        <pc:spChg chg="mod">
          <ac:chgData name="Natália Osório" userId="f6e8bbf2-8c78-45a9-a714-7dbc8ad96d3c" providerId="ADAL" clId="{9629E460-A8D1-493C-994A-9F448FDF88A7}" dt="2026-05-27T14:57:08.144" v="31" actId="20577"/>
          <ac:spMkLst>
            <pc:docMk/>
            <pc:sldMk cId="1965560797" sldId="1188"/>
            <ac:spMk id="4" creationId="{576F61BC-635A-1319-74D1-CB5EAA3D72FD}"/>
          </ac:spMkLst>
        </pc:spChg>
      </pc:sldChg>
      <pc:sldChg chg="modSp mod">
        <pc:chgData name="Natália Osório" userId="f6e8bbf2-8c78-45a9-a714-7dbc8ad96d3c" providerId="ADAL" clId="{9629E460-A8D1-493C-994A-9F448FDF88A7}" dt="2026-05-27T14:56:57.708" v="27" actId="20577"/>
        <pc:sldMkLst>
          <pc:docMk/>
          <pc:sldMk cId="2852327668" sldId="1193"/>
        </pc:sldMkLst>
        <pc:spChg chg="mod">
          <ac:chgData name="Natália Osório" userId="f6e8bbf2-8c78-45a9-a714-7dbc8ad96d3c" providerId="ADAL" clId="{9629E460-A8D1-493C-994A-9F448FDF88A7}" dt="2026-05-27T14:56:57.708" v="27" actId="20577"/>
          <ac:spMkLst>
            <pc:docMk/>
            <pc:sldMk cId="2852327668" sldId="1193"/>
            <ac:spMk id="23" creationId="{A64E0771-7A1C-52CE-F1DF-2425FB0B3CD0}"/>
          </ac:spMkLst>
        </pc:spChg>
      </pc:sldChg>
      <pc:sldChg chg="modSp mod">
        <pc:chgData name="Natália Osório" userId="f6e8bbf2-8c78-45a9-a714-7dbc8ad96d3c" providerId="ADAL" clId="{9629E460-A8D1-493C-994A-9F448FDF88A7}" dt="2026-05-27T14:56:53.189" v="23" actId="20577"/>
        <pc:sldMkLst>
          <pc:docMk/>
          <pc:sldMk cId="3196400418" sldId="1195"/>
        </pc:sldMkLst>
        <pc:spChg chg="mod">
          <ac:chgData name="Natália Osório" userId="f6e8bbf2-8c78-45a9-a714-7dbc8ad96d3c" providerId="ADAL" clId="{9629E460-A8D1-493C-994A-9F448FDF88A7}" dt="2026-05-27T14:56:53.189" v="23" actId="20577"/>
          <ac:spMkLst>
            <pc:docMk/>
            <pc:sldMk cId="3196400418" sldId="1195"/>
            <ac:spMk id="23" creationId="{B1362C75-DD5B-B664-F2AD-67B8A57F92AD}"/>
          </ac:spMkLst>
        </pc:spChg>
      </pc:sldChg>
      <pc:sldChg chg="modSp mod">
        <pc:chgData name="Natália Osório" userId="f6e8bbf2-8c78-45a9-a714-7dbc8ad96d3c" providerId="ADAL" clId="{9629E460-A8D1-493C-994A-9F448FDF88A7}" dt="2026-05-27T14:54:18.448" v="11" actId="20577"/>
        <pc:sldMkLst>
          <pc:docMk/>
          <pc:sldMk cId="1722920775" sldId="1200"/>
        </pc:sldMkLst>
        <pc:graphicFrameChg chg="modGraphic">
          <ac:chgData name="Natália Osório" userId="f6e8bbf2-8c78-45a9-a714-7dbc8ad96d3c" providerId="ADAL" clId="{9629E460-A8D1-493C-994A-9F448FDF88A7}" dt="2026-05-27T14:54:18.448" v="11" actId="20577"/>
          <ac:graphicFrameMkLst>
            <pc:docMk/>
            <pc:sldMk cId="1722920775" sldId="1200"/>
            <ac:graphicFrameMk id="3" creationId="{8C4F03B5-A154-AB48-4977-85E90AC8DCF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limentacaosaudavelesustentavel.abaae.pt/receitas-sustentave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imentacaosaudavelesustentavel.abaae.pt/receitas-sustentave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imentacaosaudavelesustentavel.abaae.pt/receitas-sustentave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limentacaosaudavelesustentavel.abaae.pt/receitas-sustentavei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imentacaosaudavelesustentavel.abaae.pt/receitas-sustentave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imentacaosaudavelesustentavel.abaae.pt/receitas-sustentave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imentacaosaudavelesustentavel.abaae.pt/receitas-sustentave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imentacaosaudavelesustentavel.abaae.pt/receitas-sustentavei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8DBAB-EF9B-A633-D026-5E521439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A64E0771-7A1C-52CE-F1DF-2425FB0B3CD0}"/>
              </a:ext>
            </a:extLst>
          </p:cNvPr>
          <p:cNvSpPr/>
          <p:nvPr/>
        </p:nvSpPr>
        <p:spPr>
          <a:xfrm>
            <a:off x="686595" y="1082025"/>
            <a:ext cx="9668653" cy="775786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>
                <a:solidFill>
                  <a:srgbClr val="3D402E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  </a:t>
            </a:r>
            <a:r>
              <a:rPr lang="pt-PT" sz="2800" b="1" dirty="0">
                <a:solidFill>
                  <a:srgbClr val="3D402E"/>
                </a:solidFill>
                <a:latin typeface="Merriweather"/>
                <a:ea typeface="Merriweather"/>
                <a:cs typeface="Merriweather"/>
                <a:sym typeface="Merriweather"/>
              </a:rPr>
              <a:t>Feijoada Serrana com Arroz de Carqueja</a:t>
            </a:r>
            <a:endParaRPr lang="pt-PT" sz="2800" dirty="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281357BB-8FDE-6983-5ECE-53DBB60E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695957A-313B-579B-7D15-1D6243CACD8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5199C26F-70EE-C04F-C8BB-D9908DEB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413AB2B-B43F-4C1C-CED7-287FD6A9769D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pic>
        <p:nvPicPr>
          <p:cNvPr id="1026" name="Picture 2" descr="Escola Superior de Tecnologia do Barreiro – ESTBarreiro/IPS – Uma  instituição de ensino superior público, integrada no Instituto Politécnico  de Setúbal">
            <a:extLst>
              <a:ext uri="{FF2B5EF4-FFF2-40B4-BE49-F238E27FC236}">
                <a16:creationId xmlns:a16="http://schemas.microsoft.com/office/drawing/2014/main" id="{96AD917E-FEA8-242A-5760-FC77DD4D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5" y="827993"/>
            <a:ext cx="2371565" cy="12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C391D5-D9CA-1831-A867-28267284175A}"/>
              </a:ext>
            </a:extLst>
          </p:cNvPr>
          <p:cNvSpPr txBox="1"/>
          <p:nvPr/>
        </p:nvSpPr>
        <p:spPr>
          <a:xfrm>
            <a:off x="3107190" y="1948206"/>
            <a:ext cx="537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/>
              <a:t>Escola Superior de Tecnologia do Barreiro</a:t>
            </a:r>
          </a:p>
          <a:p>
            <a:pPr algn="ctr"/>
            <a:r>
              <a:rPr lang="pt-PT" sz="2200"/>
              <a:t> Instituto Politécnico de Setúbal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6B363C-BD3A-1953-8C51-A704B4EB754F}"/>
              </a:ext>
            </a:extLst>
          </p:cNvPr>
          <p:cNvSpPr txBox="1"/>
          <p:nvPr/>
        </p:nvSpPr>
        <p:spPr>
          <a:xfrm>
            <a:off x="4013200" y="2845398"/>
            <a:ext cx="3779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/>
              <a:t>Licenciatura em Biotecnologia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BBE7F8-30BE-F6AB-6BF5-603928FFC1CC}"/>
              </a:ext>
            </a:extLst>
          </p:cNvPr>
          <p:cNvSpPr txBox="1"/>
          <p:nvPr/>
        </p:nvSpPr>
        <p:spPr>
          <a:xfrm>
            <a:off x="3455688" y="3366681"/>
            <a:ext cx="5027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/>
              <a:t>Unidade Curricular: Tecnologia Alimentar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6985A1-4509-9B4F-1B64-B4987945FC78}"/>
              </a:ext>
            </a:extLst>
          </p:cNvPr>
          <p:cNvSpPr txBox="1"/>
          <p:nvPr/>
        </p:nvSpPr>
        <p:spPr>
          <a:xfrm>
            <a:off x="3661087" y="3983288"/>
            <a:ext cx="5473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/>
              <a:t>Estudantes:</a:t>
            </a:r>
          </a:p>
          <a:p>
            <a:pPr algn="ctr"/>
            <a:r>
              <a:rPr lang="pt-PT" sz="2200" dirty="0"/>
              <a:t>Catarina Major nº202300362</a:t>
            </a:r>
          </a:p>
          <a:p>
            <a:pPr algn="ctr"/>
            <a:r>
              <a:rPr lang="pt-PT" sz="2200" dirty="0"/>
              <a:t>João Alcântara nº202000101</a:t>
            </a:r>
          </a:p>
          <a:p>
            <a:pPr algn="ctr"/>
            <a:r>
              <a:rPr lang="pt-PT" sz="2200" dirty="0"/>
              <a:t>Miguel Rodrigues nº202200944</a:t>
            </a:r>
          </a:p>
          <a:p>
            <a:pPr algn="ctr"/>
            <a:r>
              <a:rPr lang="pt-PT" sz="2200" dirty="0"/>
              <a:t>Rita Almeida nº202000128</a:t>
            </a:r>
          </a:p>
          <a:p>
            <a:pPr algn="ctr"/>
            <a:r>
              <a:rPr lang="pt-PT" sz="2200" dirty="0"/>
              <a:t>Tiago </a:t>
            </a:r>
            <a:r>
              <a:rPr lang="pt-PT" sz="2200"/>
              <a:t>Silva nº202200628</a:t>
            </a:r>
            <a:endParaRPr lang="pt-PT" sz="2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8CBFB5-A038-5A59-F444-06B89D92498B}"/>
              </a:ext>
            </a:extLst>
          </p:cNvPr>
          <p:cNvSpPr txBox="1"/>
          <p:nvPr/>
        </p:nvSpPr>
        <p:spPr>
          <a:xfrm>
            <a:off x="813765" y="5453453"/>
            <a:ext cx="3199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/>
              <a:t>Docente: </a:t>
            </a:r>
          </a:p>
          <a:p>
            <a:r>
              <a:rPr lang="pt-PT" sz="2200"/>
              <a:t>Natália Osório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FFC9FA-24A0-2222-5208-EE53A8DEF8BB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https://alimentacaosaudavelesustentavel.abaae.pt/receitas-sustentaveis/</a:t>
            </a: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8A90BA-76C6-351E-5D88-92DF8225B81D}"/>
              </a:ext>
            </a:extLst>
          </p:cNvPr>
          <p:cNvSpPr txBox="1"/>
          <p:nvPr/>
        </p:nvSpPr>
        <p:spPr>
          <a:xfrm>
            <a:off x="745091" y="4608380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Feijoca Serrana da Serra da Estrela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C788EDD-63DA-96AF-B46C-BE2442BD0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71" y="2508641"/>
            <a:ext cx="2785266" cy="18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2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B25B6-4F9D-AA6C-9315-AFC73231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B1362C75-DD5B-B664-F2AD-67B8A57F92AD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b="1" dirty="0">
                <a:solidFill>
                  <a:prstClr val="black"/>
                </a:solidFill>
              </a:rPr>
              <a:t>Feijoada </a:t>
            </a:r>
            <a:r>
              <a:rPr lang="en-GB" sz="3000" b="1" dirty="0" err="1">
                <a:solidFill>
                  <a:prstClr val="black"/>
                </a:solidFill>
              </a:rPr>
              <a:t>Serrana</a:t>
            </a:r>
            <a:r>
              <a:rPr lang="en-GB" sz="3000" b="1" dirty="0">
                <a:solidFill>
                  <a:prstClr val="black"/>
                </a:solidFill>
              </a:rPr>
              <a:t> com Arroz de </a:t>
            </a:r>
            <a:r>
              <a:rPr lang="en-GB" sz="3000" b="1" dirty="0" err="1">
                <a:solidFill>
                  <a:prstClr val="black"/>
                </a:solidFill>
              </a:rPr>
              <a:t>Carqueja</a:t>
            </a:r>
            <a:endParaRPr lang="en-GB" sz="3000" b="1" dirty="0">
              <a:solidFill>
                <a:prstClr val="black"/>
              </a:solidFill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52639FD-8B24-8240-799E-FCAA6A40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E8F7C75-A4FA-B20B-605F-A36B045B9AF8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0913294-C556-A674-B958-C64DC2E6C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3503429-5284-4E17-4AA9-16E252297DC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C36831-65D4-C1D6-5680-D054C08EB5DA}"/>
              </a:ext>
            </a:extLst>
          </p:cNvPr>
          <p:cNvSpPr txBox="1"/>
          <p:nvPr/>
        </p:nvSpPr>
        <p:spPr>
          <a:xfrm>
            <a:off x="465095" y="2054176"/>
            <a:ext cx="95626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PT" sz="2000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pt-PT" sz="2000" b="1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Feijoada Serrana</a:t>
            </a:r>
            <a:r>
              <a:rPr lang="pt-PT" sz="2000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 é um prato emblemático da Serra da Estrela, rico e reconfortante, associado aos meses frios. O ingrediente estrela é a </a:t>
            </a:r>
            <a:r>
              <a:rPr lang="pt-PT" sz="2000" b="1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Feijoca de Manteigas</a:t>
            </a:r>
            <a:r>
              <a:rPr lang="pt-PT" sz="2000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, uma espécie de feijão branco de grão grande e textura aveludada típica desta região, que apresenta reconhecida qualidade e potencialidades ímpares para o domínio da gastronomia.</a:t>
            </a:r>
            <a:endParaRPr lang="pt-PT" sz="2000" dirty="0"/>
          </a:p>
          <a:p>
            <a:pPr lvl="1" algn="just"/>
            <a:r>
              <a:rPr lang="pt-PT" sz="2000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A Feijoca cozinhada com as carnes de porco, vaca e enchidos tradicionais (chouriço, morcela, farinheira), resulta num molho espesso e sabor intenso que reflete a identidade regional.</a:t>
            </a:r>
          </a:p>
          <a:p>
            <a:pPr lvl="1" algn="just"/>
            <a:r>
              <a:rPr lang="pt-PT" sz="2000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Para acompanhamento sugerimos o </a:t>
            </a:r>
            <a:r>
              <a:rPr lang="pt-PT" sz="2000" b="1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Arroz de Carqueja </a:t>
            </a:r>
            <a:r>
              <a:rPr lang="pt-PT" sz="2000" dirty="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rPr>
              <a:t>que é também um prato tradicional da culinária portuguesa que se destaca pela utilização da carqueja, planta com propriedades medicinais e nativa de Portugal. Esta iguaria é conhecida pelo seu sabor único e por ser benéfica para a saúde.</a:t>
            </a:r>
            <a:endParaRPr lang="pt-PT" sz="2000" dirty="0"/>
          </a:p>
          <a:p>
            <a:pPr lvl="1" algn="just"/>
            <a:endParaRPr lang="pt-PT" sz="2000" kern="100" dirty="0">
              <a:effectLst/>
              <a:latin typeface="Calibri (corpo)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11E36D-CA82-BE81-791C-D960A918B43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https://alimentacaosaudavelesustentavel.abaae.pt/receitas-sustentaveis/</a:t>
            </a: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00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4C4FA-4010-DD9B-AC0F-F157BC8F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9F243ADC-C506-BF91-AB11-498739C97927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000" b="1" err="1">
                <a:solidFill>
                  <a:prstClr val="black"/>
                </a:solidFill>
                <a:latin typeface="Calibri" panose="020F0502020204030204"/>
              </a:rPr>
              <a:t>Dicas</a:t>
            </a:r>
            <a:r>
              <a:rPr lang="en-GB" sz="30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000" b="1" err="1">
                <a:solidFill>
                  <a:prstClr val="black"/>
                </a:solidFill>
                <a:latin typeface="Calibri" panose="020F0502020204030204"/>
              </a:rPr>
              <a:t>Sustentáveis</a:t>
            </a:r>
            <a:r>
              <a:rPr lang="pt-PT" sz="3200">
                <a:solidFill>
                  <a:srgbClr val="4832C7"/>
                </a:solidFill>
                <a:latin typeface="Arial" panose="020B0604020202020204" pitchFamily="34" charset="0"/>
              </a:rPr>
              <a:t>♻️</a:t>
            </a:r>
            <a:r>
              <a:rPr lang="en-GB" sz="3000" b="1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379A64E5-EB6C-6029-2C78-C7E722A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3AA4275-24AF-1DE6-C032-E54E8305770B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20E2764-9A85-0B45-7EA2-C061664F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BF9A9D3-A156-3F25-FA8B-124CCD85256D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480446-9B61-31D2-37C2-9004294B3E5C}"/>
              </a:ext>
            </a:extLst>
          </p:cNvPr>
          <p:cNvSpPr txBox="1"/>
          <p:nvPr/>
        </p:nvSpPr>
        <p:spPr>
          <a:xfrm>
            <a:off x="1016233" y="1979221"/>
            <a:ext cx="90913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PT" sz="1600" b="1" dirty="0"/>
              <a:t>1. Escolhe ingredientes locais, da época e de baixa pegada: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/>
              <a:t>Utiliza </a:t>
            </a:r>
            <a:r>
              <a:rPr lang="pt-PT" sz="1600" b="1" dirty="0"/>
              <a:t>produtos vegetais frescos da época,</a:t>
            </a:r>
            <a:r>
              <a:rPr lang="pt-PT" sz="1600" dirty="0"/>
              <a:t> </a:t>
            </a:r>
            <a:r>
              <a:rPr lang="pt-PT" sz="1600" b="1" dirty="0"/>
              <a:t>produzidos na tua própria horta </a:t>
            </a:r>
            <a:r>
              <a:rPr lang="pt-PT" sz="1600" dirty="0"/>
              <a:t>ou adquiridos em </a:t>
            </a:r>
            <a:r>
              <a:rPr lang="pt-PT" sz="1600" b="1" dirty="0"/>
              <a:t>mercados locais</a:t>
            </a:r>
            <a:r>
              <a:rPr lang="pt-PT" sz="1600" dirty="0"/>
              <a:t> como a feijoca, a segurelha, a carqueja, a cenoura, a cebola e o alho;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/>
              <a:t>Utiliza o azeite virgem extra de produção portuguesa como gordura de eleição;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/>
              <a:t>Opta por carne e enchidos da região adquiridos em talho ou produtores locais. </a:t>
            </a:r>
          </a:p>
          <a:p>
            <a:pPr lvl="1"/>
            <a:r>
              <a:rPr lang="pt-PT" sz="1600" dirty="0"/>
              <a:t>O uso de ingredientes da região reduz as emissões de transporte e apoia a economia local. Pequenas escolhas como estas fazem uma grande diferença no impacto ambiental da receita. </a:t>
            </a:r>
          </a:p>
          <a:p>
            <a:pPr>
              <a:buNone/>
            </a:pPr>
            <a:r>
              <a:rPr lang="pt-PT" sz="1600" b="1" dirty="0"/>
              <a:t>2. Seleciona receitas com base leguminosa e utilização de plantas aromáticas: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>
                <a:ea typeface="Lato"/>
                <a:cs typeface="Lato"/>
                <a:sym typeface="Lato"/>
              </a:rPr>
              <a:t>A feijoca é leguminosa de baixo custo e em vias de extinção. Com a divulgação desta receita </a:t>
            </a:r>
            <a:r>
              <a:rPr lang="pt-PT" sz="1600" dirty="0">
                <a:ea typeface="Lato"/>
                <a:cs typeface="Lato"/>
              </a:rPr>
              <a:t>pretende-se incentivar e apoiar o aparecimento de novos produtores de feijoca</a:t>
            </a:r>
            <a:r>
              <a:rPr lang="pt-PT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/>
              <a:t>A segurelha é muito usada como condimento do feijão e outras leguminosas, por causa das suas propriedades digestivas. Evita as cólicas, a flatulência e a sensação de enfartamento, geralmente associadas ao consumo destes excelentes alimentos.</a:t>
            </a:r>
            <a:endParaRPr lang="pt-PT" sz="1600" b="1" dirty="0"/>
          </a:p>
          <a:p>
            <a:pPr lvl="0">
              <a:defRPr/>
            </a:pPr>
            <a:r>
              <a:rPr lang="pt-PT" sz="1600" b="1" dirty="0"/>
              <a:t>4. Cozinha</a:t>
            </a:r>
            <a:r>
              <a:rPr lang="pt-PT" b="1" dirty="0"/>
              <a:t> em grande quantidade e evita desperdício: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PT" dirty="0"/>
              <a:t>Prepara a feijoada para toda a família e congela as porções que sobram. Assim é possível economizar energia, tempo e reduzes o desperdício alimentar.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PT" dirty="0"/>
              <a:t>A água de cozer a feijoca e as carnes é utilizada para fazer o arroz de carqueja.</a:t>
            </a:r>
          </a:p>
          <a:p>
            <a:endParaRPr lang="pt-PT" sz="1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21C884-3A7F-E159-8D04-4257BCC7502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https://alimentacaosaudavelesustentavel.abaae.pt/receitas-sustentaveis/</a:t>
            </a: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3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05232"/>
            <a:ext cx="9668654" cy="1103467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Feijoada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Serrana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e Arroz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Carqueja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(4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pessoas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chemeClr val="tx1"/>
                </a:solidFill>
              </a:rPr>
              <a:t>Custo aproximado da receita (total e por porção): 10,74 € e 2,25€, respetivamente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chemeClr val="tx1"/>
                </a:solidFill>
              </a:rPr>
              <a:t>Valor energético aproximado por 100 g: 250 kcal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4808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INGREDIENTES: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750 g de feijoca;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1 chouriço;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2 cebolas grandes;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Segurelha;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6 alhos;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Folha de louro;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1 cenoura;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350g de entrecosto de porco;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2 chispe de porco;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2 orelhas de porco;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1 malagueta;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Azeite;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Vinho branco;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Pimentão (2 colheres de sopa)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250 g arroz carolino e um ramos de carqueja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pic>
        <p:nvPicPr>
          <p:cNvPr id="1026" name="Picture 2" descr="50 minutes - Free time and date icons">
            <a:extLst>
              <a:ext uri="{FF2B5EF4-FFF2-40B4-BE49-F238E27FC236}">
                <a16:creationId xmlns:a16="http://schemas.microsoft.com/office/drawing/2014/main" id="{04241D33-F191-76C4-446E-6B31ADB2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55" y="967781"/>
            <a:ext cx="717756" cy="7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468BD6E-D9B5-30E3-78D6-D2FD85701F72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https://alimentacaosaudavelesustentavel.abaae.pt/receitas-sustentaveis/</a:t>
            </a: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6F61BC-635A-1319-74D1-CB5EAA3D72FD}"/>
              </a:ext>
            </a:extLst>
          </p:cNvPr>
          <p:cNvSpPr txBox="1"/>
          <p:nvPr/>
        </p:nvSpPr>
        <p:spPr>
          <a:xfrm>
            <a:off x="5953947" y="5796896"/>
            <a:ext cx="3693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Feijoada </a:t>
            </a:r>
            <a:r>
              <a:rPr lang="pt-PT" sz="1400" b="1"/>
              <a:t>Serrana co</a:t>
            </a:r>
            <a:r>
              <a:rPr lang="pt-PT" sz="1400" b="1" dirty="0"/>
              <a:t>m</a:t>
            </a:r>
            <a:r>
              <a:rPr lang="pt-PT" sz="1400" b="1"/>
              <a:t> </a:t>
            </a:r>
            <a:r>
              <a:rPr lang="pt-PT" sz="1400" b="1" dirty="0"/>
              <a:t>Arroz de Carqueja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E1E7CDC-1E88-A3A1-2387-EA16992C1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922" y="2439044"/>
            <a:ext cx="4559115" cy="30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/>
              <a:t>1º) Demolhar de um dia para o outro </a:t>
            </a:r>
          </a:p>
          <a:p>
            <a:r>
              <a:rPr lang="pt-PT" sz="2800" dirty="0"/>
              <a:t>a feijoca de Manteigas num alguidar </a:t>
            </a:r>
          </a:p>
          <a:p>
            <a:r>
              <a:rPr lang="pt-PT" sz="2800" dirty="0"/>
              <a:t>com água;</a:t>
            </a:r>
          </a:p>
          <a:p>
            <a:endParaRPr lang="pt-PT" dirty="0"/>
          </a:p>
          <a:p>
            <a:r>
              <a:rPr lang="pt-PT" sz="2800" dirty="0"/>
              <a:t>2ª) Cozer a feijoca durante 15 minutos </a:t>
            </a:r>
          </a:p>
          <a:p>
            <a:r>
              <a:rPr lang="pt-PT" sz="2800" dirty="0"/>
              <a:t>em panela de pressão com sal, alho </a:t>
            </a:r>
          </a:p>
          <a:p>
            <a:r>
              <a:rPr lang="pt-PT" sz="2800" dirty="0"/>
              <a:t>e uma folha de louro;</a:t>
            </a:r>
            <a:endParaRPr lang="pt-PT" dirty="0"/>
          </a:p>
          <a:p>
            <a:endParaRPr lang="pt-PT" dirty="0"/>
          </a:p>
          <a:p>
            <a:r>
              <a:rPr lang="pt-PT" sz="2800" dirty="0"/>
              <a:t>3º) Cozer as carnes com sal, alho </a:t>
            </a:r>
          </a:p>
          <a:p>
            <a:r>
              <a:rPr lang="pt-PT" sz="2800" dirty="0"/>
              <a:t>e louro durante 15 minutos em </a:t>
            </a:r>
          </a:p>
          <a:p>
            <a:r>
              <a:rPr lang="pt-PT" sz="2800" dirty="0"/>
              <a:t>panela de pressão; </a:t>
            </a: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B72189-2F05-CED9-9FFB-D05A4C8638F0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https://alimentacaosaudavelesustentavel.abaae.pt/receitas-sustentaveis/</a:t>
            </a: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E64ADA-746B-5BCC-80AD-1F50F94C5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421" y="1960996"/>
            <a:ext cx="2806802" cy="17686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0CB878F-CA51-1CD9-1389-09AA8FAE2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16" y="3830313"/>
            <a:ext cx="2812607" cy="18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4" y="1829766"/>
            <a:ext cx="9981405" cy="4924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sz="2800" dirty="0"/>
              <a:t>4º) Quando a carne estiver </a:t>
            </a:r>
            <a:br>
              <a:rPr lang="pt-PT" sz="2800" dirty="0"/>
            </a:br>
            <a:r>
              <a:rPr lang="pt-PT" sz="2800" dirty="0"/>
              <a:t>cozida, adicionar os enchidos;</a:t>
            </a:r>
          </a:p>
          <a:p>
            <a:endParaRPr lang="pt-PT" dirty="0"/>
          </a:p>
          <a:p>
            <a:r>
              <a:rPr lang="pt-PT" sz="2800" dirty="0"/>
              <a:t>5º) Por fim, adicionar a feijoca e a carne </a:t>
            </a:r>
          </a:p>
          <a:p>
            <a:r>
              <a:rPr lang="pt-PT" sz="2800" dirty="0"/>
              <a:t>na mesma panela; </a:t>
            </a:r>
          </a:p>
          <a:p>
            <a:endParaRPr lang="pt-PT" sz="2800" dirty="0"/>
          </a:p>
          <a:p>
            <a:r>
              <a:rPr lang="pt-PT" sz="2800" dirty="0"/>
              <a:t>6ª ) Na água de cozer a feijoca e as carnes</a:t>
            </a:r>
          </a:p>
          <a:p>
            <a:r>
              <a:rPr lang="pt-PT" sz="2800" dirty="0"/>
              <a:t>acrescente o arroz e a carqueja e leve ao lume</a:t>
            </a:r>
          </a:p>
          <a:p>
            <a:r>
              <a:rPr lang="pt-PT" sz="2800" dirty="0"/>
              <a:t>brando até o arroz ficar cozido.  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C14C08-DA99-2E9F-AAFE-1B03715FF860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https://alimentacaosaudavelesustentavel.abaae.pt/receitas-sustentaveis/</a:t>
            </a: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43C021-9A21-30B3-EACE-19454EE3B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18" y="1908699"/>
            <a:ext cx="2948242" cy="19245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42215A0-87E5-B8CF-EAD1-88ADDC63C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3851429"/>
            <a:ext cx="2965065" cy="19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FCD95-E28B-C5AB-0214-CFDF8464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11C00029-18E2-C1A4-F607-44EEA1074D09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 </a:t>
            </a:r>
            <a:r>
              <a:rPr lang="en-GB" sz="3000" b="1" err="1">
                <a:solidFill>
                  <a:prstClr val="black"/>
                </a:solidFill>
                <a:latin typeface="Calibri" panose="020F0502020204030204"/>
              </a:rPr>
              <a:t>Monetário</a:t>
            </a:r>
            <a:r>
              <a:rPr lang="en-GB" sz="3000" b="1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sz="3000" b="1" err="1">
                <a:solidFill>
                  <a:prstClr val="black"/>
                </a:solidFill>
                <a:latin typeface="Calibri" panose="020F0502020204030204"/>
              </a:rPr>
              <a:t>Receita</a:t>
            </a:r>
            <a:endParaRPr kumimoji="0" lang="en-GB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CB0C78E-FAC8-D933-D79B-23EA5E3E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5C13994-0D21-32B5-9CF9-0459C6D1A90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90F6C49-CF72-AE82-DBF8-F46CE221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5F8F1DD-7DF3-DFF8-C1B8-7CFFA83AC3BB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1EC0CD3-5D17-198C-2830-36885CAD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144819-B2E6-4C92-8AC7-20D0DB3D26E8}"/>
              </a:ext>
            </a:extLst>
          </p:cNvPr>
          <p:cNvSpPr txBox="1"/>
          <p:nvPr/>
        </p:nvSpPr>
        <p:spPr>
          <a:xfrm>
            <a:off x="5621866" y="3161893"/>
            <a:ext cx="4318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/>
              <a:t>O valor monetário da receita para 1 dose é 2,69€ e para 4 pessoas é de ≈10,74€, aproximadamente.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CA2C05B-5D88-BBB2-1D4B-0A71D7639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08174"/>
              </p:ext>
            </p:extLst>
          </p:nvPr>
        </p:nvGraphicFramePr>
        <p:xfrm>
          <a:off x="791515" y="1841932"/>
          <a:ext cx="4450080" cy="415686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459048">
                  <a:extLst>
                    <a:ext uri="{9D8B030D-6E8A-4147-A177-3AD203B41FA5}">
                      <a16:colId xmlns:a16="http://schemas.microsoft.com/office/drawing/2014/main" val="628025119"/>
                    </a:ext>
                  </a:extLst>
                </a:gridCol>
                <a:gridCol w="1991032">
                  <a:extLst>
                    <a:ext uri="{9D8B030D-6E8A-4147-A177-3AD203B41FA5}">
                      <a16:colId xmlns:a16="http://schemas.microsoft.com/office/drawing/2014/main" val="2046950477"/>
                    </a:ext>
                  </a:extLst>
                </a:gridCol>
              </a:tblGrid>
              <a:tr h="636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1" u="none" strike="noStrike" dirty="0">
                          <a:effectLst/>
                        </a:rPr>
                        <a:t>Ingrediente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1" u="none" strike="noStrike" dirty="0">
                          <a:effectLst/>
                        </a:rPr>
                        <a:t>Preço (€)/kg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2315037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>
                          <a:effectLst/>
                        </a:rPr>
                        <a:t>Feijoca de Manteigas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2,25 €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6940217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>
                          <a:effectLst/>
                        </a:rPr>
                        <a:t>Chouriço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10,7 €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7055349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Cebolas grandes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2,23 €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7309590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Segurelha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4,31 €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5102080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Alhos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5,91 €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9929288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Folha de louro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1,46 €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1017737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Cenoura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0,96 €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1660851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g de entrecosto de porco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5,86 €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394366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chispe de porco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4,39 €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8408719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orelhas de porco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3,99 €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5892463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Azeite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4,69 €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4988746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Vinho branco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4,99 €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3996351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Pimentão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2,22 €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0616540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malagueta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2,32 €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5038763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3E0BED90-E94C-68EF-39FF-461AB7818338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https://alimentacaosaudavelesustentavel.abaae.pt/receitas-sustentaveis/</a:t>
            </a: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58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09154-D039-D791-992A-3C936B11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7CD9B1D3-F275-CF30-B3E5-3511078AF779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 </a:t>
            </a:r>
            <a:r>
              <a:rPr kumimoji="0" lang="en-GB" sz="3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Nutricional</a:t>
            </a: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n-GB" sz="3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Receita</a:t>
            </a:r>
            <a:endParaRPr kumimoji="0" lang="en-GB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9C21279F-1F68-48BB-F935-B1FFFDF8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61E42CE-BC74-C02A-713E-023E2BB0673F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C041B87-9863-1F78-1C6A-A64DDF670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8B088C-0CFE-E216-C4B0-1C167F9B4A85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FontTx/>
              <a:buChar char="-"/>
            </a:pPr>
            <a:endParaRPr lang="pt-PT"/>
          </a:p>
          <a:p>
            <a:endParaRPr lang="pt-PT"/>
          </a:p>
          <a:p>
            <a:endParaRPr lang="pt-PT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9023AF0-AE15-A759-A485-E82454E0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C4F03B5-A154-AB48-4977-85E90AC8D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85262"/>
              </p:ext>
            </p:extLst>
          </p:nvPr>
        </p:nvGraphicFramePr>
        <p:xfrm>
          <a:off x="1952028" y="2256013"/>
          <a:ext cx="7137787" cy="364732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362683">
                  <a:extLst>
                    <a:ext uri="{9D8B030D-6E8A-4147-A177-3AD203B41FA5}">
                      <a16:colId xmlns:a16="http://schemas.microsoft.com/office/drawing/2014/main" val="4119615013"/>
                    </a:ext>
                  </a:extLst>
                </a:gridCol>
                <a:gridCol w="2387552">
                  <a:extLst>
                    <a:ext uri="{9D8B030D-6E8A-4147-A177-3AD203B41FA5}">
                      <a16:colId xmlns:a16="http://schemas.microsoft.com/office/drawing/2014/main" val="2731246472"/>
                    </a:ext>
                  </a:extLst>
                </a:gridCol>
                <a:gridCol w="2387552">
                  <a:extLst>
                    <a:ext uri="{9D8B030D-6E8A-4147-A177-3AD203B41FA5}">
                      <a16:colId xmlns:a16="http://schemas.microsoft.com/office/drawing/2014/main" val="354734311"/>
                    </a:ext>
                  </a:extLst>
                </a:gridCol>
              </a:tblGrid>
              <a:tr h="56299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>
                          <a:effectLst/>
                        </a:rPr>
                        <a:t>Nutriente/Biomolécula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Por dose 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effectLst/>
                        </a:rPr>
                        <a:t>Total (4 doses)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52904"/>
                  </a:ext>
                </a:extLst>
              </a:tr>
              <a:tr h="7789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Valor Energético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180-250 kcal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750-1045 kcal</a:t>
                      </a:r>
                    </a:p>
                    <a:p>
                      <a:pPr algn="ctr" fontAlgn="ctr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3800651"/>
                  </a:ext>
                </a:extLst>
              </a:tr>
              <a:tr h="56299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Hidratos de carbono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12-18 g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48-72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4947255"/>
                  </a:ext>
                </a:extLst>
              </a:tr>
              <a:tr h="2814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Proteínas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10-14 g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40-56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4863328"/>
                  </a:ext>
                </a:extLst>
              </a:tr>
              <a:tr h="2814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Lípidos (gorduras)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10-18 g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40-72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0808994"/>
                  </a:ext>
                </a:extLst>
              </a:tr>
              <a:tr h="56299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Gorduras Saturadas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8 g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32 g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7485912"/>
                  </a:ext>
                </a:extLst>
              </a:tr>
              <a:tr h="26419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Fibra Dietética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4-6 g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16-24 g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0209631"/>
                  </a:ext>
                </a:extLst>
              </a:tr>
              <a:tr h="28149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>
                          <a:effectLst/>
                        </a:rPr>
                        <a:t>Sal (sódio)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0,8-1,5 g (estimado)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>
                          <a:effectLst/>
                        </a:rPr>
                        <a:t>≈ 3,2-6 g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0333844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3BF35F3-8538-D468-06B2-90C74F398249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https://alimentacaosaudavelesustentavel.abaae.pt/receitas-sustentaveis/</a:t>
            </a:r>
            <a:r>
              <a:rPr kumimoji="0" lang="pt-PT" sz="14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20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1007</Words>
  <Application>Microsoft Office PowerPoint</Application>
  <PresentationFormat>Ecrã Panorâmico</PresentationFormat>
  <Paragraphs>225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8" baseType="lpstr">
      <vt:lpstr>Aptos Narrow</vt:lpstr>
      <vt:lpstr>Arial</vt:lpstr>
      <vt:lpstr>Bahnschrift</vt:lpstr>
      <vt:lpstr>Calibri</vt:lpstr>
      <vt:lpstr>Calibri (corpo)</vt:lpstr>
      <vt:lpstr>Calibri Light</vt:lpstr>
      <vt:lpstr>Lato</vt:lpstr>
      <vt:lpstr>Merriweather</vt:lpstr>
      <vt:lpstr>Trebuchet MS</vt:lpstr>
      <vt:lpstr>Tema do Office</vt:lpstr>
      <vt:lpstr>Desafio ASS 2025/2026 </vt:lpstr>
      <vt:lpstr>Desafio ASS 2025/2026 </vt:lpstr>
      <vt:lpstr>Desafio ASS 2025/2026 </vt:lpstr>
      <vt:lpstr>Desafio ASS 2025/2026 </vt:lpstr>
      <vt:lpstr>Desafio ASS 2025/2026 </vt:lpstr>
      <vt:lpstr>Desafio ASS 2025/2026 </vt:lpstr>
      <vt:lpstr>Desafio ASS 2025/2026</vt:lpstr>
      <vt:lpstr>Desafio ASS 2025/2026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Natália Osório</cp:lastModifiedBy>
  <cp:revision>6</cp:revision>
  <dcterms:created xsi:type="dcterms:W3CDTF">2023-02-27T10:13:03Z</dcterms:created>
  <dcterms:modified xsi:type="dcterms:W3CDTF">2026-05-27T14:57:09Z</dcterms:modified>
</cp:coreProperties>
</file>