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5" r:id="rId4"/>
    <p:sldId id="1191" r:id="rId5"/>
    <p:sldId id="1196" r:id="rId6"/>
    <p:sldId id="1197" r:id="rId7"/>
    <p:sldId id="1198" r:id="rId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Pastéis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massa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tenra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caracol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3140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b="1" dirty="0"/>
              <a:t>INGREDIENTES:</a:t>
            </a:r>
          </a:p>
          <a:p>
            <a:r>
              <a:rPr lang="pt-PT" b="1" dirty="0"/>
              <a:t>Caracóis cozidos</a:t>
            </a:r>
          </a:p>
          <a:p>
            <a:endParaRPr lang="pt-PT" b="1" dirty="0"/>
          </a:p>
          <a:p>
            <a:pPr marL="342900" lvl="0" indent="-342900">
              <a:spcBef>
                <a:spcPts val="10"/>
              </a:spcBef>
              <a:buSzPts val="1000"/>
              <a:buFont typeface="Symbol" panose="05050102010706020507" pitchFamily="18" charset="2"/>
              <a:buChar char=""/>
              <a:tabLst>
                <a:tab pos="457835" algn="l"/>
              </a:tabLst>
            </a:pP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1</a:t>
            </a:r>
            <a:r>
              <a:rPr lang="pt-PT" sz="1800" spc="1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kg</a:t>
            </a:r>
            <a:r>
              <a:rPr lang="pt-PT" sz="1800" spc="10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pt-PT" sz="1800" spc="1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caracóis</a:t>
            </a:r>
            <a:r>
              <a:rPr lang="pt-PT" sz="1800" spc="1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vivos</a:t>
            </a:r>
            <a:endParaRPr lang="pt-PT" sz="18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1030"/>
              </a:spcBef>
              <a:buSzPts val="1000"/>
              <a:buFont typeface="Symbol" panose="05050102010706020507" pitchFamily="18" charset="2"/>
              <a:buChar char=""/>
              <a:tabLst>
                <a:tab pos="457835" algn="l"/>
              </a:tabLst>
            </a:pP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Água</a:t>
            </a:r>
            <a:r>
              <a:rPr lang="pt-PT" sz="1800" spc="-6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q.b.</a:t>
            </a:r>
            <a:endParaRPr lang="pt-PT" sz="18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1035"/>
              </a:spcBef>
              <a:buSzPts val="1000"/>
              <a:buFont typeface="Symbol" panose="05050102010706020507" pitchFamily="18" charset="2"/>
              <a:buChar char=""/>
              <a:tabLst>
                <a:tab pos="457835" algn="l"/>
              </a:tabLst>
            </a:pP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Sal</a:t>
            </a:r>
            <a:r>
              <a:rPr lang="pt-PT" sz="1800" spc="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q.b.</a:t>
            </a:r>
            <a:endParaRPr lang="pt-PT" sz="18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1030"/>
              </a:spcBef>
              <a:buSzPts val="1000"/>
              <a:buFont typeface="Symbol" panose="05050102010706020507" pitchFamily="18" charset="2"/>
              <a:buChar char=""/>
              <a:tabLst>
                <a:tab pos="457835" algn="l"/>
              </a:tabLst>
            </a:pP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3</a:t>
            </a:r>
            <a:r>
              <a:rPr lang="pt-PT" sz="18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dentes</a:t>
            </a:r>
            <a:r>
              <a:rPr lang="pt-PT" sz="18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pt-PT" sz="18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alho</a:t>
            </a:r>
            <a:r>
              <a:rPr lang="pt-PT" sz="18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esmagados</a:t>
            </a:r>
            <a:endParaRPr lang="pt-PT" sz="18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1030"/>
              </a:spcBef>
              <a:buSzPts val="1000"/>
              <a:buFont typeface="Symbol" panose="05050102010706020507" pitchFamily="18" charset="2"/>
              <a:buChar char=""/>
              <a:tabLst>
                <a:tab pos="457835" algn="l"/>
              </a:tabLst>
            </a:pP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2</a:t>
            </a:r>
            <a:r>
              <a:rPr lang="pt-PT" sz="18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folhas</a:t>
            </a:r>
            <a:r>
              <a:rPr lang="pt-PT" sz="18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pt-PT" sz="18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louro</a:t>
            </a:r>
            <a:endParaRPr lang="pt-PT" sz="18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1035"/>
              </a:spcBef>
              <a:buSzPts val="1000"/>
              <a:buFont typeface="Symbol" panose="05050102010706020507" pitchFamily="18" charset="2"/>
              <a:buChar char=""/>
              <a:tabLst>
                <a:tab pos="457835" algn="l"/>
              </a:tabLst>
            </a:pP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Orégãos</a:t>
            </a:r>
            <a:r>
              <a:rPr lang="pt-PT" sz="1800" spc="-7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secos</a:t>
            </a:r>
            <a:r>
              <a:rPr lang="pt-PT" sz="1800" spc="-7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q.b.</a:t>
            </a:r>
            <a:endParaRPr lang="pt-PT" sz="18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1030"/>
              </a:spcBef>
              <a:buSzPts val="1000"/>
              <a:buFont typeface="Symbol" panose="05050102010706020507" pitchFamily="18" charset="2"/>
              <a:buChar char=""/>
              <a:tabLst>
                <a:tab pos="457835" algn="l"/>
              </a:tabLst>
            </a:pP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1</a:t>
            </a:r>
            <a:r>
              <a:rPr lang="pt-PT" sz="1800" spc="-6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casca</a:t>
            </a:r>
            <a:r>
              <a:rPr lang="pt-PT" sz="1800" spc="-6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pt-PT" sz="1800" spc="-6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limão,</a:t>
            </a:r>
            <a:r>
              <a:rPr lang="pt-PT" sz="1800" spc="-5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opcional</a:t>
            </a:r>
            <a:endParaRPr lang="pt-PT" sz="18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1030"/>
              </a:spcBef>
              <a:buSzPts val="1000"/>
              <a:buFont typeface="Symbol" panose="05050102010706020507" pitchFamily="18" charset="2"/>
              <a:buChar char=""/>
              <a:tabLst>
                <a:tab pos="457835" algn="l"/>
              </a:tabLst>
            </a:pP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Malagueta,</a:t>
            </a:r>
            <a:r>
              <a:rPr lang="pt-PT" sz="1800" spc="17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opcional</a:t>
            </a:r>
            <a:endParaRPr lang="pt-PT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A49E15C-347E-4DA7-AAF7-7E6E931F90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3" t="26681" r="23552" b="1832"/>
          <a:stretch/>
        </p:blipFill>
        <p:spPr>
          <a:xfrm>
            <a:off x="6256775" y="2213016"/>
            <a:ext cx="3570513" cy="384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089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pPr marL="1270" algn="just">
              <a:spcBef>
                <a:spcPts val="1045"/>
              </a:spcBef>
            </a:pPr>
            <a:r>
              <a:rPr lang="pt-PT" dirty="0"/>
              <a:t>1º)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Lavam-se</a:t>
            </a:r>
            <a:r>
              <a:rPr lang="pt-PT" sz="1800" spc="2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muito</a:t>
            </a:r>
            <a:r>
              <a:rPr lang="pt-PT" sz="1800" spc="2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bem</a:t>
            </a:r>
            <a:r>
              <a:rPr lang="pt-PT" sz="1800" spc="2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</a:t>
            </a:r>
            <a:r>
              <a:rPr lang="pt-PT" sz="1800" spc="2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caracóis</a:t>
            </a:r>
            <a:r>
              <a:rPr lang="pt-PT" sz="1800" spc="2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</a:t>
            </a:r>
            <a:r>
              <a:rPr lang="pt-PT" sz="1800" spc="2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várias</a:t>
            </a:r>
            <a:r>
              <a:rPr lang="pt-PT" sz="1800" spc="2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águas</a:t>
            </a:r>
            <a:r>
              <a:rPr lang="pt-PT" sz="1800" spc="2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frias,</a:t>
            </a:r>
            <a:r>
              <a:rPr lang="pt-PT" sz="1800" spc="2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mexendo-</a:t>
            </a:r>
            <a:r>
              <a:rPr lang="pt-PT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</a:t>
            </a:r>
            <a:r>
              <a:rPr lang="pt-PT" spc="-2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cuidadosamente,</a:t>
            </a:r>
            <a:r>
              <a:rPr lang="pt-PT" sz="1800" spc="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até</a:t>
            </a:r>
            <a:r>
              <a:rPr lang="pt-PT" sz="1800" spc="1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800" spc="1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água</a:t>
            </a:r>
            <a:r>
              <a:rPr lang="pt-PT" sz="1800" spc="18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sair</a:t>
            </a:r>
            <a:r>
              <a:rPr lang="pt-PT" sz="1800" spc="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limpa.</a:t>
            </a:r>
            <a:r>
              <a:rPr lang="pt-PT" sz="1800" spc="1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Devem</a:t>
            </a:r>
            <a:r>
              <a:rPr lang="pt-PT" sz="1800" spc="18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</a:t>
            </a:r>
            <a:r>
              <a:rPr lang="pt-PT" sz="1800" spc="18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rejeitados</a:t>
            </a:r>
            <a:r>
              <a:rPr lang="pt-PT" sz="1800" spc="1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</a:t>
            </a:r>
            <a:r>
              <a:rPr lang="pt-PT" sz="1800" spc="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caracóis</a:t>
            </a:r>
            <a:r>
              <a:rPr lang="pt-PT" sz="1800" spc="1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partidos, mortos ou com mau cheiro.</a:t>
            </a:r>
          </a:p>
          <a:p>
            <a:pPr marL="1270" algn="just">
              <a:spcBef>
                <a:spcPts val="790"/>
              </a:spcBef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2º) Colocam-se</a:t>
            </a:r>
            <a:r>
              <a:rPr lang="pt-PT" sz="1800" spc="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</a:t>
            </a:r>
            <a:r>
              <a:rPr lang="pt-PT" sz="1800" spc="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caracóis</a:t>
            </a:r>
            <a:r>
              <a:rPr lang="pt-PT" sz="1800" spc="2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numa</a:t>
            </a:r>
            <a:r>
              <a:rPr lang="pt-PT" sz="1800" spc="1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panela</a:t>
            </a:r>
            <a:r>
              <a:rPr lang="pt-PT" sz="1800" spc="2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</a:t>
            </a:r>
            <a:r>
              <a:rPr lang="pt-PT" sz="1800" spc="1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água</a:t>
            </a:r>
            <a:r>
              <a:rPr lang="pt-PT" sz="1800" spc="1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fria</a:t>
            </a:r>
            <a:r>
              <a:rPr lang="pt-PT" sz="1800" spc="1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suficiente</a:t>
            </a:r>
            <a:r>
              <a:rPr lang="pt-PT" sz="1800" spc="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</a:t>
            </a:r>
            <a:r>
              <a:rPr lang="pt-PT" sz="1800" spc="1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</a:t>
            </a:r>
            <a:r>
              <a:rPr lang="pt-PT" sz="1800" spc="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cobrir.</a:t>
            </a:r>
            <a:r>
              <a:rPr lang="pt-PT" spc="-1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Leva-se ao lume muito brando, para que os caracóis saiam lentamente da casca. Quando estiverem fora, aumenta-se gradualmente a intensidade do lume.</a:t>
            </a:r>
          </a:p>
          <a:p>
            <a:pPr marL="1270" algn="just">
              <a:spcBef>
                <a:spcPts val="790"/>
              </a:spcBef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</a:rPr>
              <a:t>3º)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Assim</a:t>
            </a:r>
            <a:r>
              <a:rPr lang="pt-PT" sz="1800" spc="1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</a:t>
            </a:r>
            <a:r>
              <a:rPr lang="pt-PT" sz="1800" spc="1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levantar</a:t>
            </a:r>
            <a:r>
              <a:rPr lang="pt-PT" sz="1800" spc="1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fervura,</a:t>
            </a:r>
            <a:r>
              <a:rPr lang="pt-PT" sz="1800" spc="1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juntam-se</a:t>
            </a:r>
            <a:r>
              <a:rPr lang="pt-PT" sz="1800" spc="1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pt-PT" sz="1800" spc="1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sal,</a:t>
            </a:r>
            <a:r>
              <a:rPr lang="pt-PT" sz="1800" spc="1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</a:t>
            </a:r>
            <a:r>
              <a:rPr lang="pt-PT" sz="1800" spc="1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alhos</a:t>
            </a:r>
            <a:r>
              <a:rPr lang="pt-PT" sz="1800" spc="1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esmagados,</a:t>
            </a:r>
            <a:r>
              <a:rPr lang="pt-PT" sz="1800" spc="18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pt-PT" sz="1800" spc="1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louro,</a:t>
            </a:r>
            <a:r>
              <a:rPr lang="pt-PT" sz="1800" spc="18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 orégãos</a:t>
            </a:r>
            <a:r>
              <a:rPr lang="pt-PT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e,</a:t>
            </a:r>
            <a:r>
              <a:rPr lang="pt-PT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</a:t>
            </a:r>
            <a:r>
              <a:rPr lang="pt-PT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desejado,</a:t>
            </a:r>
            <a:r>
              <a:rPr lang="pt-PT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casca</a:t>
            </a:r>
            <a:r>
              <a:rPr lang="pt-PT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pt-PT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limão</a:t>
            </a:r>
            <a:r>
              <a:rPr lang="pt-PT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pt-PT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malagueta.</a:t>
            </a:r>
            <a:r>
              <a:rPr lang="pt-PT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Deixa-se</a:t>
            </a:r>
            <a:r>
              <a:rPr lang="pt-PT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cozer lentamente</a:t>
            </a:r>
            <a:r>
              <a:rPr lang="pt-PT" sz="1800" spc="1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durante</a:t>
            </a:r>
            <a:r>
              <a:rPr lang="pt-PT" sz="1800" spc="1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cerca</a:t>
            </a:r>
            <a:r>
              <a:rPr lang="pt-PT" sz="1800" spc="1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pt-PT" sz="1800" spc="1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45</a:t>
            </a:r>
            <a:r>
              <a:rPr lang="pt-PT" sz="1800" spc="1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800" spc="1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60</a:t>
            </a:r>
            <a:r>
              <a:rPr lang="pt-PT" sz="1800" spc="1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minutos,</a:t>
            </a:r>
            <a:r>
              <a:rPr lang="pt-PT" sz="1800" spc="1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retirando</a:t>
            </a:r>
            <a:r>
              <a:rPr lang="pt-PT" sz="1800" spc="1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800" spc="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espuma</a:t>
            </a:r>
            <a:r>
              <a:rPr lang="pt-PT" sz="1800" spc="1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</a:t>
            </a:r>
            <a:r>
              <a:rPr lang="pt-PT" sz="1800" spc="1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</a:t>
            </a:r>
            <a:r>
              <a:rPr lang="pt-PT" sz="1800" spc="1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formar</a:t>
            </a:r>
            <a:r>
              <a:rPr lang="pt-PT" sz="1800" spc="1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à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superfície.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70" algn="just">
              <a:spcBef>
                <a:spcPts val="790"/>
              </a:spcBef>
            </a:pPr>
            <a:r>
              <a:rPr lang="pt-PT" sz="18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4º)Depois</a:t>
            </a:r>
            <a:r>
              <a:rPr lang="pt-PT" sz="1800" spc="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pt-PT" sz="1800" spc="1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cozidos,</a:t>
            </a:r>
            <a:r>
              <a:rPr lang="pt-PT" sz="1800" spc="2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escorrem-se</a:t>
            </a:r>
            <a:r>
              <a:rPr lang="pt-PT" sz="1800" spc="1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</a:t>
            </a:r>
            <a:r>
              <a:rPr lang="pt-PT" sz="1800" spc="1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caracóis,</a:t>
            </a:r>
            <a:r>
              <a:rPr lang="pt-PT" sz="1800" spc="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reservando</a:t>
            </a:r>
            <a:r>
              <a:rPr lang="pt-PT" sz="1800" spc="18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cuidadosamente</a:t>
            </a:r>
            <a:r>
              <a:rPr lang="pt-PT" sz="1800" spc="1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pt-PT" sz="1800" spc="18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caldo.</a:t>
            </a:r>
            <a:r>
              <a:rPr lang="pt-PT" spc="-1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Passa-se</a:t>
            </a:r>
            <a:r>
              <a:rPr lang="pt-PT" sz="1800" spc="1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pt-PT" sz="18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caldo</a:t>
            </a:r>
            <a:r>
              <a:rPr lang="pt-PT" sz="18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</a:t>
            </a:r>
            <a:r>
              <a:rPr lang="pt-PT" sz="1800" spc="1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</a:t>
            </a:r>
            <a:r>
              <a:rPr lang="pt-PT" sz="18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passador</a:t>
            </a:r>
            <a:r>
              <a:rPr lang="pt-PT" sz="18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fino,</a:t>
            </a:r>
            <a:r>
              <a:rPr lang="pt-PT" sz="1800" spc="1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</a:t>
            </a:r>
            <a:r>
              <a:rPr lang="pt-PT" sz="18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ficar</a:t>
            </a:r>
            <a:r>
              <a:rPr lang="pt-PT" sz="18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limpo</a:t>
            </a:r>
            <a:r>
              <a:rPr lang="pt-PT" sz="1800" spc="1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pt-PT" sz="18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pronto</a:t>
            </a:r>
            <a:r>
              <a:rPr lang="pt-PT" sz="1800" spc="1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8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utilizar</a:t>
            </a:r>
            <a:r>
              <a:rPr lang="pt-PT" sz="18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creme.</a:t>
            </a:r>
            <a:endParaRPr lang="pt-PT" spc="-1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70" algn="just">
              <a:spcBef>
                <a:spcPts val="790"/>
              </a:spcBef>
            </a:pP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5º)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Retira-se</a:t>
            </a:r>
            <a:r>
              <a:rPr lang="pt-PT" sz="1800" spc="2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800" spc="2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carne</a:t>
            </a:r>
            <a:r>
              <a:rPr lang="pt-PT" sz="1800" spc="2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dos</a:t>
            </a:r>
            <a:r>
              <a:rPr lang="pt-PT" sz="1800" spc="2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caracóis</a:t>
            </a:r>
            <a:r>
              <a:rPr lang="pt-PT" sz="1800" spc="2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das</a:t>
            </a:r>
            <a:r>
              <a:rPr lang="pt-PT" sz="1800" spc="2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cascas,</a:t>
            </a:r>
            <a:r>
              <a:rPr lang="pt-PT" sz="1800" spc="2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pica-se</a:t>
            </a:r>
            <a:r>
              <a:rPr lang="pt-PT" sz="1800" spc="2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grosseiramente</a:t>
            </a:r>
            <a:r>
              <a:rPr lang="pt-PT" sz="1800" spc="2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pt-PT" sz="1800" spc="2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reserva-</a:t>
            </a:r>
            <a:r>
              <a:rPr lang="pt-PT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se.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pt-PT" dirty="0"/>
          </a:p>
          <a:p>
            <a:pPr algn="just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Pastéis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massa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tenra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caracol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3576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b="1" dirty="0"/>
              <a:t>INGREDIENTES:</a:t>
            </a:r>
          </a:p>
          <a:p>
            <a:r>
              <a:rPr lang="pt-PT" b="1" dirty="0"/>
              <a:t>Recheio de caracóis</a:t>
            </a:r>
          </a:p>
          <a:p>
            <a:endParaRPr lang="pt-PT" b="1" dirty="0"/>
          </a:p>
          <a:p>
            <a:pPr marL="342900" lvl="0" indent="-342900">
              <a:lnSpc>
                <a:spcPts val="1460"/>
              </a:lnSpc>
              <a:spcBef>
                <a:spcPts val="1030"/>
              </a:spcBef>
              <a:buSzPts val="1000"/>
              <a:buFont typeface="Symbol" panose="05050102010706020507" pitchFamily="18" charset="2"/>
              <a:buChar char=""/>
              <a:tabLst>
                <a:tab pos="457835" algn="l"/>
              </a:tabLst>
            </a:pP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60</a:t>
            </a:r>
            <a:r>
              <a:rPr lang="pt-PT" sz="1800" spc="-5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g</a:t>
            </a:r>
            <a:r>
              <a:rPr lang="pt-PT" sz="1800" spc="-5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pt-PT" sz="1800" spc="-5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manteiga</a:t>
            </a:r>
            <a:endParaRPr lang="pt-PT" sz="18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1030"/>
              </a:spcBef>
              <a:buSzPts val="1000"/>
              <a:buFont typeface="Symbol" panose="05050102010706020507" pitchFamily="18" charset="2"/>
              <a:buChar char=""/>
              <a:tabLst>
                <a:tab pos="457835" algn="l"/>
              </a:tabLst>
            </a:pP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60</a:t>
            </a:r>
            <a:r>
              <a:rPr lang="pt-PT" sz="1800" spc="-5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g</a:t>
            </a:r>
            <a:r>
              <a:rPr lang="pt-PT" sz="1800" spc="-5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pt-PT" sz="1800" spc="-5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farinha</a:t>
            </a:r>
            <a:endParaRPr lang="pt-PT" sz="18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1030"/>
              </a:spcBef>
              <a:buSzPts val="1000"/>
              <a:buFont typeface="Symbol" panose="05050102010706020507" pitchFamily="18" charset="2"/>
              <a:buChar char=""/>
              <a:tabLst>
                <a:tab pos="457835" algn="l"/>
              </a:tabLst>
            </a:pP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1</a:t>
            </a:r>
            <a:r>
              <a:rPr lang="pt-PT" sz="1800" spc="1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litro</a:t>
            </a:r>
            <a:r>
              <a:rPr lang="pt-PT" sz="1800" spc="1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pt-PT" sz="1800" spc="1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caldo</a:t>
            </a:r>
            <a:r>
              <a:rPr lang="pt-PT" sz="1800" spc="1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pt-PT" sz="1800" spc="1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caracóis,</a:t>
            </a:r>
            <a:r>
              <a:rPr lang="pt-PT" sz="1800" spc="1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coado</a:t>
            </a:r>
            <a:endParaRPr lang="pt-PT" sz="18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1035"/>
              </a:spcBef>
              <a:buSzPts val="1000"/>
              <a:buFont typeface="Symbol" panose="05050102010706020507" pitchFamily="18" charset="2"/>
              <a:buChar char=""/>
              <a:tabLst>
                <a:tab pos="457835" algn="l"/>
              </a:tabLst>
            </a:pP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Carne</a:t>
            </a:r>
            <a:r>
              <a:rPr lang="pt-PT" sz="1800" spc="-6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dos</a:t>
            </a:r>
            <a:r>
              <a:rPr lang="pt-PT" sz="1800" spc="-5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caracóis</a:t>
            </a:r>
            <a:r>
              <a:rPr lang="pt-PT" sz="1800" spc="-5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cozidos</a:t>
            </a:r>
            <a:endParaRPr lang="pt-PT" sz="18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1030"/>
              </a:spcBef>
              <a:buSzPts val="1000"/>
              <a:buFont typeface="Symbol" panose="05050102010706020507" pitchFamily="18" charset="2"/>
              <a:buChar char=""/>
              <a:tabLst>
                <a:tab pos="457835" algn="l"/>
              </a:tabLst>
            </a:pPr>
            <a:endParaRPr lang="pt-PT" b="1" dirty="0"/>
          </a:p>
          <a:p>
            <a:pPr marL="342900" lvl="0" indent="-342900">
              <a:spcBef>
                <a:spcPts val="1030"/>
              </a:spcBef>
              <a:buSzPts val="1000"/>
              <a:buFont typeface="Symbol" panose="05050102010706020507" pitchFamily="18" charset="2"/>
              <a:buChar char=""/>
              <a:tabLst>
                <a:tab pos="457835" algn="l"/>
              </a:tabLst>
            </a:pPr>
            <a:endParaRPr lang="pt-PT" b="1" dirty="0"/>
          </a:p>
          <a:p>
            <a:pPr marL="342900" lvl="0" indent="-342900">
              <a:spcBef>
                <a:spcPts val="1030"/>
              </a:spcBef>
              <a:buSzPts val="1000"/>
              <a:buFont typeface="Symbol" panose="05050102010706020507" pitchFamily="18" charset="2"/>
              <a:buChar char=""/>
              <a:tabLst>
                <a:tab pos="457835" algn="l"/>
              </a:tabLst>
            </a:pPr>
            <a:endParaRPr lang="pt-PT" b="1" dirty="0"/>
          </a:p>
          <a:p>
            <a:pPr marL="342900" lvl="0" indent="-342900">
              <a:spcBef>
                <a:spcPts val="1030"/>
              </a:spcBef>
              <a:buSzPts val="1000"/>
              <a:buFont typeface="Symbol" panose="05050102010706020507" pitchFamily="18" charset="2"/>
              <a:buChar char=""/>
              <a:tabLst>
                <a:tab pos="457835" algn="l"/>
              </a:tabLst>
            </a:pPr>
            <a:endParaRPr lang="pt-PT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A49E15C-347E-4DA7-AAF7-7E6E931F90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3" t="26681" r="23552" b="1832"/>
          <a:stretch/>
        </p:blipFill>
        <p:spPr>
          <a:xfrm>
            <a:off x="6256775" y="2213016"/>
            <a:ext cx="3570513" cy="384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8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850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270" marR="260350" algn="just">
              <a:lnSpc>
                <a:spcPct val="115000"/>
              </a:lnSpc>
              <a:spcBef>
                <a:spcPts val="1030"/>
              </a:spcBef>
            </a:pPr>
            <a:endParaRPr lang="pt-PT" dirty="0"/>
          </a:p>
          <a:p>
            <a:pPr marL="1270" marR="260350" algn="just">
              <a:lnSpc>
                <a:spcPct val="115000"/>
              </a:lnSpc>
              <a:spcBef>
                <a:spcPts val="1030"/>
              </a:spcBef>
            </a:pPr>
            <a:endParaRPr lang="pt-PT" dirty="0"/>
          </a:p>
          <a:p>
            <a:pPr marL="1270" marR="260350" algn="just">
              <a:lnSpc>
                <a:spcPct val="115000"/>
              </a:lnSpc>
              <a:spcBef>
                <a:spcPts val="1030"/>
              </a:spcBef>
            </a:pPr>
            <a:endParaRPr lang="pt-PT" dirty="0"/>
          </a:p>
          <a:p>
            <a:pPr marL="1270" marR="260350" algn="just">
              <a:lnSpc>
                <a:spcPct val="115000"/>
              </a:lnSpc>
              <a:spcBef>
                <a:spcPts val="1030"/>
              </a:spcBef>
            </a:pPr>
            <a:endParaRPr lang="pt-PT" dirty="0"/>
          </a:p>
          <a:p>
            <a:pPr marL="1270" marR="260350" algn="just">
              <a:lnSpc>
                <a:spcPct val="115000"/>
              </a:lnSpc>
              <a:spcBef>
                <a:spcPts val="1030"/>
              </a:spcBef>
            </a:pPr>
            <a:endParaRPr lang="pt-PT" dirty="0"/>
          </a:p>
          <a:p>
            <a:pPr marL="1270">
              <a:lnSpc>
                <a:spcPct val="115000"/>
              </a:lnSpc>
              <a:spcBef>
                <a:spcPts val="795"/>
              </a:spcBef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70">
              <a:lnSpc>
                <a:spcPct val="115000"/>
              </a:lnSpc>
              <a:spcBef>
                <a:spcPts val="795"/>
              </a:spcBef>
            </a:pPr>
            <a:endParaRPr lang="pt-P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70">
              <a:lnSpc>
                <a:spcPct val="115000"/>
              </a:lnSpc>
              <a:spcBef>
                <a:spcPts val="795"/>
              </a:spcBef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70">
              <a:lnSpc>
                <a:spcPct val="115000"/>
              </a:lnSpc>
              <a:spcBef>
                <a:spcPts val="795"/>
              </a:spcBef>
            </a:pPr>
            <a:endParaRPr lang="pt-P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70">
              <a:lnSpc>
                <a:spcPct val="115000"/>
              </a:lnSpc>
              <a:spcBef>
                <a:spcPts val="795"/>
              </a:spcBef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25CFFA-4805-41AA-B81E-6B75312CA3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8"/>
          <a:stretch/>
        </p:blipFill>
        <p:spPr>
          <a:xfrm>
            <a:off x="7512326" y="1829766"/>
            <a:ext cx="2800788" cy="1656386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E2F4C43-09AB-4857-BA9B-76649BA0CF53}"/>
              </a:ext>
            </a:extLst>
          </p:cNvPr>
          <p:cNvSpPr txBox="1"/>
          <p:nvPr/>
        </p:nvSpPr>
        <p:spPr>
          <a:xfrm>
            <a:off x="686595" y="1814626"/>
            <a:ext cx="6762088" cy="977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" marR="260350" algn="just">
              <a:lnSpc>
                <a:spcPct val="115000"/>
              </a:lnSpc>
              <a:spcBef>
                <a:spcPts val="1030"/>
              </a:spcBef>
            </a:pPr>
            <a:r>
              <a:rPr lang="pt-PT" sz="1700" dirty="0">
                <a:latin typeface="Calibri" panose="020F0502020204030204" pitchFamily="34" charset="0"/>
                <a:ea typeface="Calibri" panose="020F0502020204030204" pitchFamily="34" charset="0"/>
              </a:rPr>
              <a:t>6º) Derrete-se</a:t>
            </a:r>
            <a:r>
              <a:rPr lang="pt-PT" sz="1700" spc="-1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700" spc="-2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latin typeface="Calibri" panose="020F0502020204030204" pitchFamily="34" charset="0"/>
                <a:ea typeface="Calibri" panose="020F0502020204030204" pitchFamily="34" charset="0"/>
              </a:rPr>
              <a:t>manteiga</a:t>
            </a:r>
            <a:r>
              <a:rPr lang="pt-PT" sz="1700" spc="-2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latin typeface="Calibri" panose="020F0502020204030204" pitchFamily="34" charset="0"/>
                <a:ea typeface="Calibri" panose="020F0502020204030204" pitchFamily="34" charset="0"/>
              </a:rPr>
              <a:t>num</a:t>
            </a:r>
            <a:r>
              <a:rPr lang="pt-PT" sz="1700" spc="-2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latin typeface="Calibri" panose="020F0502020204030204" pitchFamily="34" charset="0"/>
                <a:ea typeface="Calibri" panose="020F0502020204030204" pitchFamily="34" charset="0"/>
              </a:rPr>
              <a:t>tacho,</a:t>
            </a:r>
            <a:r>
              <a:rPr lang="pt-PT" sz="1700" spc="-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latin typeface="Calibri" panose="020F0502020204030204" pitchFamily="34" charset="0"/>
                <a:ea typeface="Calibri" panose="020F0502020204030204" pitchFamily="34" charset="0"/>
              </a:rPr>
              <a:t>em</a:t>
            </a:r>
            <a:r>
              <a:rPr lang="pt-PT" sz="1700" spc="-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latin typeface="Calibri" panose="020F0502020204030204" pitchFamily="34" charset="0"/>
                <a:ea typeface="Calibri" panose="020F0502020204030204" pitchFamily="34" charset="0"/>
              </a:rPr>
              <a:t>lume</a:t>
            </a:r>
            <a:r>
              <a:rPr lang="pt-PT" sz="1700" spc="-1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latin typeface="Calibri" panose="020F0502020204030204" pitchFamily="34" charset="0"/>
                <a:ea typeface="Calibri" panose="020F0502020204030204" pitchFamily="34" charset="0"/>
              </a:rPr>
              <a:t>médio.</a:t>
            </a:r>
            <a:r>
              <a:rPr lang="pt-PT" sz="1700" spc="-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latin typeface="Calibri" panose="020F0502020204030204" pitchFamily="34" charset="0"/>
                <a:ea typeface="Calibri" panose="020F0502020204030204" pitchFamily="34" charset="0"/>
              </a:rPr>
              <a:t>Junta-se</a:t>
            </a:r>
            <a:r>
              <a:rPr lang="pt-PT" sz="1700" spc="-1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700" spc="-2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latin typeface="Calibri" panose="020F0502020204030204" pitchFamily="34" charset="0"/>
                <a:ea typeface="Calibri" panose="020F0502020204030204" pitchFamily="34" charset="0"/>
              </a:rPr>
              <a:t>farinha de</a:t>
            </a:r>
            <a:r>
              <a:rPr lang="pt-PT" sz="1700" spc="-1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latin typeface="Calibri" panose="020F0502020204030204" pitchFamily="34" charset="0"/>
                <a:ea typeface="Calibri" panose="020F0502020204030204" pitchFamily="34" charset="0"/>
              </a:rPr>
              <a:t>uma</a:t>
            </a:r>
            <a:r>
              <a:rPr lang="pt-PT" sz="1700" spc="-2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latin typeface="Calibri" panose="020F0502020204030204" pitchFamily="34" charset="0"/>
                <a:ea typeface="Calibri" panose="020F0502020204030204" pitchFamily="34" charset="0"/>
              </a:rPr>
              <a:t>só vez e mexe-se bem, formando um roux claro. Deixa-se cozinhar durante 2 a 3 minutos,</a:t>
            </a:r>
            <a:r>
              <a:rPr lang="pt-PT" sz="1700" spc="21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latin typeface="Calibri" panose="020F0502020204030204" pitchFamily="34" charset="0"/>
                <a:ea typeface="Calibri" panose="020F0502020204030204" pitchFamily="34" charset="0"/>
              </a:rPr>
              <a:t>sem</a:t>
            </a:r>
            <a:r>
              <a:rPr lang="pt-PT" sz="1700" spc="19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latin typeface="Calibri" panose="020F0502020204030204" pitchFamily="34" charset="0"/>
                <a:ea typeface="Calibri" panose="020F0502020204030204" pitchFamily="34" charset="0"/>
              </a:rPr>
              <a:t>deixar</a:t>
            </a:r>
            <a:r>
              <a:rPr lang="pt-PT" sz="1700" spc="19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latin typeface="Calibri" panose="020F0502020204030204" pitchFamily="34" charset="0"/>
                <a:ea typeface="Calibri" panose="020F0502020204030204" pitchFamily="34" charset="0"/>
              </a:rPr>
              <a:t>ganhar</a:t>
            </a:r>
            <a:r>
              <a:rPr lang="pt-PT" sz="1700" spc="19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latin typeface="Calibri" panose="020F0502020204030204" pitchFamily="34" charset="0"/>
                <a:ea typeface="Calibri" panose="020F0502020204030204" pitchFamily="34" charset="0"/>
              </a:rPr>
              <a:t>demasiada</a:t>
            </a:r>
            <a:r>
              <a:rPr lang="pt-PT" sz="1700" spc="19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spc="-20" dirty="0">
                <a:latin typeface="Calibri" panose="020F0502020204030204" pitchFamily="34" charset="0"/>
                <a:ea typeface="Calibri" panose="020F0502020204030204" pitchFamily="34" charset="0"/>
              </a:rPr>
              <a:t>cor.</a:t>
            </a:r>
            <a:endParaRPr lang="pt-PT" sz="17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460E8B9-0725-4582-BEC1-66283A39D117}"/>
              </a:ext>
            </a:extLst>
          </p:cNvPr>
          <p:cNvSpPr txBox="1"/>
          <p:nvPr/>
        </p:nvSpPr>
        <p:spPr>
          <a:xfrm>
            <a:off x="707662" y="2759333"/>
            <a:ext cx="6762089" cy="1278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" marR="260350" algn="just">
              <a:lnSpc>
                <a:spcPct val="115000"/>
              </a:lnSpc>
              <a:spcBef>
                <a:spcPts val="1030"/>
              </a:spcBef>
            </a:pP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7º) Adiciona-se o caldo dos caracóis, quente, pouco a pouco, mexendo sempre para evitar</a:t>
            </a:r>
            <a:r>
              <a:rPr lang="pt-PT" sz="17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grumos.</a:t>
            </a:r>
            <a:r>
              <a:rPr lang="pt-PT" sz="17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Primeiro</a:t>
            </a:r>
            <a:r>
              <a:rPr lang="pt-PT" sz="17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junta-se</a:t>
            </a:r>
            <a:r>
              <a:rPr lang="pt-PT" sz="17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uma</a:t>
            </a:r>
            <a:r>
              <a:rPr lang="pt-PT" sz="17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pequena</a:t>
            </a:r>
            <a:r>
              <a:rPr lang="pt-PT" sz="17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quantidade,</a:t>
            </a:r>
            <a:r>
              <a:rPr lang="pt-PT" sz="17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até</a:t>
            </a:r>
            <a:r>
              <a:rPr lang="pt-PT" sz="17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formar</a:t>
            </a:r>
            <a:r>
              <a:rPr lang="pt-PT" sz="17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</a:t>
            </a:r>
            <a:r>
              <a:rPr lang="pt-PT" sz="17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creme liso; depois acrescenta-se o restante caldo gradualmente.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9F92795-F144-42F3-9FF6-6D74B6420A1F}"/>
              </a:ext>
            </a:extLst>
          </p:cNvPr>
          <p:cNvSpPr txBox="1"/>
          <p:nvPr/>
        </p:nvSpPr>
        <p:spPr>
          <a:xfrm>
            <a:off x="728724" y="3936103"/>
            <a:ext cx="6762094" cy="1698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" algn="just">
              <a:lnSpc>
                <a:spcPct val="115000"/>
              </a:lnSpc>
              <a:spcBef>
                <a:spcPts val="795"/>
              </a:spcBef>
            </a:pP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8º) Deixa-se</a:t>
            </a:r>
            <a:r>
              <a:rPr lang="pt-PT" sz="17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cozinhar</a:t>
            </a:r>
            <a:r>
              <a:rPr lang="pt-PT" sz="17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</a:t>
            </a:r>
            <a:r>
              <a:rPr lang="pt-PT" sz="17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lume</a:t>
            </a:r>
            <a:r>
              <a:rPr lang="pt-PT" sz="17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brando</a:t>
            </a:r>
            <a:r>
              <a:rPr lang="pt-PT" sz="17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durante</a:t>
            </a:r>
            <a:r>
              <a:rPr lang="pt-PT" sz="17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pt-PT" sz="17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minutos,</a:t>
            </a:r>
            <a:r>
              <a:rPr lang="pt-PT" sz="17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mexendo</a:t>
            </a:r>
            <a:r>
              <a:rPr lang="pt-PT" sz="17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regularmente,</a:t>
            </a:r>
            <a:r>
              <a:rPr lang="pt-PT" sz="17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até obter um creme homogéneo, aveludado e sem sabor a farinha crua. </a:t>
            </a:r>
            <a:r>
              <a:rPr lang="pt-PT" sz="17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Junta-se</a:t>
            </a:r>
            <a:r>
              <a:rPr lang="pt-PT" sz="1700" spc="-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700" spc="-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carne</a:t>
            </a:r>
            <a:r>
              <a:rPr lang="pt-PT" sz="1700" spc="-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dos</a:t>
            </a:r>
            <a:r>
              <a:rPr lang="pt-PT" sz="1700" spc="-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caracóis</a:t>
            </a:r>
            <a:r>
              <a:rPr lang="pt-PT" sz="1700" spc="-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picada</a:t>
            </a:r>
            <a:r>
              <a:rPr lang="pt-PT" sz="1700" spc="-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pt-PT" sz="1700" spc="-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envolve-se</a:t>
            </a:r>
            <a:r>
              <a:rPr lang="pt-PT" sz="1700" spc="-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bem.</a:t>
            </a:r>
            <a:r>
              <a:rPr lang="pt-PT" sz="1700" spc="-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</a:t>
            </a:r>
            <a:r>
              <a:rPr lang="pt-PT" sz="1700" spc="-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necessário,</a:t>
            </a:r>
            <a:r>
              <a:rPr lang="pt-PT" sz="1700" spc="-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tempera-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 com um pouco de pimenta.</a:t>
            </a:r>
          </a:p>
          <a:p>
            <a:pPr marL="1270">
              <a:lnSpc>
                <a:spcPct val="115000"/>
              </a:lnSpc>
              <a:spcBef>
                <a:spcPts val="795"/>
              </a:spcBef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E54948B-0DE3-4184-A14D-39B1E55AFA43}"/>
              </a:ext>
            </a:extLst>
          </p:cNvPr>
          <p:cNvSpPr txBox="1"/>
          <p:nvPr/>
        </p:nvSpPr>
        <p:spPr>
          <a:xfrm>
            <a:off x="777075" y="5212016"/>
            <a:ext cx="6665392" cy="977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">
              <a:lnSpc>
                <a:spcPct val="115000"/>
              </a:lnSpc>
              <a:spcBef>
                <a:spcPts val="800"/>
              </a:spcBef>
            </a:pP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9º) Transfere-se o creme para um tabuleiro ou recipiente baixo e deixa-se arrefecer completamente.</a:t>
            </a:r>
            <a:r>
              <a:rPr lang="pt-PT" sz="17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</a:t>
            </a:r>
            <a:r>
              <a:rPr lang="pt-PT" sz="17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facilitar</a:t>
            </a:r>
            <a:r>
              <a:rPr lang="pt-PT" sz="17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7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montagem</a:t>
            </a:r>
            <a:r>
              <a:rPr lang="pt-PT" sz="17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dos</a:t>
            </a:r>
            <a:r>
              <a:rPr lang="pt-PT" sz="17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pastéis,</a:t>
            </a:r>
            <a:r>
              <a:rPr lang="pt-PT" sz="17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pt-PT" sz="17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recheio</a:t>
            </a:r>
            <a:r>
              <a:rPr lang="pt-PT" sz="17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</a:t>
            </a:r>
            <a:r>
              <a:rPr lang="pt-PT" sz="17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estar</a:t>
            </a:r>
            <a:r>
              <a:rPr lang="pt-PT" sz="17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frio</a:t>
            </a:r>
            <a:r>
              <a:rPr lang="pt-PT" sz="17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 </a:t>
            </a:r>
            <a:r>
              <a:rPr lang="pt-PT" sz="17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firme.</a:t>
            </a:r>
            <a:endParaRPr lang="pt-PT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AC11CE2E-7551-4927-A7C6-DD6CD593D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813" y="4037440"/>
            <a:ext cx="2800788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Pastéis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massa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tenra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caracol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6361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b="1" dirty="0"/>
              <a:t>INGREDIENTES:</a:t>
            </a:r>
          </a:p>
          <a:p>
            <a:pPr marL="1270" marR="3411220">
              <a:lnSpc>
                <a:spcPct val="170000"/>
              </a:lnSpc>
            </a:pPr>
            <a:r>
              <a:rPr lang="pt-PT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Massa Tenra para Forno</a:t>
            </a:r>
          </a:p>
          <a:p>
            <a:pPr marL="342900" lvl="0" indent="-342900">
              <a:spcBef>
                <a:spcPts val="15"/>
              </a:spcBef>
              <a:buSzPts val="1000"/>
              <a:buFont typeface="Symbol" panose="05050102010706020507" pitchFamily="18" charset="2"/>
              <a:buChar char=""/>
              <a:tabLst>
                <a:tab pos="457835" algn="l"/>
              </a:tabLst>
            </a:pP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500</a:t>
            </a:r>
            <a:r>
              <a:rPr lang="pt-PT" sz="1800" spc="-7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g</a:t>
            </a:r>
            <a:r>
              <a:rPr lang="pt-PT" sz="1800" spc="-7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pt-PT" sz="1800" spc="-6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farinha</a:t>
            </a:r>
            <a:r>
              <a:rPr lang="pt-PT" sz="1800" spc="-5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T55</a:t>
            </a:r>
            <a:endParaRPr lang="pt-PT" sz="18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1030"/>
              </a:spcBef>
              <a:buSzPts val="1000"/>
              <a:buFont typeface="Symbol" panose="05050102010706020507" pitchFamily="18" charset="2"/>
              <a:buChar char=""/>
              <a:tabLst>
                <a:tab pos="457835" algn="l"/>
              </a:tabLst>
            </a:pP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80</a:t>
            </a:r>
            <a:r>
              <a:rPr lang="pt-PT" sz="1800" spc="-4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g</a:t>
            </a:r>
            <a:r>
              <a:rPr lang="pt-PT" sz="1800" spc="-5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pt-PT" sz="1800" spc="-4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manteiga</a:t>
            </a:r>
            <a:r>
              <a:rPr lang="pt-PT" sz="1800" spc="-5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ou</a:t>
            </a:r>
            <a:r>
              <a:rPr lang="pt-PT" sz="1800" spc="-4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banha</a:t>
            </a:r>
            <a:r>
              <a:rPr lang="pt-PT" sz="1800" spc="-5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derretida</a:t>
            </a:r>
            <a:endParaRPr lang="pt-PT" sz="18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1030"/>
              </a:spcBef>
              <a:buSzPts val="1000"/>
              <a:buFont typeface="Symbol" panose="05050102010706020507" pitchFamily="18" charset="2"/>
              <a:buChar char=""/>
              <a:tabLst>
                <a:tab pos="457835" algn="l"/>
              </a:tabLst>
            </a:pP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220</a:t>
            </a:r>
            <a:r>
              <a:rPr lang="pt-PT" sz="18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</a:t>
            </a:r>
            <a:r>
              <a:rPr lang="pt-PT" sz="1800" spc="-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250</a:t>
            </a:r>
            <a:r>
              <a:rPr lang="pt-PT" sz="18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ml</a:t>
            </a:r>
            <a:r>
              <a:rPr lang="pt-PT" sz="1800" spc="-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pt-PT" sz="1800" spc="-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água</a:t>
            </a:r>
            <a:r>
              <a:rPr lang="pt-PT" sz="18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morna</a:t>
            </a:r>
            <a:endParaRPr lang="pt-PT" sz="18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1030"/>
              </a:spcBef>
              <a:buSzPts val="1000"/>
              <a:buFont typeface="Symbol" panose="05050102010706020507" pitchFamily="18" charset="2"/>
              <a:buChar char=""/>
              <a:tabLst>
                <a:tab pos="457835" algn="l"/>
              </a:tabLst>
            </a:pP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10</a:t>
            </a:r>
            <a:r>
              <a:rPr lang="pt-PT" sz="1800" spc="-5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g</a:t>
            </a:r>
            <a:r>
              <a:rPr lang="pt-PT" sz="1800" spc="-5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pt-PT" sz="1800" spc="-5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sal</a:t>
            </a:r>
            <a:endParaRPr lang="pt-PT" sz="18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1030"/>
              </a:spcBef>
              <a:buSzPts val="1000"/>
              <a:buFont typeface="Symbol" panose="05050102010706020507" pitchFamily="18" charset="2"/>
              <a:buChar char=""/>
              <a:tabLst>
                <a:tab pos="457835" algn="l"/>
              </a:tabLst>
            </a:pP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1</a:t>
            </a:r>
            <a:r>
              <a:rPr lang="pt-PT" sz="1800" spc="-5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colher</a:t>
            </a:r>
            <a:r>
              <a:rPr lang="pt-PT" sz="1800" spc="-5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pt-PT" sz="1800" spc="-5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sopa</a:t>
            </a:r>
            <a:r>
              <a:rPr lang="pt-PT" sz="1800" spc="-5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pt-PT" sz="1800" spc="-4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aguardente</a:t>
            </a:r>
            <a:r>
              <a:rPr lang="pt-PT" sz="1800" spc="-4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ou</a:t>
            </a:r>
            <a:r>
              <a:rPr lang="pt-PT" sz="1800" spc="-5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vinagre,</a:t>
            </a:r>
            <a:r>
              <a:rPr lang="pt-PT" sz="1800" spc="-4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opcional</a:t>
            </a:r>
            <a:endParaRPr lang="pt-PT" sz="18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1035"/>
              </a:spcBef>
              <a:buSzPts val="1000"/>
              <a:buFont typeface="Symbol" panose="05050102010706020507" pitchFamily="18" charset="2"/>
              <a:buChar char=""/>
              <a:tabLst>
                <a:tab pos="457835" algn="l"/>
              </a:tabLst>
            </a:pP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1</a:t>
            </a:r>
            <a:r>
              <a:rPr lang="pt-PT" sz="1800" spc="-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colher</a:t>
            </a:r>
            <a:r>
              <a:rPr lang="pt-PT" sz="18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pt-PT" sz="18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sopa</a:t>
            </a:r>
            <a:r>
              <a:rPr lang="pt-PT" sz="18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pt-PT" sz="18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leite</a:t>
            </a:r>
            <a:r>
              <a:rPr lang="pt-PT" sz="18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ou</a:t>
            </a:r>
            <a:r>
              <a:rPr lang="pt-PT" sz="1800" spc="-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água</a:t>
            </a:r>
            <a:r>
              <a:rPr lang="pt-PT" sz="18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para</a:t>
            </a:r>
            <a:r>
              <a:rPr lang="pt-PT" sz="18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misturar</a:t>
            </a:r>
            <a:r>
              <a:rPr lang="pt-PT" sz="18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</a:p>
          <a:p>
            <a:pPr lvl="0">
              <a:spcBef>
                <a:spcPts val="1035"/>
              </a:spcBef>
              <a:buSzPts val="1000"/>
              <a:tabLst>
                <a:tab pos="457835" algn="l"/>
              </a:tabLst>
            </a:pP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com</a:t>
            </a:r>
            <a:r>
              <a:rPr lang="pt-PT" sz="18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</a:t>
            </a:r>
            <a:r>
              <a:rPr lang="pt-PT" sz="18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gema</a:t>
            </a:r>
            <a:endParaRPr lang="pt-PT" sz="18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1030"/>
              </a:spcBef>
              <a:buSzPts val="1000"/>
              <a:buFont typeface="Symbol" panose="05050102010706020507" pitchFamily="18" charset="2"/>
              <a:buChar char=""/>
              <a:tabLst>
                <a:tab pos="457835" algn="l"/>
              </a:tabLst>
            </a:pP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Farinha</a:t>
            </a:r>
            <a:r>
              <a:rPr lang="pt-PT" sz="1800" spc="-5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q.b.</a:t>
            </a:r>
            <a:r>
              <a:rPr lang="pt-PT" sz="1800" spc="-4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para</a:t>
            </a:r>
            <a:r>
              <a:rPr lang="pt-PT" sz="1800" spc="-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tender</a:t>
            </a:r>
            <a:endParaRPr lang="pt-PT" b="1" dirty="0"/>
          </a:p>
          <a:p>
            <a:pPr marL="342900" lvl="0" indent="-342900">
              <a:spcBef>
                <a:spcPts val="1030"/>
              </a:spcBef>
              <a:buSzPts val="1000"/>
              <a:buFont typeface="Symbol" panose="05050102010706020507" pitchFamily="18" charset="2"/>
              <a:buChar char=""/>
              <a:tabLst>
                <a:tab pos="457835" algn="l"/>
              </a:tabLst>
            </a:pPr>
            <a:endParaRPr lang="pt-PT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A49E15C-347E-4DA7-AAF7-7E6E931F90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3" t="26681" r="23552" b="1832"/>
          <a:stretch/>
        </p:blipFill>
        <p:spPr>
          <a:xfrm>
            <a:off x="6256775" y="2213016"/>
            <a:ext cx="3570513" cy="384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90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850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270" marR="260350" algn="just">
              <a:lnSpc>
                <a:spcPct val="115000"/>
              </a:lnSpc>
              <a:spcBef>
                <a:spcPts val="1030"/>
              </a:spcBef>
            </a:pPr>
            <a:endParaRPr lang="pt-PT" dirty="0"/>
          </a:p>
          <a:p>
            <a:pPr marL="1270" marR="260350" algn="just">
              <a:lnSpc>
                <a:spcPct val="115000"/>
              </a:lnSpc>
              <a:spcBef>
                <a:spcPts val="1030"/>
              </a:spcBef>
            </a:pPr>
            <a:endParaRPr lang="pt-PT" dirty="0"/>
          </a:p>
          <a:p>
            <a:pPr marL="1270" marR="260350" algn="just">
              <a:lnSpc>
                <a:spcPct val="115000"/>
              </a:lnSpc>
              <a:spcBef>
                <a:spcPts val="1030"/>
              </a:spcBef>
            </a:pPr>
            <a:endParaRPr lang="pt-PT" dirty="0"/>
          </a:p>
          <a:p>
            <a:pPr marL="1270" marR="260350" algn="just">
              <a:lnSpc>
                <a:spcPct val="115000"/>
              </a:lnSpc>
              <a:spcBef>
                <a:spcPts val="1030"/>
              </a:spcBef>
            </a:pPr>
            <a:endParaRPr lang="pt-PT" dirty="0"/>
          </a:p>
          <a:p>
            <a:pPr marL="1270" marR="260350" algn="just">
              <a:lnSpc>
                <a:spcPct val="115000"/>
              </a:lnSpc>
              <a:spcBef>
                <a:spcPts val="1030"/>
              </a:spcBef>
            </a:pPr>
            <a:endParaRPr lang="pt-PT" dirty="0"/>
          </a:p>
          <a:p>
            <a:pPr marL="1270">
              <a:lnSpc>
                <a:spcPct val="115000"/>
              </a:lnSpc>
              <a:spcBef>
                <a:spcPts val="795"/>
              </a:spcBef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70">
              <a:lnSpc>
                <a:spcPct val="115000"/>
              </a:lnSpc>
              <a:spcBef>
                <a:spcPts val="795"/>
              </a:spcBef>
            </a:pPr>
            <a:endParaRPr lang="pt-P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70">
              <a:lnSpc>
                <a:spcPct val="115000"/>
              </a:lnSpc>
              <a:spcBef>
                <a:spcPts val="795"/>
              </a:spcBef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70">
              <a:lnSpc>
                <a:spcPct val="115000"/>
              </a:lnSpc>
              <a:spcBef>
                <a:spcPts val="795"/>
              </a:spcBef>
            </a:pPr>
            <a:endParaRPr lang="pt-P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70">
              <a:lnSpc>
                <a:spcPct val="115000"/>
              </a:lnSpc>
              <a:spcBef>
                <a:spcPts val="795"/>
              </a:spcBef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E2F4C43-09AB-4857-BA9B-76649BA0CF53}"/>
              </a:ext>
            </a:extLst>
          </p:cNvPr>
          <p:cNvSpPr txBox="1"/>
          <p:nvPr/>
        </p:nvSpPr>
        <p:spPr>
          <a:xfrm>
            <a:off x="686595" y="1814626"/>
            <a:ext cx="6762088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" marR="260350" algn="just">
              <a:lnSpc>
                <a:spcPct val="115000"/>
              </a:lnSpc>
              <a:spcBef>
                <a:spcPts val="1030"/>
              </a:spcBef>
            </a:pPr>
            <a:r>
              <a:rPr lang="pt-PT" sz="1700" dirty="0">
                <a:latin typeface="Calibri" panose="020F0502020204030204" pitchFamily="34" charset="0"/>
                <a:ea typeface="Calibri" panose="020F0502020204030204" pitchFamily="34" charset="0"/>
              </a:rPr>
              <a:t>10º)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Coloca-se a farinha numa taça larga ou diretamente sobre a bancada. Junta-se o sal e mistura-se.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460E8B9-0725-4582-BEC1-66283A39D117}"/>
              </a:ext>
            </a:extLst>
          </p:cNvPr>
          <p:cNvSpPr txBox="1"/>
          <p:nvPr/>
        </p:nvSpPr>
        <p:spPr>
          <a:xfrm>
            <a:off x="692747" y="2555403"/>
            <a:ext cx="6762089" cy="145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" marR="260350" algn="just">
              <a:lnSpc>
                <a:spcPct val="115000"/>
              </a:lnSpc>
              <a:spcBef>
                <a:spcPts val="1030"/>
              </a:spcBef>
            </a:pPr>
            <a:r>
              <a:rPr lang="pt-PT" sz="1700" dirty="0">
                <a:latin typeface="Calibri" panose="020F0502020204030204" pitchFamily="34" charset="0"/>
                <a:ea typeface="Calibri" panose="020F0502020204030204" pitchFamily="34" charset="0"/>
              </a:rPr>
              <a:t>11º)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Abre-se uma cavidade ao centro e adiciona-se a manteiga ou a banha derretida. Envolve-se</a:t>
            </a:r>
            <a:r>
              <a:rPr lang="pt-PT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</a:t>
            </a:r>
            <a:r>
              <a:rPr lang="pt-PT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farinha</a:t>
            </a:r>
            <a:r>
              <a:rPr lang="pt-PT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até</a:t>
            </a:r>
            <a:r>
              <a:rPr lang="pt-PT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começar</a:t>
            </a:r>
            <a:r>
              <a:rPr lang="pt-PT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formar</a:t>
            </a:r>
            <a:r>
              <a:rPr lang="pt-PT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uma</a:t>
            </a:r>
            <a:r>
              <a:rPr lang="pt-PT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textura</a:t>
            </a:r>
            <a:r>
              <a:rPr lang="pt-PT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ligeiramente</a:t>
            </a:r>
            <a:r>
              <a:rPr lang="pt-PT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areada.</a:t>
            </a:r>
          </a:p>
          <a:p>
            <a:pPr marL="1270" marR="260350" algn="just">
              <a:lnSpc>
                <a:spcPct val="115000"/>
              </a:lnSpc>
              <a:spcBef>
                <a:spcPts val="1030"/>
              </a:spcBef>
            </a:pPr>
            <a:endParaRPr lang="pt-PT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9F92795-F144-42F3-9FF6-6D74B6420A1F}"/>
              </a:ext>
            </a:extLst>
          </p:cNvPr>
          <p:cNvSpPr txBox="1"/>
          <p:nvPr/>
        </p:nvSpPr>
        <p:spPr>
          <a:xfrm>
            <a:off x="721487" y="3616095"/>
            <a:ext cx="6762094" cy="1450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" marR="162560">
              <a:lnSpc>
                <a:spcPct val="115000"/>
              </a:lnSpc>
              <a:spcBef>
                <a:spcPts val="785"/>
              </a:spcBef>
              <a:spcAft>
                <a:spcPts val="0"/>
              </a:spcAft>
            </a:pPr>
            <a:r>
              <a:rPr lang="pt-PT" sz="1700" dirty="0">
                <a:latin typeface="Calibri" panose="020F0502020204030204" pitchFamily="34" charset="0"/>
                <a:ea typeface="Calibri" panose="020F0502020204030204" pitchFamily="34" charset="0"/>
              </a:rPr>
              <a:t>12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º)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Acrescenta-se</a:t>
            </a:r>
            <a:r>
              <a:rPr lang="pt-PT" sz="1800" spc="-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8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água</a:t>
            </a:r>
            <a:r>
              <a:rPr lang="pt-PT" sz="1800" spc="-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morna</a:t>
            </a:r>
            <a:r>
              <a:rPr lang="pt-PT" sz="18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aos</a:t>
            </a:r>
            <a:r>
              <a:rPr lang="pt-PT" sz="1800" spc="-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poucos,</a:t>
            </a:r>
            <a:r>
              <a:rPr lang="pt-PT" sz="1800" spc="-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amassando</a:t>
            </a:r>
            <a:r>
              <a:rPr lang="pt-PT" sz="1800" spc="-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até</a:t>
            </a:r>
            <a:r>
              <a:rPr lang="pt-PT" sz="1800" spc="-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</a:t>
            </a:r>
            <a:r>
              <a:rPr lang="pt-PT" sz="1800" spc="-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obter</a:t>
            </a:r>
            <a:r>
              <a:rPr lang="pt-PT" sz="1800" spc="-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uma</a:t>
            </a:r>
            <a:r>
              <a:rPr lang="pt-PT" sz="1800" spc="-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massa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lisa,</a:t>
            </a:r>
            <a:r>
              <a:rPr lang="pt-PT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elástica</a:t>
            </a:r>
            <a:r>
              <a:rPr lang="pt-PT" sz="18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pt-PT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</a:t>
            </a:r>
            <a:r>
              <a:rPr lang="pt-PT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</a:t>
            </a:r>
            <a:r>
              <a:rPr lang="pt-PT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descole</a:t>
            </a:r>
            <a:r>
              <a:rPr lang="pt-PT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das</a:t>
            </a:r>
            <a:r>
              <a:rPr lang="pt-PT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mãos.</a:t>
            </a:r>
            <a:r>
              <a:rPr lang="pt-PT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8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quantidade</a:t>
            </a:r>
            <a:r>
              <a:rPr lang="pt-PT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pt-PT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água</a:t>
            </a:r>
            <a:r>
              <a:rPr lang="pt-PT" sz="18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pode</a:t>
            </a:r>
            <a:r>
              <a:rPr lang="pt-PT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variar ligeiramente</a:t>
            </a:r>
            <a:r>
              <a:rPr lang="pt-PT" sz="1800" spc="-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conforme</a:t>
            </a:r>
            <a:r>
              <a:rPr lang="pt-PT" sz="1800" spc="-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800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farinha.</a:t>
            </a:r>
          </a:p>
          <a:p>
            <a:pPr marL="1270">
              <a:lnSpc>
                <a:spcPct val="115000"/>
              </a:lnSpc>
              <a:spcBef>
                <a:spcPts val="795"/>
              </a:spcBef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E54948B-0DE3-4184-A14D-39B1E55AFA43}"/>
              </a:ext>
            </a:extLst>
          </p:cNvPr>
          <p:cNvSpPr txBox="1"/>
          <p:nvPr/>
        </p:nvSpPr>
        <p:spPr>
          <a:xfrm>
            <a:off x="756008" y="4654870"/>
            <a:ext cx="6665392" cy="1871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" marR="217805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</a:pPr>
            <a:r>
              <a:rPr lang="pt-PT" sz="1700" dirty="0">
                <a:latin typeface="Calibri" panose="020F0502020204030204" pitchFamily="34" charset="0"/>
                <a:ea typeface="Calibri" panose="020F0502020204030204" pitchFamily="34" charset="0"/>
              </a:rPr>
              <a:t>13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º)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Junta-se a aguardente ou o vinagre, caso se utilize, e continua-se a amassar durante cerca de 8 a 10 minutos.</a:t>
            </a:r>
          </a:p>
          <a:p>
            <a:pPr marL="1270" marR="5461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Forma-se</a:t>
            </a:r>
            <a:r>
              <a:rPr lang="pt-PT" sz="1800" spc="1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uma</a:t>
            </a:r>
            <a:r>
              <a:rPr lang="pt-PT" sz="1800" spc="18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bola,</a:t>
            </a:r>
            <a:r>
              <a:rPr lang="pt-PT" sz="1800" spc="1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tapa-se</a:t>
            </a:r>
            <a:r>
              <a:rPr lang="pt-PT" sz="1800" spc="1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</a:t>
            </a:r>
            <a:r>
              <a:rPr lang="pt-PT" sz="1800" spc="18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</a:t>
            </a:r>
            <a:r>
              <a:rPr lang="pt-PT" sz="1800" spc="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pano</a:t>
            </a:r>
            <a:r>
              <a:rPr lang="pt-PT" sz="1800" spc="18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húmido</a:t>
            </a:r>
            <a:r>
              <a:rPr lang="pt-PT" sz="1800" spc="18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</a:t>
            </a:r>
            <a:r>
              <a:rPr lang="pt-PT" sz="1800" spc="18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película</a:t>
            </a:r>
            <a:r>
              <a:rPr lang="pt-PT" sz="1800" spc="18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aderente</a:t>
            </a:r>
            <a:r>
              <a:rPr lang="pt-PT" sz="1800" spc="1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pt-PT" sz="1800" spc="1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deixa-se repousar</a:t>
            </a:r>
            <a:r>
              <a:rPr lang="pt-PT" sz="18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durante</a:t>
            </a:r>
            <a:r>
              <a:rPr lang="pt-PT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30</a:t>
            </a:r>
            <a:r>
              <a:rPr lang="pt-PT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8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60</a:t>
            </a:r>
            <a:r>
              <a:rPr lang="pt-PT" sz="18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minutos.</a:t>
            </a:r>
          </a:p>
          <a:p>
            <a:pPr marL="1270">
              <a:lnSpc>
                <a:spcPct val="115000"/>
              </a:lnSpc>
              <a:spcBef>
                <a:spcPts val="800"/>
              </a:spcBef>
            </a:pPr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8FF23BB-B349-4B48-8BF8-A676DE9BB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067" y="2892383"/>
            <a:ext cx="2553056" cy="19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5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r>
              <a:rPr lang="en-GB" b="1" dirty="0" err="1">
                <a:solidFill>
                  <a:prstClr val="black"/>
                </a:solidFill>
                <a:latin typeface="Calibri" panose="020F0502020204030204"/>
              </a:rPr>
              <a:t>Montagem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 e </a:t>
            </a:r>
            <a:r>
              <a:rPr lang="en-GB" b="1" dirty="0" err="1">
                <a:solidFill>
                  <a:prstClr val="black"/>
                </a:solidFill>
                <a:latin typeface="Calibri" panose="020F0502020204030204"/>
              </a:rPr>
              <a:t>cozedura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 no </a:t>
            </a:r>
            <a:r>
              <a:rPr lang="en-GB" b="1" dirty="0" err="1">
                <a:solidFill>
                  <a:prstClr val="black"/>
                </a:solidFill>
                <a:latin typeface="Calibri" panose="020F0502020204030204"/>
              </a:rPr>
              <a:t>forno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850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270" marR="260350" algn="just">
              <a:lnSpc>
                <a:spcPct val="115000"/>
              </a:lnSpc>
              <a:spcBef>
                <a:spcPts val="1030"/>
              </a:spcBef>
            </a:pPr>
            <a:endParaRPr lang="pt-PT" dirty="0"/>
          </a:p>
          <a:p>
            <a:pPr marL="1270" marR="260350" algn="just">
              <a:lnSpc>
                <a:spcPct val="115000"/>
              </a:lnSpc>
              <a:spcBef>
                <a:spcPts val="1030"/>
              </a:spcBef>
            </a:pPr>
            <a:endParaRPr lang="pt-PT" dirty="0"/>
          </a:p>
          <a:p>
            <a:pPr marL="1270" marR="260350" algn="just">
              <a:lnSpc>
                <a:spcPct val="115000"/>
              </a:lnSpc>
              <a:spcBef>
                <a:spcPts val="1030"/>
              </a:spcBef>
            </a:pPr>
            <a:endParaRPr lang="pt-PT" dirty="0"/>
          </a:p>
          <a:p>
            <a:pPr marL="1270" marR="260350" algn="just">
              <a:lnSpc>
                <a:spcPct val="115000"/>
              </a:lnSpc>
              <a:spcBef>
                <a:spcPts val="1030"/>
              </a:spcBef>
            </a:pPr>
            <a:endParaRPr lang="pt-PT" dirty="0"/>
          </a:p>
          <a:p>
            <a:pPr marL="1270" marR="260350" algn="just">
              <a:lnSpc>
                <a:spcPct val="115000"/>
              </a:lnSpc>
              <a:spcBef>
                <a:spcPts val="1030"/>
              </a:spcBef>
            </a:pPr>
            <a:endParaRPr lang="pt-PT" dirty="0"/>
          </a:p>
          <a:p>
            <a:pPr marL="1270">
              <a:lnSpc>
                <a:spcPct val="115000"/>
              </a:lnSpc>
              <a:spcBef>
                <a:spcPts val="795"/>
              </a:spcBef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70">
              <a:lnSpc>
                <a:spcPct val="115000"/>
              </a:lnSpc>
              <a:spcBef>
                <a:spcPts val="795"/>
              </a:spcBef>
            </a:pPr>
            <a:endParaRPr lang="pt-P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70">
              <a:lnSpc>
                <a:spcPct val="115000"/>
              </a:lnSpc>
              <a:spcBef>
                <a:spcPts val="795"/>
              </a:spcBef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70">
              <a:lnSpc>
                <a:spcPct val="115000"/>
              </a:lnSpc>
              <a:spcBef>
                <a:spcPts val="795"/>
              </a:spcBef>
            </a:pPr>
            <a:endParaRPr lang="pt-P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70">
              <a:lnSpc>
                <a:spcPct val="115000"/>
              </a:lnSpc>
              <a:spcBef>
                <a:spcPts val="795"/>
              </a:spcBef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E2F4C43-09AB-4857-BA9B-76649BA0CF53}"/>
              </a:ext>
            </a:extLst>
          </p:cNvPr>
          <p:cNvSpPr txBox="1"/>
          <p:nvPr/>
        </p:nvSpPr>
        <p:spPr>
          <a:xfrm>
            <a:off x="686595" y="1814626"/>
            <a:ext cx="6762088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" marR="260350" algn="just">
              <a:lnSpc>
                <a:spcPct val="115000"/>
              </a:lnSpc>
              <a:spcBef>
                <a:spcPts val="1030"/>
              </a:spcBef>
            </a:pPr>
            <a:r>
              <a:rPr lang="pt-PT" sz="1700" dirty="0">
                <a:latin typeface="Calibri" panose="020F0502020204030204" pitchFamily="34" charset="0"/>
                <a:ea typeface="Calibri" panose="020F0502020204030204" pitchFamily="34" charset="0"/>
              </a:rPr>
              <a:t>14º)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Depois</a:t>
            </a:r>
            <a:r>
              <a:rPr lang="pt-PT" sz="1800" spc="1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pt-PT" sz="1800" spc="18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repousada,</a:t>
            </a:r>
            <a:r>
              <a:rPr lang="pt-PT" sz="1800" spc="1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estende-se</a:t>
            </a:r>
            <a:r>
              <a:rPr lang="pt-PT" sz="1800" spc="18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800" spc="1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massa</a:t>
            </a:r>
            <a:r>
              <a:rPr lang="pt-PT" sz="1800" spc="1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finamente</a:t>
            </a:r>
            <a:r>
              <a:rPr lang="pt-PT" sz="1800" spc="18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sobre</a:t>
            </a:r>
            <a:r>
              <a:rPr lang="pt-PT" sz="1800" spc="18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800" spc="1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bancada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enfarinhada.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460E8B9-0725-4582-BEC1-66283A39D117}"/>
              </a:ext>
            </a:extLst>
          </p:cNvPr>
          <p:cNvSpPr txBox="1"/>
          <p:nvPr/>
        </p:nvSpPr>
        <p:spPr>
          <a:xfrm>
            <a:off x="692747" y="2555403"/>
            <a:ext cx="6762089" cy="1777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" marR="4572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</a:pPr>
            <a:r>
              <a:rPr lang="pt-PT" sz="1700" dirty="0">
                <a:latin typeface="Calibri" panose="020F0502020204030204" pitchFamily="34" charset="0"/>
                <a:ea typeface="Calibri" panose="020F0502020204030204" pitchFamily="34" charset="0"/>
              </a:rPr>
              <a:t>15º)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Distribuem-se</a:t>
            </a:r>
            <a:r>
              <a:rPr lang="pt-PT" sz="1800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pequenas</a:t>
            </a:r>
            <a:r>
              <a:rPr lang="pt-PT" sz="1800" spc="-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porções</a:t>
            </a:r>
            <a:r>
              <a:rPr lang="pt-PT" sz="1800" spc="-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</a:t>
            </a:r>
            <a:r>
              <a:rPr lang="pt-PT" sz="1800" spc="-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creme</a:t>
            </a:r>
            <a:r>
              <a:rPr lang="pt-PT" sz="1800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pt-PT" sz="1800" spc="-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caracóis</a:t>
            </a:r>
            <a:r>
              <a:rPr lang="pt-PT" sz="1800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sobre</a:t>
            </a:r>
            <a:r>
              <a:rPr lang="pt-PT" sz="1800" spc="-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800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massa,</a:t>
            </a:r>
            <a:r>
              <a:rPr lang="pt-PT" sz="1800" spc="-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deixando espaço</a:t>
            </a:r>
            <a:r>
              <a:rPr lang="pt-PT" sz="1800" spc="18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suficiente</a:t>
            </a:r>
            <a:r>
              <a:rPr lang="pt-PT" sz="1800" spc="1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entre</a:t>
            </a:r>
            <a:r>
              <a:rPr lang="pt-PT" sz="1800" spc="1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cada</a:t>
            </a:r>
            <a:r>
              <a:rPr lang="pt-PT" sz="1800" spc="18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uma.</a:t>
            </a:r>
            <a:r>
              <a:rPr lang="pt-PT" sz="1800" spc="1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Dobra-se</a:t>
            </a:r>
            <a:r>
              <a:rPr lang="pt-PT" sz="1800" spc="1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800" spc="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massa</a:t>
            </a:r>
            <a:r>
              <a:rPr lang="pt-PT" sz="1800" spc="18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sobre</a:t>
            </a:r>
            <a:r>
              <a:rPr lang="pt-PT" sz="1800" spc="1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pt-PT" sz="1800" spc="18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recheio</a:t>
            </a:r>
            <a:r>
              <a:rPr lang="pt-PT" sz="1800" spc="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pt-PT" sz="1800" spc="1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pressiona-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</a:t>
            </a:r>
            <a:r>
              <a:rPr lang="pt-PT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bem</a:t>
            </a:r>
            <a:r>
              <a:rPr lang="pt-PT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</a:t>
            </a:r>
            <a:r>
              <a:rPr lang="pt-PT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redor,</a:t>
            </a:r>
            <a:r>
              <a:rPr lang="pt-PT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retirando</a:t>
            </a:r>
            <a:r>
              <a:rPr lang="pt-PT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pt-PT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</a:t>
            </a:r>
            <a:r>
              <a:rPr lang="pt-PT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pt-PT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selando</a:t>
            </a:r>
            <a:r>
              <a:rPr lang="pt-PT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cuidadosamente.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70" marR="260350" algn="just">
              <a:lnSpc>
                <a:spcPct val="115000"/>
              </a:lnSpc>
              <a:spcBef>
                <a:spcPts val="1030"/>
              </a:spcBef>
            </a:pPr>
            <a:endParaRPr lang="pt-PT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9F92795-F144-42F3-9FF6-6D74B6420A1F}"/>
              </a:ext>
            </a:extLst>
          </p:cNvPr>
          <p:cNvSpPr txBox="1"/>
          <p:nvPr/>
        </p:nvSpPr>
        <p:spPr>
          <a:xfrm>
            <a:off x="692747" y="3859305"/>
            <a:ext cx="6762094" cy="2536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" marR="1017905">
              <a:spcBef>
                <a:spcPts val="795"/>
              </a:spcBef>
              <a:spcAft>
                <a:spcPts val="0"/>
              </a:spcAft>
            </a:pPr>
            <a:r>
              <a:rPr lang="pt-PT" sz="1700" dirty="0">
                <a:latin typeface="Calibri" panose="020F0502020204030204" pitchFamily="34" charset="0"/>
                <a:ea typeface="Calibri" panose="020F0502020204030204" pitchFamily="34" charset="0"/>
              </a:rPr>
              <a:t>16</a:t>
            </a: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º)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Cortam-se</a:t>
            </a:r>
            <a:r>
              <a:rPr lang="pt-PT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</a:t>
            </a:r>
            <a:r>
              <a:rPr lang="pt-PT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pastéis</a:t>
            </a:r>
            <a:r>
              <a:rPr lang="pt-PT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</a:t>
            </a:r>
            <a:r>
              <a:rPr lang="pt-PT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meia-lua,</a:t>
            </a:r>
            <a:r>
              <a:rPr lang="pt-PT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</a:t>
            </a:r>
            <a:r>
              <a:rPr lang="pt-PT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corta-massas</a:t>
            </a:r>
            <a:r>
              <a:rPr lang="pt-PT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 carretilha.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Dispõem-se</a:t>
            </a:r>
            <a:r>
              <a:rPr lang="pt-PT" sz="1800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</a:t>
            </a:r>
            <a:r>
              <a:rPr lang="pt-PT" sz="1800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pastéis</a:t>
            </a:r>
            <a:r>
              <a:rPr lang="pt-PT" sz="1800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num</a:t>
            </a:r>
            <a:r>
              <a:rPr lang="pt-PT" sz="1800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tabuleiro</a:t>
            </a:r>
            <a:r>
              <a:rPr lang="pt-PT" sz="1800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forrado</a:t>
            </a:r>
            <a:r>
              <a:rPr lang="pt-PT" sz="1800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</a:t>
            </a:r>
            <a:r>
              <a:rPr lang="pt-PT" sz="1800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papel</a:t>
            </a:r>
            <a:r>
              <a:rPr lang="pt-PT" sz="1800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vegetal.</a:t>
            </a:r>
          </a:p>
          <a:p>
            <a:pPr marL="1270">
              <a:spcBef>
                <a:spcPts val="15"/>
              </a:spcBef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17º)Levam-se</a:t>
            </a:r>
            <a:r>
              <a:rPr lang="pt-PT" sz="1800" spc="1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ao</a:t>
            </a:r>
            <a:r>
              <a:rPr lang="pt-PT" sz="1800" spc="1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forno</a:t>
            </a:r>
            <a:r>
              <a:rPr lang="pt-PT" sz="1800" spc="1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pré-aquecido</a:t>
            </a:r>
            <a:r>
              <a:rPr lang="pt-PT" sz="1800" spc="1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800" spc="1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180</a:t>
            </a:r>
            <a:r>
              <a:rPr lang="pt-PT" sz="1800" b="1" spc="1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ºC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pt-PT" sz="1800" spc="1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durante</a:t>
            </a:r>
            <a:r>
              <a:rPr lang="pt-PT" sz="1800" spc="1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cerca</a:t>
            </a:r>
            <a:r>
              <a:rPr lang="pt-PT" sz="1800" spc="1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pt-PT" sz="1800" spc="1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pt-PT" sz="1800" b="1" spc="1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minutos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pt-PT" sz="1800" spc="1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</a:t>
            </a:r>
            <a:r>
              <a:rPr lang="pt-PT" sz="1800" spc="1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até</a:t>
            </a:r>
            <a:r>
              <a:rPr lang="pt-PT" sz="1800" spc="1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massa</a:t>
            </a:r>
            <a:r>
              <a:rPr lang="pt-PT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estar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cozida</a:t>
            </a:r>
            <a:r>
              <a:rPr lang="pt-PT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pt-PT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superfície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bem</a:t>
            </a:r>
            <a:r>
              <a:rPr lang="pt-PT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dourada.</a:t>
            </a:r>
          </a:p>
          <a:p>
            <a:pPr marL="1270">
              <a:spcBef>
                <a:spcPts val="790"/>
              </a:spcBef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18º)Retiram-se</a:t>
            </a:r>
            <a:r>
              <a:rPr lang="pt-PT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</a:t>
            </a:r>
            <a:r>
              <a:rPr lang="pt-PT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forno</a:t>
            </a:r>
            <a:r>
              <a:rPr lang="pt-PT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pt-PT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deixam-se</a:t>
            </a:r>
            <a:r>
              <a:rPr lang="pt-PT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repousar</a:t>
            </a:r>
            <a:r>
              <a:rPr lang="pt-PT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alguns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minutos</a:t>
            </a:r>
            <a:r>
              <a:rPr lang="pt-PT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antes</a:t>
            </a:r>
            <a:r>
              <a:rPr lang="pt-PT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pt-PT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servir.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70">
              <a:lnSpc>
                <a:spcPct val="115000"/>
              </a:lnSpc>
              <a:spcBef>
                <a:spcPts val="795"/>
              </a:spcBef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38AC4C2-D273-476B-9E54-A24CD5130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285" y="2077910"/>
            <a:ext cx="2926971" cy="1656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8B2C8A1-3911-4773-A1EF-53138E687F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243"/>
          <a:stretch/>
        </p:blipFill>
        <p:spPr>
          <a:xfrm>
            <a:off x="7381285" y="3982883"/>
            <a:ext cx="2914055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742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908</Words>
  <Application>Microsoft Office PowerPoint</Application>
  <PresentationFormat>Ecrã Panorâmico</PresentationFormat>
  <Paragraphs>138</Paragraphs>
  <Slides>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4" baseType="lpstr">
      <vt:lpstr>Arial</vt:lpstr>
      <vt:lpstr>Bahnschrift</vt:lpstr>
      <vt:lpstr>Calibri</vt:lpstr>
      <vt:lpstr>Calibri Light</vt:lpstr>
      <vt:lpstr>Symbol</vt:lpstr>
      <vt:lpstr>Trebuchet MS</vt:lpstr>
      <vt:lpstr>Tema do Office</vt:lpstr>
      <vt:lpstr>Desafio ASS 2025/2026</vt:lpstr>
      <vt:lpstr>Desafio ASS 2025/2026 </vt:lpstr>
      <vt:lpstr>Desafio ASS 2025/2026</vt:lpstr>
      <vt:lpstr>Desafio ASS 2025/2026 </vt:lpstr>
      <vt:lpstr>Desafio ASS 2025/2026</vt:lpstr>
      <vt:lpstr>Desafio ASS 2025/2026 </vt:lpstr>
      <vt:lpstr>Desafio ASS 2025/2026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Celia Nisa</cp:lastModifiedBy>
  <cp:revision>5</cp:revision>
  <dcterms:created xsi:type="dcterms:W3CDTF">2023-02-27T10:13:03Z</dcterms:created>
  <dcterms:modified xsi:type="dcterms:W3CDTF">2026-06-01T14:18:21Z</dcterms:modified>
</cp:coreProperties>
</file>